
<file path=[Content_Types].xml><?xml version="1.0" encoding="utf-8"?>
<Types xmlns="http://schemas.openxmlformats.org/package/2006/content-types">
  <Default ContentType="application/xml" Extension="xml"/>
  <Default ContentType="image/png" Extension="png"/>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8.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9.xml"/>
  <Override ContentType="application/vnd.openxmlformats-officedocument.presentationml.slide+xml" PartName="/ppt/slides/slide5.xml"/>
  <Override ContentType="application/vnd.openxmlformats-officedocument.presentationml.slide+xml" PartName="/ppt/slides/slide8.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59"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Lst>
  <p:sldSz cy="5143500" cx="9144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747775"/>
          </p15:clr>
        </p15:guide>
        <p15:guide id="2" pos="2880">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11" Type="http://schemas.openxmlformats.org/officeDocument/2006/relationships/slide" Target="slides/slide6.xml"/><Relationship Id="rId10" Type="http://schemas.openxmlformats.org/officeDocument/2006/relationships/slide" Target="slides/slide5.xml"/><Relationship Id="rId13" Type="http://schemas.openxmlformats.org/officeDocument/2006/relationships/slide" Target="slides/slide8.xml"/><Relationship Id="rId12" Type="http://schemas.openxmlformats.org/officeDocument/2006/relationships/slide" Target="slides/slide7.xml"/><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15" Type="http://schemas.openxmlformats.org/officeDocument/2006/relationships/slide" Target="slides/slide10.xml"/><Relationship Id="rId14" Type="http://schemas.openxmlformats.org/officeDocument/2006/relationships/slide" Target="slides/slide9.xml"/><Relationship Id="rId16" Type="http://schemas.openxmlformats.org/officeDocument/2006/relationships/slide" Target="slides/slide11.xml"/><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0" name="Shape 50"/>
        <p:cNvGrpSpPr/>
        <p:nvPr/>
      </p:nvGrpSpPr>
      <p:grpSpPr>
        <a:xfrm>
          <a:off x="0" y="0"/>
          <a:ext cx="0" cy="0"/>
          <a:chOff x="0" y="0"/>
          <a:chExt cx="0" cy="0"/>
        </a:xfrm>
      </p:grpSpPr>
      <p:sp>
        <p:nvSpPr>
          <p:cNvPr id="51" name="Google Shape;51;p: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
        <p:nvSpPr>
          <p:cNvPr id="52" name="Google Shape;52;p: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1" name="Shape 111"/>
        <p:cNvGrpSpPr/>
        <p:nvPr/>
      </p:nvGrpSpPr>
      <p:grpSpPr>
        <a:xfrm>
          <a:off x="0" y="0"/>
          <a:ext cx="0" cy="0"/>
          <a:chOff x="0" y="0"/>
          <a:chExt cx="0" cy="0"/>
        </a:xfrm>
      </p:grpSpPr>
      <p:sp>
        <p:nvSpPr>
          <p:cNvPr id="112" name="Google Shape;112;g3a5b9c3fe87_0_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13" name="Google Shape;113;g3a5b9c3fe87_0_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8" name="Shape 118"/>
        <p:cNvGrpSpPr/>
        <p:nvPr/>
      </p:nvGrpSpPr>
      <p:grpSpPr>
        <a:xfrm>
          <a:off x="0" y="0"/>
          <a:ext cx="0" cy="0"/>
          <a:chOff x="0" y="0"/>
          <a:chExt cx="0" cy="0"/>
        </a:xfrm>
      </p:grpSpPr>
      <p:sp>
        <p:nvSpPr>
          <p:cNvPr id="119" name="Google Shape;119;g3a5b9c3fe87_0_1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20" name="Google Shape;120;g3a5b9c3fe87_0_1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7" name="Shape 57"/>
        <p:cNvGrpSpPr/>
        <p:nvPr/>
      </p:nvGrpSpPr>
      <p:grpSpPr>
        <a:xfrm>
          <a:off x="0" y="0"/>
          <a:ext cx="0" cy="0"/>
          <a:chOff x="0" y="0"/>
          <a:chExt cx="0" cy="0"/>
        </a:xfrm>
      </p:grpSpPr>
      <p:sp>
        <p:nvSpPr>
          <p:cNvPr id="58" name="Google Shape;58;g399d5189970_0_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59" name="Google Shape;59;g399d5189970_0_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3" name="Shape 63"/>
        <p:cNvGrpSpPr/>
        <p:nvPr/>
      </p:nvGrpSpPr>
      <p:grpSpPr>
        <a:xfrm>
          <a:off x="0" y="0"/>
          <a:ext cx="0" cy="0"/>
          <a:chOff x="0" y="0"/>
          <a:chExt cx="0" cy="0"/>
        </a:xfrm>
      </p:grpSpPr>
      <p:sp>
        <p:nvSpPr>
          <p:cNvPr id="64" name="Google Shape;64;g399d5189970_0_1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65" name="Google Shape;65;g399d5189970_0_1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9" name="Shape 69"/>
        <p:cNvGrpSpPr/>
        <p:nvPr/>
      </p:nvGrpSpPr>
      <p:grpSpPr>
        <a:xfrm>
          <a:off x="0" y="0"/>
          <a:ext cx="0" cy="0"/>
          <a:chOff x="0" y="0"/>
          <a:chExt cx="0" cy="0"/>
        </a:xfrm>
      </p:grpSpPr>
      <p:sp>
        <p:nvSpPr>
          <p:cNvPr id="70" name="Google Shape;70;g399d5189970_0_1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1" name="Google Shape;71;g399d5189970_0_1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6" name="Shape 76"/>
        <p:cNvGrpSpPr/>
        <p:nvPr/>
      </p:nvGrpSpPr>
      <p:grpSpPr>
        <a:xfrm>
          <a:off x="0" y="0"/>
          <a:ext cx="0" cy="0"/>
          <a:chOff x="0" y="0"/>
          <a:chExt cx="0" cy="0"/>
        </a:xfrm>
      </p:grpSpPr>
      <p:sp>
        <p:nvSpPr>
          <p:cNvPr id="77" name="Google Shape;77;g399d5189970_0_2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8" name="Google Shape;78;g399d5189970_0_2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2" name="Shape 82"/>
        <p:cNvGrpSpPr/>
        <p:nvPr/>
      </p:nvGrpSpPr>
      <p:grpSpPr>
        <a:xfrm>
          <a:off x="0" y="0"/>
          <a:ext cx="0" cy="0"/>
          <a:chOff x="0" y="0"/>
          <a:chExt cx="0" cy="0"/>
        </a:xfrm>
      </p:grpSpPr>
      <p:sp>
        <p:nvSpPr>
          <p:cNvPr id="83" name="Google Shape;83;g399d5189970_0_3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84" name="Google Shape;84;g399d5189970_0_3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8" name="Shape 88"/>
        <p:cNvGrpSpPr/>
        <p:nvPr/>
      </p:nvGrpSpPr>
      <p:grpSpPr>
        <a:xfrm>
          <a:off x="0" y="0"/>
          <a:ext cx="0" cy="0"/>
          <a:chOff x="0" y="0"/>
          <a:chExt cx="0" cy="0"/>
        </a:xfrm>
      </p:grpSpPr>
      <p:sp>
        <p:nvSpPr>
          <p:cNvPr id="89" name="Google Shape;89;g399d5189970_0_4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90" name="Google Shape;90;g399d5189970_0_4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6" name="Shape 96"/>
        <p:cNvGrpSpPr/>
        <p:nvPr/>
      </p:nvGrpSpPr>
      <p:grpSpPr>
        <a:xfrm>
          <a:off x="0" y="0"/>
          <a:ext cx="0" cy="0"/>
          <a:chOff x="0" y="0"/>
          <a:chExt cx="0" cy="0"/>
        </a:xfrm>
      </p:grpSpPr>
      <p:sp>
        <p:nvSpPr>
          <p:cNvPr id="97" name="Google Shape;97;g399d5189970_0_5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98" name="Google Shape;98;g399d5189970_0_5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4" name="Shape 104"/>
        <p:cNvGrpSpPr/>
        <p:nvPr/>
      </p:nvGrpSpPr>
      <p:grpSpPr>
        <a:xfrm>
          <a:off x="0" y="0"/>
          <a:ext cx="0" cy="0"/>
          <a:chOff x="0" y="0"/>
          <a:chExt cx="0" cy="0"/>
        </a:xfrm>
      </p:grpSpPr>
      <p:sp>
        <p:nvSpPr>
          <p:cNvPr id="105" name="Google Shape;105;g3a5b9c3fe87_0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06" name="Google Shape;106;g3a5b9c3fe87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txBox="1"/>
          <p:nvPr>
            <p:ph type="ctrTitle"/>
          </p:nvPr>
        </p:nvSpPr>
        <p:spPr>
          <a:xfrm>
            <a:off x="311708" y="744575"/>
            <a:ext cx="8520600" cy="2052600"/>
          </a:xfrm>
          <a:prstGeom prst="rect">
            <a:avLst/>
          </a:prstGeom>
        </p:spPr>
        <p:txBody>
          <a:bodyPr anchorCtr="0" anchor="b" bIns="91425" lIns="91425" spcFirstLastPara="1" rIns="91425" wrap="square" tIns="91425">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11" name="Google Shape;11;p2"/>
          <p:cNvSpPr txBox="1"/>
          <p:nvPr>
            <p:ph idx="1" type="subTitle"/>
          </p:nvPr>
        </p:nvSpPr>
        <p:spPr>
          <a:xfrm>
            <a:off x="311700" y="2834125"/>
            <a:ext cx="8520600" cy="7926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2" name="Google Shape;12;p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4" name="Shape 44"/>
        <p:cNvGrpSpPr/>
        <p:nvPr/>
      </p:nvGrpSpPr>
      <p:grpSpPr>
        <a:xfrm>
          <a:off x="0" y="0"/>
          <a:ext cx="0" cy="0"/>
          <a:chOff x="0" y="0"/>
          <a:chExt cx="0" cy="0"/>
        </a:xfrm>
      </p:grpSpPr>
      <p:sp>
        <p:nvSpPr>
          <p:cNvPr id="45" name="Google Shape;45;p11"/>
          <p:cNvSpPr txBox="1"/>
          <p:nvPr>
            <p:ph hasCustomPrompt="1" type="title"/>
          </p:nvPr>
        </p:nvSpPr>
        <p:spPr>
          <a:xfrm>
            <a:off x="311700" y="1106125"/>
            <a:ext cx="8520600" cy="1963500"/>
          </a:xfrm>
          <a:prstGeom prst="rect">
            <a:avLst/>
          </a:prstGeom>
        </p:spPr>
        <p:txBody>
          <a:bodyPr anchorCtr="0" anchor="b" bIns="91425" lIns="91425" spcFirstLastPara="1" rIns="91425" wrap="square" tIns="91425">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p:nvPr>
            <p:ph idx="1" type="body"/>
          </p:nvPr>
        </p:nvSpPr>
        <p:spPr>
          <a:xfrm>
            <a:off x="311700" y="3152225"/>
            <a:ext cx="8520600" cy="1300800"/>
          </a:xfrm>
          <a:prstGeom prst="rect">
            <a:avLst/>
          </a:prstGeom>
        </p:spPr>
        <p:txBody>
          <a:bodyPr anchorCtr="0" anchor="t" bIns="91425" lIns="91425" spcFirstLastPara="1" rIns="91425" wrap="square" tIns="91425">
            <a:normAutofit/>
          </a:bodyPr>
          <a:lstStyle>
            <a:lvl1pPr indent="-342900" lvl="0" marL="457200" algn="ctr">
              <a:spcBef>
                <a:spcPts val="0"/>
              </a:spcBef>
              <a:spcAft>
                <a:spcPts val="0"/>
              </a:spcAft>
              <a:buSzPts val="1800"/>
              <a:buChar char="●"/>
              <a:defRPr/>
            </a:lvl1pPr>
            <a:lvl2pPr indent="-317500" lvl="1" marL="914400" algn="ctr">
              <a:spcBef>
                <a:spcPts val="0"/>
              </a:spcBef>
              <a:spcAft>
                <a:spcPts val="0"/>
              </a:spcAft>
              <a:buSzPts val="1400"/>
              <a:buChar char="○"/>
              <a:defRPr/>
            </a:lvl2pPr>
            <a:lvl3pPr indent="-317500" lvl="2" marL="1371600" algn="ctr">
              <a:spcBef>
                <a:spcPts val="0"/>
              </a:spcBef>
              <a:spcAft>
                <a:spcPts val="0"/>
              </a:spcAft>
              <a:buSzPts val="1400"/>
              <a:buChar char="■"/>
              <a:defRPr/>
            </a:lvl3pPr>
            <a:lvl4pPr indent="-317500" lvl="3" marL="1828800" algn="ctr">
              <a:spcBef>
                <a:spcPts val="0"/>
              </a:spcBef>
              <a:spcAft>
                <a:spcPts val="0"/>
              </a:spcAft>
              <a:buSzPts val="1400"/>
              <a:buChar char="●"/>
              <a:defRPr/>
            </a:lvl4pPr>
            <a:lvl5pPr indent="-317500" lvl="4" marL="2286000" algn="ctr">
              <a:spcBef>
                <a:spcPts val="0"/>
              </a:spcBef>
              <a:spcAft>
                <a:spcPts val="0"/>
              </a:spcAft>
              <a:buSzPts val="1400"/>
              <a:buChar char="○"/>
              <a:defRPr/>
            </a:lvl5pPr>
            <a:lvl6pPr indent="-317500" lvl="5" marL="2743200" algn="ctr">
              <a:spcBef>
                <a:spcPts val="0"/>
              </a:spcBef>
              <a:spcAft>
                <a:spcPts val="0"/>
              </a:spcAft>
              <a:buSzPts val="1400"/>
              <a:buChar char="■"/>
              <a:defRPr/>
            </a:lvl6pPr>
            <a:lvl7pPr indent="-317500" lvl="6" marL="3200400" algn="ctr">
              <a:spcBef>
                <a:spcPts val="0"/>
              </a:spcBef>
              <a:spcAft>
                <a:spcPts val="0"/>
              </a:spcAft>
              <a:buSzPts val="1400"/>
              <a:buChar char="●"/>
              <a:defRPr/>
            </a:lvl7pPr>
            <a:lvl8pPr indent="-317500" lvl="7" marL="3657600" algn="ctr">
              <a:spcBef>
                <a:spcPts val="0"/>
              </a:spcBef>
              <a:spcAft>
                <a:spcPts val="0"/>
              </a:spcAft>
              <a:buSzPts val="1400"/>
              <a:buChar char="○"/>
              <a:defRPr/>
            </a:lvl8pPr>
            <a:lvl9pPr indent="-317500" lvl="8" marL="4114800" algn="ctr">
              <a:spcBef>
                <a:spcPts val="0"/>
              </a:spcBef>
              <a:spcAft>
                <a:spcPts val="0"/>
              </a:spcAft>
              <a:buSzPts val="1400"/>
              <a:buChar char="■"/>
              <a:defRPr/>
            </a:lvl9pPr>
          </a:lstStyle>
          <a:p/>
        </p:txBody>
      </p:sp>
      <p:sp>
        <p:nvSpPr>
          <p:cNvPr id="47" name="Google Shape;47;p11"/>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8" name="Shape 48"/>
        <p:cNvGrpSpPr/>
        <p:nvPr/>
      </p:nvGrpSpPr>
      <p:grpSpPr>
        <a:xfrm>
          <a:off x="0" y="0"/>
          <a:ext cx="0" cy="0"/>
          <a:chOff x="0" y="0"/>
          <a:chExt cx="0" cy="0"/>
        </a:xfrm>
      </p:grpSpPr>
      <p:sp>
        <p:nvSpPr>
          <p:cNvPr id="49" name="Google Shape;49;p1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3" name="Shape 13"/>
        <p:cNvGrpSpPr/>
        <p:nvPr/>
      </p:nvGrpSpPr>
      <p:grpSpPr>
        <a:xfrm>
          <a:off x="0" y="0"/>
          <a:ext cx="0" cy="0"/>
          <a:chOff x="0" y="0"/>
          <a:chExt cx="0" cy="0"/>
        </a:xfrm>
      </p:grpSpPr>
      <p:sp>
        <p:nvSpPr>
          <p:cNvPr id="14" name="Google Shape;14;p3"/>
          <p:cNvSpPr txBox="1"/>
          <p:nvPr>
            <p:ph type="title"/>
          </p:nvPr>
        </p:nvSpPr>
        <p:spPr>
          <a:xfrm>
            <a:off x="311700" y="2150850"/>
            <a:ext cx="8520600" cy="841800"/>
          </a:xfrm>
          <a:prstGeom prst="rect">
            <a:avLst/>
          </a:prstGeom>
        </p:spPr>
        <p:txBody>
          <a:bodyPr anchorCtr="0" anchor="ctr" bIns="91425" lIns="91425" spcFirstLastPara="1" rIns="91425" wrap="square" tIns="91425">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
        <p:nvSpPr>
          <p:cNvPr id="15" name="Google Shape;15;p3"/>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6" name="Shape 16"/>
        <p:cNvGrpSpPr/>
        <p:nvPr/>
      </p:nvGrpSpPr>
      <p:grpSpPr>
        <a:xfrm>
          <a:off x="0" y="0"/>
          <a:ext cx="0" cy="0"/>
          <a:chOff x="0" y="0"/>
          <a:chExt cx="0" cy="0"/>
        </a:xfrm>
      </p:grpSpPr>
      <p:sp>
        <p:nvSpPr>
          <p:cNvPr id="17" name="Google Shape;17;p4"/>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18" name="Google Shape;18;p4"/>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19" name="Google Shape;19;p4"/>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0" name="Shape 20"/>
        <p:cNvGrpSpPr/>
        <p:nvPr/>
      </p:nvGrpSpPr>
      <p:grpSpPr>
        <a:xfrm>
          <a:off x="0" y="0"/>
          <a:ext cx="0" cy="0"/>
          <a:chOff x="0" y="0"/>
          <a:chExt cx="0" cy="0"/>
        </a:xfrm>
      </p:grpSpPr>
      <p:sp>
        <p:nvSpPr>
          <p:cNvPr id="21" name="Google Shape;21;p5"/>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2" name="Google Shape;22;p5"/>
          <p:cNvSpPr txBox="1"/>
          <p:nvPr>
            <p:ph idx="1" type="body"/>
          </p:nvPr>
        </p:nvSpPr>
        <p:spPr>
          <a:xfrm>
            <a:off x="3117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3" name="Google Shape;23;p5"/>
          <p:cNvSpPr txBox="1"/>
          <p:nvPr>
            <p:ph idx="2" type="body"/>
          </p:nvPr>
        </p:nvSpPr>
        <p:spPr>
          <a:xfrm>
            <a:off x="48324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4" name="Google Shape;24;p5"/>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5" name="Shape 25"/>
        <p:cNvGrpSpPr/>
        <p:nvPr/>
      </p:nvGrpSpPr>
      <p:grpSpPr>
        <a:xfrm>
          <a:off x="0" y="0"/>
          <a:ext cx="0" cy="0"/>
          <a:chOff x="0" y="0"/>
          <a:chExt cx="0" cy="0"/>
        </a:xfrm>
      </p:grpSpPr>
      <p:sp>
        <p:nvSpPr>
          <p:cNvPr id="26" name="Google Shape;26;p6"/>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7" name="Google Shape;27;p6"/>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8" name="Shape 28"/>
        <p:cNvGrpSpPr/>
        <p:nvPr/>
      </p:nvGrpSpPr>
      <p:grpSpPr>
        <a:xfrm>
          <a:off x="0" y="0"/>
          <a:ext cx="0" cy="0"/>
          <a:chOff x="0" y="0"/>
          <a:chExt cx="0" cy="0"/>
        </a:xfrm>
      </p:grpSpPr>
      <p:sp>
        <p:nvSpPr>
          <p:cNvPr id="29" name="Google Shape;29;p7"/>
          <p:cNvSpPr txBox="1"/>
          <p:nvPr>
            <p:ph type="title"/>
          </p:nvPr>
        </p:nvSpPr>
        <p:spPr>
          <a:xfrm>
            <a:off x="311700" y="555600"/>
            <a:ext cx="2808000" cy="755700"/>
          </a:xfrm>
          <a:prstGeom prst="rect">
            <a:avLst/>
          </a:prstGeom>
        </p:spPr>
        <p:txBody>
          <a:bodyPr anchorCtr="0" anchor="b" bIns="91425" lIns="91425" spcFirstLastPara="1" rIns="91425" wrap="square" tIns="91425">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0" name="Google Shape;30;p7"/>
          <p:cNvSpPr txBox="1"/>
          <p:nvPr>
            <p:ph idx="1" type="body"/>
          </p:nvPr>
        </p:nvSpPr>
        <p:spPr>
          <a:xfrm>
            <a:off x="311700" y="1389600"/>
            <a:ext cx="2808000" cy="3179400"/>
          </a:xfrm>
          <a:prstGeom prst="rect">
            <a:avLst/>
          </a:prstGeom>
        </p:spPr>
        <p:txBody>
          <a:bodyPr anchorCtr="0" anchor="t" bIns="91425" lIns="91425" spcFirstLastPara="1" rIns="91425" wrap="square" tIns="91425">
            <a:normAutofit/>
          </a:bodyPr>
          <a:lstStyle>
            <a:lvl1pPr indent="-304800" lvl="0" marL="457200">
              <a:spcBef>
                <a:spcPts val="0"/>
              </a:spcBef>
              <a:spcAft>
                <a:spcPts val="0"/>
              </a:spcAft>
              <a:buSzPts val="1200"/>
              <a:buChar char="●"/>
              <a:defRPr sz="12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31" name="Google Shape;31;p7"/>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2" name="Shape 32"/>
        <p:cNvGrpSpPr/>
        <p:nvPr/>
      </p:nvGrpSpPr>
      <p:grpSpPr>
        <a:xfrm>
          <a:off x="0" y="0"/>
          <a:ext cx="0" cy="0"/>
          <a:chOff x="0" y="0"/>
          <a:chExt cx="0" cy="0"/>
        </a:xfrm>
      </p:grpSpPr>
      <p:sp>
        <p:nvSpPr>
          <p:cNvPr id="33" name="Google Shape;33;p8"/>
          <p:cNvSpPr txBox="1"/>
          <p:nvPr>
            <p:ph type="title"/>
          </p:nvPr>
        </p:nvSpPr>
        <p:spPr>
          <a:xfrm>
            <a:off x="490250" y="450150"/>
            <a:ext cx="6367800" cy="4090800"/>
          </a:xfrm>
          <a:prstGeom prst="rect">
            <a:avLst/>
          </a:prstGeom>
        </p:spPr>
        <p:txBody>
          <a:bodyPr anchorCtr="0" anchor="ctr" bIns="91425" lIns="91425" spcFirstLastPara="1" rIns="91425" wrap="square" tIns="91425">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34" name="Google Shape;34;p8"/>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 name="Google Shape;37;p9"/>
          <p:cNvSpPr txBox="1"/>
          <p:nvPr>
            <p:ph type="title"/>
          </p:nvPr>
        </p:nvSpPr>
        <p:spPr>
          <a:xfrm>
            <a:off x="265500" y="1233175"/>
            <a:ext cx="4045200" cy="1482300"/>
          </a:xfrm>
          <a:prstGeom prst="rect">
            <a:avLst/>
          </a:prstGeom>
        </p:spPr>
        <p:txBody>
          <a:bodyPr anchorCtr="0" anchor="b" bIns="91425" lIns="91425" spcFirstLastPara="1" rIns="91425" wrap="square" tIns="91425">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38" name="Google Shape;38;p9"/>
          <p:cNvSpPr txBox="1"/>
          <p:nvPr>
            <p:ph idx="1" type="subTitle"/>
          </p:nvPr>
        </p:nvSpPr>
        <p:spPr>
          <a:xfrm>
            <a:off x="265500" y="2803075"/>
            <a:ext cx="4045200" cy="12351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39" name="Google Shape;39;p9"/>
          <p:cNvSpPr txBox="1"/>
          <p:nvPr>
            <p:ph idx="2" type="body"/>
          </p:nvPr>
        </p:nvSpPr>
        <p:spPr>
          <a:xfrm>
            <a:off x="4939500" y="724075"/>
            <a:ext cx="3837000" cy="3695100"/>
          </a:xfrm>
          <a:prstGeom prst="rect">
            <a:avLst/>
          </a:prstGeom>
        </p:spPr>
        <p:txBody>
          <a:bodyPr anchorCtr="0" anchor="ctr"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40" name="Google Shape;40;p9"/>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1" name="Shape 41"/>
        <p:cNvGrpSpPr/>
        <p:nvPr/>
      </p:nvGrpSpPr>
      <p:grpSpPr>
        <a:xfrm>
          <a:off x="0" y="0"/>
          <a:ext cx="0" cy="0"/>
          <a:chOff x="0" y="0"/>
          <a:chExt cx="0" cy="0"/>
        </a:xfrm>
      </p:grpSpPr>
      <p:sp>
        <p:nvSpPr>
          <p:cNvPr id="42" name="Google Shape;42;p10"/>
          <p:cNvSpPr txBox="1"/>
          <p:nvPr>
            <p:ph idx="1" type="body"/>
          </p:nvPr>
        </p:nvSpPr>
        <p:spPr>
          <a:xfrm>
            <a:off x="311700" y="4230575"/>
            <a:ext cx="5998800" cy="605100"/>
          </a:xfrm>
          <a:prstGeom prst="rect">
            <a:avLst/>
          </a:prstGeom>
        </p:spPr>
        <p:txBody>
          <a:bodyPr anchorCtr="0" anchor="ctr" bIns="91425" lIns="91425" spcFirstLastPara="1" rIns="91425" wrap="square" tIns="91425">
            <a:normAutofit/>
          </a:bodyPr>
          <a:lstStyle>
            <a:lvl1pPr indent="-228600" lvl="0" marL="457200">
              <a:lnSpc>
                <a:spcPct val="100000"/>
              </a:lnSpc>
              <a:spcBef>
                <a:spcPts val="0"/>
              </a:spcBef>
              <a:spcAft>
                <a:spcPts val="0"/>
              </a:spcAft>
              <a:buSzPts val="1800"/>
              <a:buNone/>
              <a:defRPr/>
            </a:lvl1pPr>
          </a:lstStyle>
          <a:p/>
        </p:txBody>
      </p:sp>
      <p:sp>
        <p:nvSpPr>
          <p:cNvPr id="43" name="Google Shape;43;p10"/>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p:txBody>
      </p:sp>
      <p:sp>
        <p:nvSpPr>
          <p:cNvPr id="7" name="Google Shape;7;p1"/>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rmAutofit/>
          </a:bodyPr>
          <a:lstStyle>
            <a:lvl1pPr indent="-342900" lvl="0" marL="457200">
              <a:lnSpc>
                <a:spcPct val="115000"/>
              </a:lnSpc>
              <a:spcBef>
                <a:spcPts val="0"/>
              </a:spcBef>
              <a:spcAft>
                <a:spcPts val="0"/>
              </a:spcAft>
              <a:buClr>
                <a:schemeClr val="dk2"/>
              </a:buClr>
              <a:buSzPts val="1800"/>
              <a:buChar char="●"/>
              <a:defRPr sz="1800">
                <a:solidFill>
                  <a:schemeClr val="dk2"/>
                </a:solidFill>
              </a:defRPr>
            </a:lvl1pPr>
            <a:lvl2pPr indent="-317500" lvl="1" marL="914400">
              <a:lnSpc>
                <a:spcPct val="115000"/>
              </a:lnSpc>
              <a:spcBef>
                <a:spcPts val="0"/>
              </a:spcBef>
              <a:spcAft>
                <a:spcPts val="0"/>
              </a:spcAft>
              <a:buClr>
                <a:schemeClr val="dk2"/>
              </a:buClr>
              <a:buSzPts val="1400"/>
              <a:buChar char="○"/>
              <a:defRPr>
                <a:solidFill>
                  <a:schemeClr val="dk2"/>
                </a:solidFill>
              </a:defRPr>
            </a:lvl2pPr>
            <a:lvl3pPr indent="-317500" lvl="2" marL="1371600">
              <a:lnSpc>
                <a:spcPct val="115000"/>
              </a:lnSpc>
              <a:spcBef>
                <a:spcPts val="0"/>
              </a:spcBef>
              <a:spcAft>
                <a:spcPts val="0"/>
              </a:spcAft>
              <a:buClr>
                <a:schemeClr val="dk2"/>
              </a:buClr>
              <a:buSzPts val="1400"/>
              <a:buChar char="■"/>
              <a:defRPr>
                <a:solidFill>
                  <a:schemeClr val="dk2"/>
                </a:solidFill>
              </a:defRPr>
            </a:lvl3pPr>
            <a:lvl4pPr indent="-317500" lvl="3" marL="1828800">
              <a:lnSpc>
                <a:spcPct val="115000"/>
              </a:lnSpc>
              <a:spcBef>
                <a:spcPts val="0"/>
              </a:spcBef>
              <a:spcAft>
                <a:spcPts val="0"/>
              </a:spcAft>
              <a:buClr>
                <a:schemeClr val="dk2"/>
              </a:buClr>
              <a:buSzPts val="1400"/>
              <a:buChar char="●"/>
              <a:defRPr>
                <a:solidFill>
                  <a:schemeClr val="dk2"/>
                </a:solidFill>
              </a:defRPr>
            </a:lvl4pPr>
            <a:lvl5pPr indent="-317500" lvl="4" marL="2286000">
              <a:lnSpc>
                <a:spcPct val="115000"/>
              </a:lnSpc>
              <a:spcBef>
                <a:spcPts val="0"/>
              </a:spcBef>
              <a:spcAft>
                <a:spcPts val="0"/>
              </a:spcAft>
              <a:buClr>
                <a:schemeClr val="dk2"/>
              </a:buClr>
              <a:buSzPts val="1400"/>
              <a:buChar char="○"/>
              <a:defRPr>
                <a:solidFill>
                  <a:schemeClr val="dk2"/>
                </a:solidFill>
              </a:defRPr>
            </a:lvl5pPr>
            <a:lvl6pPr indent="-317500" lvl="5" marL="2743200">
              <a:lnSpc>
                <a:spcPct val="115000"/>
              </a:lnSpc>
              <a:spcBef>
                <a:spcPts val="0"/>
              </a:spcBef>
              <a:spcAft>
                <a:spcPts val="0"/>
              </a:spcAft>
              <a:buClr>
                <a:schemeClr val="dk2"/>
              </a:buClr>
              <a:buSzPts val="1400"/>
              <a:buChar char="■"/>
              <a:defRPr>
                <a:solidFill>
                  <a:schemeClr val="dk2"/>
                </a:solidFill>
              </a:defRPr>
            </a:lvl6pPr>
            <a:lvl7pPr indent="-317500" lvl="6" marL="3200400">
              <a:lnSpc>
                <a:spcPct val="115000"/>
              </a:lnSpc>
              <a:spcBef>
                <a:spcPts val="0"/>
              </a:spcBef>
              <a:spcAft>
                <a:spcPts val="0"/>
              </a:spcAft>
              <a:buClr>
                <a:schemeClr val="dk2"/>
              </a:buClr>
              <a:buSzPts val="1400"/>
              <a:buChar char="●"/>
              <a:defRPr>
                <a:solidFill>
                  <a:schemeClr val="dk2"/>
                </a:solidFill>
              </a:defRPr>
            </a:lvl7pPr>
            <a:lvl8pPr indent="-317500" lvl="7" marL="3657600">
              <a:lnSpc>
                <a:spcPct val="115000"/>
              </a:lnSpc>
              <a:spcBef>
                <a:spcPts val="0"/>
              </a:spcBef>
              <a:spcAft>
                <a:spcPts val="0"/>
              </a:spcAft>
              <a:buClr>
                <a:schemeClr val="dk2"/>
              </a:buClr>
              <a:buSzPts val="1400"/>
              <a:buChar char="○"/>
              <a:defRPr>
                <a:solidFill>
                  <a:schemeClr val="dk2"/>
                </a:solidFill>
              </a:defRPr>
            </a:lvl8pPr>
            <a:lvl9pPr indent="-317500" lvl="8" marL="4114800">
              <a:lnSpc>
                <a:spcPct val="115000"/>
              </a:lnSpc>
              <a:spcBef>
                <a:spcPts val="0"/>
              </a:spcBef>
              <a:spcAft>
                <a:spcPts val="0"/>
              </a:spcAft>
              <a:buClr>
                <a:schemeClr val="dk2"/>
              </a:buClr>
              <a:buSzPts val="1400"/>
              <a:buChar char="■"/>
              <a:defRPr>
                <a:solidFill>
                  <a:schemeClr val="dk2"/>
                </a:solidFill>
              </a:defRPr>
            </a:lvl9pPr>
          </a:lstStyle>
          <a:p/>
        </p:txBody>
      </p:sp>
      <p:sp>
        <p:nvSpPr>
          <p:cNvPr id="8" name="Google Shape;8;p1"/>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0.xml"/><Relationship Id="rId3" Type="http://schemas.openxmlformats.org/officeDocument/2006/relationships/image" Target="../media/image4.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xml"/><Relationship Id="rId3" Type="http://schemas.openxmlformats.org/officeDocument/2006/relationships/image" Target="../media/image2.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7.xml"/><Relationship Id="rId3" Type="http://schemas.openxmlformats.org/officeDocument/2006/relationships/image" Target="../media/image6.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8.xml"/><Relationship Id="rId3" Type="http://schemas.openxmlformats.org/officeDocument/2006/relationships/image" Target="../media/image3.png"/><Relationship Id="rId4" Type="http://schemas.openxmlformats.org/officeDocument/2006/relationships/image" Target="../media/image5.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9.xml"/><Relationship Id="rId3"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3" name="Shape 53"/>
        <p:cNvGrpSpPr/>
        <p:nvPr/>
      </p:nvGrpSpPr>
      <p:grpSpPr>
        <a:xfrm>
          <a:off x="0" y="0"/>
          <a:ext cx="0" cy="0"/>
          <a:chOff x="0" y="0"/>
          <a:chExt cx="0" cy="0"/>
        </a:xfrm>
      </p:grpSpPr>
      <p:sp>
        <p:nvSpPr>
          <p:cNvPr id="54" name="Google Shape;54;p13"/>
          <p:cNvSpPr txBox="1"/>
          <p:nvPr>
            <p:ph type="ctrTitle"/>
          </p:nvPr>
        </p:nvSpPr>
        <p:spPr>
          <a:xfrm>
            <a:off x="311708" y="744575"/>
            <a:ext cx="8520600" cy="2052600"/>
          </a:xfrm>
          <a:prstGeom prst="rect">
            <a:avLst/>
          </a:prstGeom>
        </p:spPr>
        <p:txBody>
          <a:bodyPr anchorCtr="0" anchor="b" bIns="91425" lIns="91425" spcFirstLastPara="1" rIns="91425" wrap="square" tIns="91425">
            <a:normAutofit/>
          </a:bodyPr>
          <a:lstStyle/>
          <a:p>
            <a:pPr indent="0" lvl="0" marL="0" rtl="0" algn="ctr">
              <a:spcBef>
                <a:spcPts val="0"/>
              </a:spcBef>
              <a:spcAft>
                <a:spcPts val="0"/>
              </a:spcAft>
              <a:buNone/>
            </a:pPr>
            <a:r>
              <a:rPr lang="en" sz="4900"/>
              <a:t>Level Generation Through Large Language Models</a:t>
            </a:r>
            <a:endParaRPr sz="4900"/>
          </a:p>
        </p:txBody>
      </p:sp>
      <p:sp>
        <p:nvSpPr>
          <p:cNvPr id="55" name="Google Shape;55;p13"/>
          <p:cNvSpPr txBox="1"/>
          <p:nvPr>
            <p:ph idx="1" type="subTitle"/>
          </p:nvPr>
        </p:nvSpPr>
        <p:spPr>
          <a:xfrm>
            <a:off x="311700" y="2834125"/>
            <a:ext cx="8520600" cy="1476300"/>
          </a:xfrm>
          <a:prstGeom prst="rect">
            <a:avLst/>
          </a:prstGeom>
        </p:spPr>
        <p:txBody>
          <a:bodyPr anchorCtr="0" anchor="t" bIns="91425" lIns="91425" spcFirstLastPara="1" rIns="91425" wrap="square" tIns="91425">
            <a:normAutofit fontScale="70000" lnSpcReduction="20000"/>
          </a:bodyPr>
          <a:lstStyle/>
          <a:p>
            <a:pPr indent="0" lvl="0" marL="0" rtl="0" algn="l">
              <a:spcBef>
                <a:spcPts val="0"/>
              </a:spcBef>
              <a:spcAft>
                <a:spcPts val="0"/>
              </a:spcAft>
              <a:buNone/>
            </a:pPr>
            <a:r>
              <a:rPr lang="en"/>
              <a:t>Paper Written By: Graham Todd, New York University Tandon</a:t>
            </a:r>
            <a:endParaRPr/>
          </a:p>
          <a:p>
            <a:pPr indent="0" lvl="0" marL="0" rtl="0" algn="l">
              <a:spcBef>
                <a:spcPts val="0"/>
              </a:spcBef>
              <a:spcAft>
                <a:spcPts val="0"/>
              </a:spcAft>
              <a:buNone/>
            </a:pPr>
            <a:r>
              <a:rPr lang="en"/>
              <a:t>			    	   Sam Earle, New York University Tandon</a:t>
            </a:r>
            <a:br>
              <a:rPr lang="en"/>
            </a:br>
            <a:r>
              <a:rPr lang="en"/>
              <a:t>			    	   Muhammad Umair Nasir, University of the Witwatersrand</a:t>
            </a:r>
            <a:br>
              <a:rPr lang="en"/>
            </a:br>
            <a:r>
              <a:rPr lang="en"/>
              <a:t>			   	   Michael Cerny Green, </a:t>
            </a:r>
            <a:r>
              <a:rPr lang="en"/>
              <a:t>New York University Tandon</a:t>
            </a:r>
            <a:endParaRPr/>
          </a:p>
          <a:p>
            <a:pPr indent="0" lvl="0" marL="0" rtl="0" algn="l">
              <a:spcBef>
                <a:spcPts val="0"/>
              </a:spcBef>
              <a:spcAft>
                <a:spcPts val="0"/>
              </a:spcAft>
              <a:buNone/>
            </a:pPr>
            <a:r>
              <a:rPr lang="en"/>
              <a:t>				   Julian Togelius, New York University Tandon</a:t>
            </a:r>
            <a:endParaRPr/>
          </a:p>
        </p:txBody>
      </p:sp>
      <p:sp>
        <p:nvSpPr>
          <p:cNvPr id="56" name="Google Shape;56;p13"/>
          <p:cNvSpPr txBox="1"/>
          <p:nvPr>
            <p:ph idx="1" type="subTitle"/>
          </p:nvPr>
        </p:nvSpPr>
        <p:spPr>
          <a:xfrm>
            <a:off x="464075" y="4310425"/>
            <a:ext cx="8520600" cy="643200"/>
          </a:xfrm>
          <a:prstGeom prst="rect">
            <a:avLst/>
          </a:prstGeom>
        </p:spPr>
        <p:txBody>
          <a:bodyPr anchorCtr="0" anchor="t" bIns="91425" lIns="91425" spcFirstLastPara="1" rIns="91425" wrap="square" tIns="91425">
            <a:normAutofit/>
          </a:bodyPr>
          <a:lstStyle/>
          <a:p>
            <a:pPr indent="0" lvl="0" marL="0" rtl="0" algn="ctr">
              <a:spcBef>
                <a:spcPts val="0"/>
              </a:spcBef>
              <a:spcAft>
                <a:spcPts val="0"/>
              </a:spcAft>
              <a:buSzPts val="1018"/>
              <a:buNone/>
            </a:pPr>
            <a:r>
              <a:rPr lang="en" sz="1990"/>
              <a:t>Published in Foundations of Digital Games(FDG) 2023</a:t>
            </a:r>
            <a:endParaRPr sz="1990"/>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4" name="Shape 114"/>
        <p:cNvGrpSpPr/>
        <p:nvPr/>
      </p:nvGrpSpPr>
      <p:grpSpPr>
        <a:xfrm>
          <a:off x="0" y="0"/>
          <a:ext cx="0" cy="0"/>
          <a:chOff x="0" y="0"/>
          <a:chExt cx="0" cy="0"/>
        </a:xfrm>
      </p:grpSpPr>
      <p:sp>
        <p:nvSpPr>
          <p:cNvPr id="115" name="Google Shape;115;p22"/>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Experiments: Preliminary Investigation of GPT-3</a:t>
            </a:r>
            <a:endParaRPr/>
          </a:p>
        </p:txBody>
      </p:sp>
      <p:sp>
        <p:nvSpPr>
          <p:cNvPr id="116" name="Google Shape;116;p22"/>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0" lvl="0" marL="0" rtl="0" algn="l">
              <a:spcBef>
                <a:spcPts val="0"/>
              </a:spcBef>
              <a:spcAft>
                <a:spcPts val="1200"/>
              </a:spcAft>
              <a:buNone/>
            </a:pPr>
            <a:r>
              <a:t/>
            </a:r>
            <a:endParaRPr/>
          </a:p>
        </p:txBody>
      </p:sp>
      <p:pic>
        <p:nvPicPr>
          <p:cNvPr id="117" name="Google Shape;117;p22"/>
          <p:cNvPicPr preferRelativeResize="0"/>
          <p:nvPr/>
        </p:nvPicPr>
        <p:blipFill>
          <a:blip r:embed="rId3">
            <a:alphaModFix/>
          </a:blip>
          <a:stretch>
            <a:fillRect/>
          </a:stretch>
        </p:blipFill>
        <p:spPr>
          <a:xfrm>
            <a:off x="1752600" y="1465263"/>
            <a:ext cx="5638800" cy="2790825"/>
          </a:xfrm>
          <a:prstGeom prst="rect">
            <a:avLst/>
          </a:prstGeom>
          <a:noFill/>
          <a:ln>
            <a:noFill/>
          </a:ln>
        </p:spPr>
      </p:pic>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1" name="Shape 121"/>
        <p:cNvGrpSpPr/>
        <p:nvPr/>
      </p:nvGrpSpPr>
      <p:grpSpPr>
        <a:xfrm>
          <a:off x="0" y="0"/>
          <a:ext cx="0" cy="0"/>
          <a:chOff x="0" y="0"/>
          <a:chExt cx="0" cy="0"/>
        </a:xfrm>
      </p:grpSpPr>
      <p:sp>
        <p:nvSpPr>
          <p:cNvPr id="122" name="Google Shape;122;p23"/>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Conclusion</a:t>
            </a:r>
            <a:endParaRPr/>
          </a:p>
        </p:txBody>
      </p:sp>
      <p:sp>
        <p:nvSpPr>
          <p:cNvPr id="123" name="Google Shape;123;p23"/>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0" lvl="0" marL="0" rtl="0" algn="l">
              <a:spcBef>
                <a:spcPts val="0"/>
              </a:spcBef>
              <a:spcAft>
                <a:spcPts val="1200"/>
              </a:spcAft>
              <a:buNone/>
            </a:pPr>
            <a:r>
              <a:rPr lang="en"/>
              <a:t>The researchers concluded that LLMs are highly versatile being capable of creating playable and novel game levels. They showed that pretraining didn’t hinder the models ability to produce game levels, though it’s actual effect was not clear in the experiments. Their results also showed that performance of the model was still beholden to the size of the available dataset as with many other domains of natural-language models. In terms of controllability they showed that for more simplistic prompts the trained models are capable of handling it but struggle with more complex prompts. Overall the paper suggests that LLMs have the potential to be a new tool forward for procedural content generation and will overcome the limitations of lack of </a:t>
            </a:r>
            <a:r>
              <a:rPr lang="en"/>
              <a:t>available game level data.</a:t>
            </a:r>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0" name="Shape 60"/>
        <p:cNvGrpSpPr/>
        <p:nvPr/>
      </p:nvGrpSpPr>
      <p:grpSpPr>
        <a:xfrm>
          <a:off x="0" y="0"/>
          <a:ext cx="0" cy="0"/>
          <a:chOff x="0" y="0"/>
          <a:chExt cx="0" cy="0"/>
        </a:xfrm>
      </p:grpSpPr>
      <p:sp>
        <p:nvSpPr>
          <p:cNvPr id="61" name="Google Shape;61;p14"/>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Introduction</a:t>
            </a:r>
            <a:endParaRPr/>
          </a:p>
        </p:txBody>
      </p:sp>
      <p:sp>
        <p:nvSpPr>
          <p:cNvPr id="62" name="Google Shape;62;p14"/>
          <p:cNvSpPr txBox="1"/>
          <p:nvPr>
            <p:ph idx="1" type="body"/>
          </p:nvPr>
        </p:nvSpPr>
        <p:spPr>
          <a:xfrm>
            <a:off x="311700" y="1152475"/>
            <a:ext cx="8520600" cy="3416400"/>
          </a:xfrm>
          <a:prstGeom prst="rect">
            <a:avLst/>
          </a:prstGeom>
        </p:spPr>
        <p:txBody>
          <a:bodyPr anchorCtr="0" anchor="t" bIns="91425" lIns="91425" spcFirstLastPara="1" rIns="91425" wrap="square" tIns="91425">
            <a:normAutofit fontScale="92500" lnSpcReduction="10000"/>
          </a:bodyPr>
          <a:lstStyle/>
          <a:p>
            <a:pPr indent="457200" lvl="0" marL="0" rtl="0" algn="l">
              <a:spcBef>
                <a:spcPts val="0"/>
              </a:spcBef>
              <a:spcAft>
                <a:spcPts val="0"/>
              </a:spcAft>
              <a:buNone/>
            </a:pPr>
            <a:r>
              <a:rPr lang="en"/>
              <a:t>With the right tuning, LLMs have been shown to generate coherent text in a number of styles, produce working snippets of computer code, and even respond naturalistically to human questions and conversation. While the architectures underlying these models have been leveraged for tasks outside the realm of standard text generation, spent on analyzing the capacity of the LLMs themselves to produce non-</a:t>
            </a:r>
            <a:r>
              <a:rPr lang="en"/>
              <a:t>linguistic</a:t>
            </a:r>
            <a:r>
              <a:rPr lang="en"/>
              <a:t> artifacts.</a:t>
            </a:r>
            <a:br>
              <a:rPr lang="en"/>
            </a:br>
            <a:r>
              <a:rPr lang="en"/>
              <a:t>	The Paper Investigated the ability of LLMs to generate video game levels and the extent to which truths about these about the models taken from natural language processing apply to the domain of game level generation. They also conducted experiments on the capacity to control the levels generated by the LLMs using data augmentation and prompting.</a:t>
            </a:r>
            <a:endParaRPr/>
          </a:p>
          <a:p>
            <a:pPr indent="0" lvl="0" marL="0" rtl="0" algn="l">
              <a:spcBef>
                <a:spcPts val="1200"/>
              </a:spcBef>
              <a:spcAft>
                <a:spcPts val="1200"/>
              </a:spcAft>
              <a:buNone/>
            </a:pPr>
            <a:r>
              <a:t/>
            </a:r>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6" name="Shape 66"/>
        <p:cNvGrpSpPr/>
        <p:nvPr/>
      </p:nvGrpSpPr>
      <p:grpSpPr>
        <a:xfrm>
          <a:off x="0" y="0"/>
          <a:ext cx="0" cy="0"/>
          <a:chOff x="0" y="0"/>
          <a:chExt cx="0" cy="0"/>
        </a:xfrm>
      </p:grpSpPr>
      <p:sp>
        <p:nvSpPr>
          <p:cNvPr id="67" name="Google Shape;67;p15"/>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Introduction: hurdles acknowledged by the paper</a:t>
            </a:r>
            <a:endParaRPr/>
          </a:p>
        </p:txBody>
      </p:sp>
      <p:sp>
        <p:nvSpPr>
          <p:cNvPr id="68" name="Google Shape;68;p15"/>
          <p:cNvSpPr txBox="1"/>
          <p:nvPr>
            <p:ph idx="1" type="body"/>
          </p:nvPr>
        </p:nvSpPr>
        <p:spPr>
          <a:xfrm>
            <a:off x="311700" y="1152475"/>
            <a:ext cx="8520600" cy="3416400"/>
          </a:xfrm>
          <a:prstGeom prst="rect">
            <a:avLst/>
          </a:prstGeom>
        </p:spPr>
        <p:txBody>
          <a:bodyPr anchorCtr="0" anchor="t" bIns="91425" lIns="91425" spcFirstLastPara="1" rIns="91425" wrap="square" tIns="91425">
            <a:normAutofit fontScale="85000"/>
          </a:bodyPr>
          <a:lstStyle/>
          <a:p>
            <a:pPr indent="-325755" lvl="0" marL="457200" rtl="0" algn="l">
              <a:spcBef>
                <a:spcPts val="0"/>
              </a:spcBef>
              <a:spcAft>
                <a:spcPts val="0"/>
              </a:spcAft>
              <a:buSzPct val="100000"/>
              <a:buChar char="-"/>
            </a:pPr>
            <a:r>
              <a:rPr lang="en"/>
              <a:t>The first hurdle is representational. Traditional procedural content </a:t>
            </a:r>
            <a:r>
              <a:rPr lang="en"/>
              <a:t>generation through machine learning which represent game levels spatially which allow local spatial dynamics to be better captured. LLMs however, operate over linear sequences, so levels must be converted to token sequences that have a harder time maintaining spatial relationships.</a:t>
            </a:r>
            <a:endParaRPr/>
          </a:p>
          <a:p>
            <a:pPr indent="-325755" lvl="0" marL="457200" rtl="0" algn="l">
              <a:spcBef>
                <a:spcPts val="0"/>
              </a:spcBef>
              <a:spcAft>
                <a:spcPts val="0"/>
              </a:spcAft>
              <a:buSzPct val="100000"/>
              <a:buChar char="-"/>
            </a:pPr>
            <a:r>
              <a:rPr lang="en"/>
              <a:t>The second hurdle is data. Datasets of game levels are small, hard to collect and lack standardization which raises questions of whether level generation would depend on the size of the dataset and whether any pretraining actually assists in producing game levels.</a:t>
            </a:r>
            <a:endParaRPr/>
          </a:p>
          <a:p>
            <a:pPr indent="0" lvl="0" marL="0" rtl="0" algn="l">
              <a:spcBef>
                <a:spcPts val="1200"/>
              </a:spcBef>
              <a:spcAft>
                <a:spcPts val="1200"/>
              </a:spcAft>
              <a:buNone/>
            </a:pPr>
            <a:r>
              <a:rPr lang="en"/>
              <a:t>The paper however highlighted advantages of LLMs notably controllability, this refers to  to the possibility of using natural language prompts to generate levels with particular characteristics and generalizability which is LLMs ability to adapt to new domains and generalize allowing for one LLM-based model to develop levels for multiple games.</a:t>
            </a:r>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2" name="Shape 72"/>
        <p:cNvGrpSpPr/>
        <p:nvPr/>
      </p:nvGrpSpPr>
      <p:grpSpPr>
        <a:xfrm>
          <a:off x="0" y="0"/>
          <a:ext cx="0" cy="0"/>
          <a:chOff x="0" y="0"/>
          <a:chExt cx="0" cy="0"/>
        </a:xfrm>
      </p:grpSpPr>
      <p:sp>
        <p:nvSpPr>
          <p:cNvPr id="73" name="Google Shape;73;p16"/>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Data</a:t>
            </a:r>
            <a:endParaRPr/>
          </a:p>
        </p:txBody>
      </p:sp>
      <p:sp>
        <p:nvSpPr>
          <p:cNvPr id="74" name="Google Shape;74;p16"/>
          <p:cNvSpPr txBox="1"/>
          <p:nvPr>
            <p:ph idx="1" type="body"/>
          </p:nvPr>
        </p:nvSpPr>
        <p:spPr>
          <a:xfrm>
            <a:off x="311700" y="1152475"/>
            <a:ext cx="8520600" cy="3416400"/>
          </a:xfrm>
          <a:prstGeom prst="rect">
            <a:avLst/>
          </a:prstGeom>
        </p:spPr>
        <p:txBody>
          <a:bodyPr anchorCtr="0" anchor="t" bIns="91425" lIns="91425" spcFirstLastPara="1" rIns="91425" wrap="square" tIns="91425">
            <a:normAutofit fontScale="77500" lnSpcReduction="20000"/>
          </a:bodyPr>
          <a:lstStyle/>
          <a:p>
            <a:pPr indent="457200" lvl="0" marL="0" rtl="0" algn="l">
              <a:spcBef>
                <a:spcPts val="0"/>
              </a:spcBef>
              <a:spcAft>
                <a:spcPts val="0"/>
              </a:spcAft>
              <a:buNone/>
            </a:pPr>
            <a:r>
              <a:rPr lang="en"/>
              <a:t>The model was trained on levels from the game Sokoban, a block pushing puzzle game released in 1982 by Thinking Rabbit.</a:t>
            </a:r>
            <a:br>
              <a:rPr lang="en"/>
            </a:br>
            <a:r>
              <a:rPr lang="en"/>
              <a:t>	</a:t>
            </a:r>
            <a:r>
              <a:rPr lang="en"/>
              <a:t>In Sokoban, the player is tasked with navigating along a rectangular grid in order to push boxes into specified target squares.A level can easily be represented as a grid of ASCII characters, where each character is mapped to either: a wall, an empty space, the player, a box, a goal, a box on top of a goal, or a player on top of a goal.</a:t>
            </a:r>
            <a:endParaRPr/>
          </a:p>
          <a:p>
            <a:pPr indent="457200" lvl="0" marL="0" rtl="0" algn="l">
              <a:spcBef>
                <a:spcPts val="1200"/>
              </a:spcBef>
              <a:spcAft>
                <a:spcPts val="0"/>
              </a:spcAft>
              <a:buNone/>
            </a:pPr>
            <a:r>
              <a:rPr lang="en"/>
              <a:t>Two sets of Sokoban levels were used to train the models:</a:t>
            </a:r>
            <a:endParaRPr/>
          </a:p>
          <a:p>
            <a:pPr indent="-317182" lvl="0" marL="457200" rtl="0" algn="l">
              <a:spcBef>
                <a:spcPts val="1200"/>
              </a:spcBef>
              <a:spcAft>
                <a:spcPts val="0"/>
              </a:spcAft>
              <a:buSzPct val="100000"/>
              <a:buChar char="-"/>
            </a:pPr>
            <a:r>
              <a:rPr lang="en"/>
              <a:t>Microban a dataset consisting of </a:t>
            </a:r>
            <a:r>
              <a:rPr lang="en"/>
              <a:t>roughly</a:t>
            </a:r>
            <a:r>
              <a:rPr lang="en"/>
              <a:t> 500 levels created by</a:t>
            </a:r>
            <a:br>
              <a:rPr lang="en"/>
            </a:br>
            <a:r>
              <a:rPr lang="en"/>
              <a:t>David W.Skinner, however, the model was restricted to 282 levels which </a:t>
            </a:r>
            <a:br>
              <a:rPr lang="en"/>
            </a:br>
            <a:r>
              <a:rPr lang="en"/>
              <a:t>an ASTAR search </a:t>
            </a:r>
            <a:r>
              <a:rPr lang="en"/>
              <a:t>a</a:t>
            </a:r>
            <a:r>
              <a:rPr lang="en"/>
              <a:t>gent was able to find a solution. The levels range</a:t>
            </a:r>
            <a:br>
              <a:rPr lang="en"/>
            </a:br>
            <a:r>
              <a:rPr lang="en"/>
              <a:t>in size from 5 </a:t>
            </a:r>
            <a:r>
              <a:rPr lang="en"/>
              <a:t>b</a:t>
            </a:r>
            <a:r>
              <a:rPr lang="en"/>
              <a:t>y 3 to 27 by 12, with solution lengths ranging from 1 to 279.</a:t>
            </a:r>
            <a:endParaRPr/>
          </a:p>
          <a:p>
            <a:pPr indent="-317182" lvl="0" marL="457200" rtl="0" algn="l">
              <a:spcBef>
                <a:spcPts val="0"/>
              </a:spcBef>
              <a:spcAft>
                <a:spcPts val="0"/>
              </a:spcAft>
              <a:buSzPct val="100000"/>
              <a:buChar char="-"/>
            </a:pPr>
            <a:r>
              <a:rPr lang="en"/>
              <a:t>Boxoban a dataset consisting of 438,000 procedurally generated</a:t>
            </a:r>
            <a:br>
              <a:rPr lang="en"/>
            </a:br>
            <a:r>
              <a:rPr lang="en"/>
              <a:t>Levels each level is 10 by 10 and contains 4 </a:t>
            </a:r>
            <a:r>
              <a:rPr lang="en"/>
              <a:t>boxes/goals, with solution</a:t>
            </a:r>
            <a:br>
              <a:rPr lang="en"/>
            </a:br>
            <a:r>
              <a:rPr lang="en"/>
              <a:t>lengths from 6 to 206.</a:t>
            </a:r>
            <a:endParaRPr/>
          </a:p>
        </p:txBody>
      </p:sp>
      <p:pic>
        <p:nvPicPr>
          <p:cNvPr id="75" name="Google Shape;75;p16"/>
          <p:cNvPicPr preferRelativeResize="0"/>
          <p:nvPr/>
        </p:nvPicPr>
        <p:blipFill rotWithShape="1">
          <a:blip r:embed="rId3">
            <a:alphaModFix/>
          </a:blip>
          <a:srcRect b="-3899" l="0" r="0" t="3900"/>
          <a:stretch/>
        </p:blipFill>
        <p:spPr>
          <a:xfrm>
            <a:off x="6715700" y="2399600"/>
            <a:ext cx="2256175" cy="2538200"/>
          </a:xfrm>
          <a:prstGeom prst="rect">
            <a:avLst/>
          </a:prstGeom>
          <a:noFill/>
          <a:ln>
            <a:noFill/>
          </a:ln>
        </p:spPr>
      </p:pic>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9" name="Shape 79"/>
        <p:cNvGrpSpPr/>
        <p:nvPr/>
      </p:nvGrpSpPr>
      <p:grpSpPr>
        <a:xfrm>
          <a:off x="0" y="0"/>
          <a:ext cx="0" cy="0"/>
          <a:chOff x="0" y="0"/>
          <a:chExt cx="0" cy="0"/>
        </a:xfrm>
      </p:grpSpPr>
      <p:sp>
        <p:nvSpPr>
          <p:cNvPr id="80" name="Google Shape;80;p17"/>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Models</a:t>
            </a:r>
            <a:endParaRPr/>
          </a:p>
        </p:txBody>
      </p:sp>
      <p:sp>
        <p:nvSpPr>
          <p:cNvPr id="81" name="Google Shape;81;p17"/>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
              <a:t>The core experimental model is the Generative Pre-Trained Transformer (GPT), a class of attention-based language model. Both GPT-2 and GPT-3 are trained by attempting to predict the next “token” (typically a word or word piece) given the context of preceding tokens. Owing to its greater availability, they focused the majority of their experiments on GPT-2 and its variants.</a:t>
            </a:r>
            <a:endParaRPr/>
          </a:p>
          <a:p>
            <a:pPr indent="0" lvl="0" marL="0" rtl="0" algn="l">
              <a:spcBef>
                <a:spcPts val="1200"/>
              </a:spcBef>
              <a:spcAft>
                <a:spcPts val="1200"/>
              </a:spcAft>
              <a:buNone/>
            </a:pPr>
            <a:r>
              <a:t/>
            </a:r>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5" name="Shape 85"/>
        <p:cNvGrpSpPr/>
        <p:nvPr/>
      </p:nvGrpSpPr>
      <p:grpSpPr>
        <a:xfrm>
          <a:off x="0" y="0"/>
          <a:ext cx="0" cy="0"/>
          <a:chOff x="0" y="0"/>
          <a:chExt cx="0" cy="0"/>
        </a:xfrm>
      </p:grpSpPr>
      <p:sp>
        <p:nvSpPr>
          <p:cNvPr id="86" name="Google Shape;86;p18"/>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Metrics</a:t>
            </a:r>
            <a:endParaRPr/>
          </a:p>
        </p:txBody>
      </p:sp>
      <p:sp>
        <p:nvSpPr>
          <p:cNvPr id="87" name="Google Shape;87;p18"/>
          <p:cNvSpPr txBox="1"/>
          <p:nvPr>
            <p:ph idx="1" type="body"/>
          </p:nvPr>
        </p:nvSpPr>
        <p:spPr>
          <a:xfrm>
            <a:off x="311700" y="1017725"/>
            <a:ext cx="8520600" cy="4070700"/>
          </a:xfrm>
          <a:prstGeom prst="rect">
            <a:avLst/>
          </a:prstGeom>
        </p:spPr>
        <p:txBody>
          <a:bodyPr anchorCtr="0" anchor="t" bIns="91425" lIns="91425" spcFirstLastPara="1" rIns="91425" wrap="square" tIns="91425">
            <a:normAutofit fontScale="77500" lnSpcReduction="20000"/>
          </a:bodyPr>
          <a:lstStyle/>
          <a:p>
            <a:pPr indent="0" lvl="0" marL="0" rtl="0" algn="l">
              <a:spcBef>
                <a:spcPts val="0"/>
              </a:spcBef>
              <a:spcAft>
                <a:spcPts val="0"/>
              </a:spcAft>
              <a:buNone/>
            </a:pPr>
            <a:r>
              <a:rPr lang="en"/>
              <a:t>To measure the ability of the LLM these four metrics were used:</a:t>
            </a:r>
            <a:endParaRPr/>
          </a:p>
          <a:p>
            <a:pPr indent="-317182" lvl="0" marL="457200" rtl="0" algn="l">
              <a:spcBef>
                <a:spcPts val="1200"/>
              </a:spcBef>
              <a:spcAft>
                <a:spcPts val="0"/>
              </a:spcAft>
              <a:buSzPct val="100000"/>
              <a:buChar char="-"/>
            </a:pPr>
            <a:r>
              <a:rPr lang="en"/>
              <a:t>Playability measures how many generated levels are valid and solvable. For Sokoban, a level must be rectangular, use only valid characters, contain exactly one player, and have an equal, nonzero number of boxes and goals. Solvability is tested with an ASTAR search agent, and levels that remain unsolved after 150,000 steps are considered unplayable. This provides a lower bound on true playability.</a:t>
            </a:r>
            <a:r>
              <a:rPr lang="en"/>
              <a:t> </a:t>
            </a:r>
            <a:endParaRPr/>
          </a:p>
          <a:p>
            <a:pPr indent="-317182" lvl="0" marL="457200" rtl="0" algn="l">
              <a:spcBef>
                <a:spcPts val="0"/>
              </a:spcBef>
              <a:spcAft>
                <a:spcPts val="0"/>
              </a:spcAft>
              <a:buSzPct val="100000"/>
              <a:buChar char="-"/>
            </a:pPr>
            <a:r>
              <a:rPr lang="en"/>
              <a:t>Novelty measures how different generated levels are from those in the training set. Two levels are treated as distinct if their string edit distance exceeds a threshold of </a:t>
            </a:r>
            <a:r>
              <a:rPr lang="en"/>
              <a:t>𝑘</a:t>
            </a:r>
            <a:r>
              <a:rPr lang="en"/>
              <a:t> = 5. This definition of novelty however doesn’t take into account functional differences between levels.</a:t>
            </a:r>
            <a:endParaRPr/>
          </a:p>
          <a:p>
            <a:pPr indent="-317182" lvl="0" marL="457200" rtl="0" algn="l">
              <a:spcBef>
                <a:spcPts val="0"/>
              </a:spcBef>
              <a:spcAft>
                <a:spcPts val="0"/>
              </a:spcAft>
              <a:buSzPct val="100000"/>
              <a:buChar char="-"/>
            </a:pPr>
            <a:r>
              <a:rPr lang="en"/>
              <a:t>Diversity measures the proportion of generated levels that are mutually distinct from one another. Using the same same </a:t>
            </a:r>
            <a:r>
              <a:rPr lang="en"/>
              <a:t>string</a:t>
            </a:r>
            <a:r>
              <a:rPr lang="en"/>
              <a:t> edit distance </a:t>
            </a:r>
            <a:r>
              <a:rPr lang="en"/>
              <a:t>threshold</a:t>
            </a:r>
            <a:r>
              <a:rPr lang="en"/>
              <a:t> of </a:t>
            </a:r>
            <a:r>
              <a:rPr lang="en"/>
              <a:t>𝑘 = 5. They used an undirected graph where each edge connects two nodes (levels) that exceed the threshold then the approximate largest clique (subset of fully connected nodes) on the graph was found and the diversity was set as the size of the clique divided by the number of generated levels.</a:t>
            </a:r>
            <a:endParaRPr/>
          </a:p>
          <a:p>
            <a:pPr indent="-317182" lvl="0" marL="457200" rtl="0" algn="l">
              <a:spcBef>
                <a:spcPts val="0"/>
              </a:spcBef>
              <a:spcAft>
                <a:spcPts val="0"/>
              </a:spcAft>
              <a:buSzPct val="100000"/>
              <a:buChar char="-"/>
            </a:pPr>
            <a:r>
              <a:rPr lang="en"/>
              <a:t>Accuracy is in the case of controllability experiments measured as the proportion of generated levels that adhere to the given prompt. However, rather than enforce an exact match between prompt and output, the model is allowed to generate levels that are within specified tolerances.</a:t>
            </a:r>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1" name="Shape 91"/>
        <p:cNvGrpSpPr/>
        <p:nvPr/>
      </p:nvGrpSpPr>
      <p:grpSpPr>
        <a:xfrm>
          <a:off x="0" y="0"/>
          <a:ext cx="0" cy="0"/>
          <a:chOff x="0" y="0"/>
          <a:chExt cx="0" cy="0"/>
        </a:xfrm>
      </p:grpSpPr>
      <p:sp>
        <p:nvSpPr>
          <p:cNvPr id="92" name="Google Shape;92;p19"/>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Experiments: effects of pretraining</a:t>
            </a:r>
            <a:endParaRPr/>
          </a:p>
        </p:txBody>
      </p:sp>
      <p:sp>
        <p:nvSpPr>
          <p:cNvPr id="93" name="Google Shape;93;p19"/>
          <p:cNvSpPr txBox="1"/>
          <p:nvPr>
            <p:ph idx="1" type="body"/>
          </p:nvPr>
        </p:nvSpPr>
        <p:spPr>
          <a:xfrm>
            <a:off x="311700" y="1152475"/>
            <a:ext cx="8520600" cy="1419300"/>
          </a:xfrm>
          <a:prstGeom prst="rect">
            <a:avLst/>
          </a:prstGeom>
        </p:spPr>
        <p:txBody>
          <a:bodyPr anchorCtr="0" anchor="t" bIns="91425" lIns="91425" spcFirstLastPara="1" rIns="91425" wrap="square" tIns="91425">
            <a:normAutofit fontScale="85000"/>
          </a:bodyPr>
          <a:lstStyle/>
          <a:p>
            <a:pPr indent="0" lvl="0" marL="0" rtl="0" algn="l">
              <a:spcBef>
                <a:spcPts val="0"/>
              </a:spcBef>
              <a:spcAft>
                <a:spcPts val="0"/>
              </a:spcAft>
              <a:buNone/>
            </a:pPr>
            <a:r>
              <a:rPr lang="en"/>
              <a:t>Three models were tested to evaluate the influence of pretraining: </a:t>
            </a:r>
            <a:endParaRPr/>
          </a:p>
          <a:p>
            <a:pPr indent="-325755" lvl="0" marL="457200" rtl="0" algn="l">
              <a:spcBef>
                <a:spcPts val="1200"/>
              </a:spcBef>
              <a:spcAft>
                <a:spcPts val="0"/>
              </a:spcAft>
              <a:buSzPct val="100000"/>
              <a:buChar char="-"/>
            </a:pPr>
            <a:r>
              <a:rPr lang="en"/>
              <a:t>Standard GPT-2, pretrained on the WebText corpus (45M links).</a:t>
            </a:r>
            <a:endParaRPr/>
          </a:p>
          <a:p>
            <a:pPr indent="-325755" lvl="0" marL="457200" rtl="0" algn="l">
              <a:spcBef>
                <a:spcPts val="0"/>
              </a:spcBef>
              <a:spcAft>
                <a:spcPts val="0"/>
              </a:spcAft>
              <a:buSzPct val="100000"/>
              <a:buChar char="-"/>
            </a:pPr>
            <a:r>
              <a:rPr lang="en"/>
              <a:t>Java-adapted GPT-2, pretrained on the CodeSearchNet Java dataset (1.6M java methods).</a:t>
            </a:r>
            <a:endParaRPr/>
          </a:p>
          <a:p>
            <a:pPr indent="-325755" lvl="0" marL="457200" rtl="0" algn="l">
              <a:spcBef>
                <a:spcPts val="0"/>
              </a:spcBef>
              <a:spcAft>
                <a:spcPts val="0"/>
              </a:spcAft>
              <a:buSzPct val="100000"/>
              <a:buChar char="-"/>
            </a:pPr>
            <a:r>
              <a:rPr lang="en"/>
              <a:t>Untrained GPT-2, unsurprisingly untrained</a:t>
            </a:r>
            <a:endParaRPr/>
          </a:p>
        </p:txBody>
      </p:sp>
      <p:pic>
        <p:nvPicPr>
          <p:cNvPr id="94" name="Google Shape;94;p19"/>
          <p:cNvPicPr preferRelativeResize="0"/>
          <p:nvPr/>
        </p:nvPicPr>
        <p:blipFill>
          <a:blip r:embed="rId3">
            <a:alphaModFix/>
          </a:blip>
          <a:stretch>
            <a:fillRect/>
          </a:stretch>
        </p:blipFill>
        <p:spPr>
          <a:xfrm>
            <a:off x="4039120" y="2571750"/>
            <a:ext cx="4793175" cy="2521350"/>
          </a:xfrm>
          <a:prstGeom prst="rect">
            <a:avLst/>
          </a:prstGeom>
          <a:noFill/>
          <a:ln>
            <a:noFill/>
          </a:ln>
        </p:spPr>
      </p:pic>
      <p:sp>
        <p:nvSpPr>
          <p:cNvPr id="95" name="Google Shape;95;p19"/>
          <p:cNvSpPr txBox="1"/>
          <p:nvPr/>
        </p:nvSpPr>
        <p:spPr>
          <a:xfrm>
            <a:off x="311700" y="2706525"/>
            <a:ext cx="3727500" cy="23868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 sz="1600">
                <a:solidFill>
                  <a:schemeClr val="dk2"/>
                </a:solidFill>
              </a:rPr>
              <a:t>Each model was trained for 100,000 steps with 5 random seeds on the Boxoban dataset using these training hyperparameters: learning rate of 0.0001, weight decay of 0.0001, a batch size of 32 and the AdamW optimizer. With each model taking roughly 24 hours and trained on a single A100 GPU. </a:t>
            </a:r>
            <a:endParaRPr sz="1600">
              <a:solidFill>
                <a:schemeClr val="dk2"/>
              </a:solidFill>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9" name="Shape 99"/>
        <p:cNvGrpSpPr/>
        <p:nvPr/>
      </p:nvGrpSpPr>
      <p:grpSpPr>
        <a:xfrm>
          <a:off x="0" y="0"/>
          <a:ext cx="0" cy="0"/>
          <a:chOff x="0" y="0"/>
          <a:chExt cx="0" cy="0"/>
        </a:xfrm>
      </p:grpSpPr>
      <p:sp>
        <p:nvSpPr>
          <p:cNvPr id="100" name="Google Shape;100;p20"/>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Experiments: Effects of Dataset Size</a:t>
            </a:r>
            <a:endParaRPr/>
          </a:p>
        </p:txBody>
      </p:sp>
      <p:sp>
        <p:nvSpPr>
          <p:cNvPr id="101" name="Google Shape;101;p20"/>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0" lvl="0" marL="0" rtl="0" algn="l">
              <a:spcBef>
                <a:spcPts val="0"/>
              </a:spcBef>
              <a:spcAft>
                <a:spcPts val="1200"/>
              </a:spcAft>
              <a:buNone/>
            </a:pPr>
            <a:r>
              <a:t/>
            </a:r>
            <a:endParaRPr/>
          </a:p>
        </p:txBody>
      </p:sp>
      <p:pic>
        <p:nvPicPr>
          <p:cNvPr id="102" name="Google Shape;102;p20"/>
          <p:cNvPicPr preferRelativeResize="0"/>
          <p:nvPr/>
        </p:nvPicPr>
        <p:blipFill>
          <a:blip r:embed="rId3">
            <a:alphaModFix/>
          </a:blip>
          <a:stretch>
            <a:fillRect/>
          </a:stretch>
        </p:blipFill>
        <p:spPr>
          <a:xfrm>
            <a:off x="311700" y="1304625"/>
            <a:ext cx="4072075" cy="2396125"/>
          </a:xfrm>
          <a:prstGeom prst="rect">
            <a:avLst/>
          </a:prstGeom>
          <a:noFill/>
          <a:ln>
            <a:noFill/>
          </a:ln>
        </p:spPr>
      </p:pic>
      <p:pic>
        <p:nvPicPr>
          <p:cNvPr id="103" name="Google Shape;103;p20"/>
          <p:cNvPicPr preferRelativeResize="0"/>
          <p:nvPr/>
        </p:nvPicPr>
        <p:blipFill>
          <a:blip r:embed="rId4">
            <a:alphaModFix/>
          </a:blip>
          <a:stretch>
            <a:fillRect/>
          </a:stretch>
        </p:blipFill>
        <p:spPr>
          <a:xfrm>
            <a:off x="4483342" y="1477238"/>
            <a:ext cx="3912883" cy="2189025"/>
          </a:xfrm>
          <a:prstGeom prst="rect">
            <a:avLst/>
          </a:prstGeom>
          <a:noFill/>
          <a:ln>
            <a:noFill/>
          </a:ln>
        </p:spPr>
      </p:pic>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7" name="Shape 107"/>
        <p:cNvGrpSpPr/>
        <p:nvPr/>
      </p:nvGrpSpPr>
      <p:grpSpPr>
        <a:xfrm>
          <a:off x="0" y="0"/>
          <a:ext cx="0" cy="0"/>
          <a:chOff x="0" y="0"/>
          <a:chExt cx="0" cy="0"/>
        </a:xfrm>
      </p:grpSpPr>
      <p:sp>
        <p:nvSpPr>
          <p:cNvPr id="108" name="Google Shape;108;p21"/>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Experiments: Controllability</a:t>
            </a:r>
            <a:endParaRPr/>
          </a:p>
        </p:txBody>
      </p:sp>
      <p:sp>
        <p:nvSpPr>
          <p:cNvPr id="109" name="Google Shape;109;p21"/>
          <p:cNvSpPr txBox="1"/>
          <p:nvPr>
            <p:ph idx="1" type="body"/>
          </p:nvPr>
        </p:nvSpPr>
        <p:spPr>
          <a:xfrm>
            <a:off x="311700" y="1152475"/>
            <a:ext cx="8520600" cy="2059800"/>
          </a:xfrm>
          <a:prstGeom prst="rect">
            <a:avLst/>
          </a:prstGeom>
        </p:spPr>
        <p:txBody>
          <a:bodyPr anchorCtr="0" anchor="t" bIns="91425" lIns="91425" spcFirstLastPara="1" rIns="91425" wrap="square" tIns="91425">
            <a:normAutofit fontScale="62500" lnSpcReduction="20000"/>
          </a:bodyPr>
          <a:lstStyle/>
          <a:p>
            <a:pPr indent="0" lvl="0" marL="0" rtl="0" algn="l">
              <a:spcBef>
                <a:spcPts val="0"/>
              </a:spcBef>
              <a:spcAft>
                <a:spcPts val="0"/>
              </a:spcAft>
              <a:buNone/>
            </a:pPr>
            <a:r>
              <a:rPr lang="en"/>
              <a:t>The researches then examined whether LLMs can be controllably guided to generate game levels with specific, measurable characteristics using natural-language-style prompts. Zero-shot prompting was likely to be difficult  due to the strict structural constraints of valid game levels and their dissimilarity from typical </a:t>
            </a:r>
            <a:r>
              <a:rPr lang="en"/>
              <a:t>pre training</a:t>
            </a:r>
            <a:r>
              <a:rPr lang="en"/>
              <a:t> data. Thus,they instead focused on LLMs that were trained with specific prompts during level generation, where each level is prepended with an “annotation” describing target properties. During generation, the model is provided only with this annotation and must produce a level matching the specified values.</a:t>
            </a:r>
            <a:endParaRPr/>
          </a:p>
          <a:p>
            <a:pPr indent="0" lvl="0" marL="0" rtl="0" algn="l">
              <a:spcBef>
                <a:spcPts val="1200"/>
              </a:spcBef>
              <a:spcAft>
                <a:spcPts val="0"/>
              </a:spcAft>
              <a:buNone/>
            </a:pPr>
            <a:r>
              <a:rPr lang="en"/>
              <a:t>The Provided annotations were:</a:t>
            </a:r>
            <a:endParaRPr/>
          </a:p>
          <a:p>
            <a:pPr indent="-300037" lvl="0" marL="457200" rtl="0" algn="l">
              <a:spcBef>
                <a:spcPts val="1200"/>
              </a:spcBef>
              <a:spcAft>
                <a:spcPts val="0"/>
              </a:spcAft>
              <a:buSzPct val="100000"/>
              <a:buChar char="-"/>
            </a:pPr>
            <a:r>
              <a:rPr lang="en"/>
              <a:t>Proportion of empty space, a tolerance of 0.01 was used</a:t>
            </a:r>
            <a:endParaRPr/>
          </a:p>
          <a:p>
            <a:pPr indent="-300037" lvl="0" marL="457200" rtl="0" algn="l">
              <a:spcBef>
                <a:spcPts val="0"/>
              </a:spcBef>
              <a:spcAft>
                <a:spcPts val="0"/>
              </a:spcAft>
              <a:buSzPct val="100000"/>
              <a:buChar char="-"/>
            </a:pPr>
            <a:r>
              <a:rPr lang="en"/>
              <a:t>Solution lengths, a tolerance of 5 was used</a:t>
            </a:r>
            <a:endParaRPr/>
          </a:p>
        </p:txBody>
      </p:sp>
      <p:pic>
        <p:nvPicPr>
          <p:cNvPr id="110" name="Google Shape;110;p21"/>
          <p:cNvPicPr preferRelativeResize="0"/>
          <p:nvPr/>
        </p:nvPicPr>
        <p:blipFill>
          <a:blip r:embed="rId3">
            <a:alphaModFix/>
          </a:blip>
          <a:stretch>
            <a:fillRect/>
          </a:stretch>
        </p:blipFill>
        <p:spPr>
          <a:xfrm>
            <a:off x="640263" y="3033450"/>
            <a:ext cx="7863474" cy="2110050"/>
          </a:xfrm>
          <a:prstGeom prst="rect">
            <a:avLst/>
          </a:prstGeom>
          <a:noFill/>
          <a:ln>
            <a:noFill/>
          </a:ln>
        </p:spPr>
      </p:pic>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