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4" autoAdjust="0"/>
    <p:restoredTop sz="94660"/>
  </p:normalViewPr>
  <p:slideViewPr>
    <p:cSldViewPr snapToGrid="0">
      <p:cViewPr varScale="1">
        <p:scale>
          <a:sx n="58" d="100"/>
          <a:sy n="58" d="100"/>
        </p:scale>
        <p:origin x="77" y="48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073EAF-FFCE-4EC9-A3E1-8AD85BC02438}" type="datetimeFigureOut">
              <a:rPr kumimoji="1" lang="ja-JP" altLang="en-US" smtClean="0"/>
              <a:t>2025/11/11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0E53D2-2644-4175-9DA5-91E18A79DAF4}" type="slidenum">
              <a:rPr kumimoji="1" lang="ja-JP" altLang="en-US" smtClean="0"/>
              <a:t>‹#›</a:t>
            </a:fld>
            <a:endParaRPr kumimoji="1" lang="ja-JP" altLang="en-US"/>
          </a:p>
        </p:txBody>
      </p:sp>
    </p:spTree>
    <p:extLst>
      <p:ext uri="{BB962C8B-B14F-4D97-AF65-F5344CB8AC3E}">
        <p14:creationId xmlns:p14="http://schemas.microsoft.com/office/powerpoint/2010/main" val="329304070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B60E53D2-2644-4175-9DA5-91E18A79DAF4}" type="slidenum">
              <a:rPr kumimoji="1" lang="ja-JP" altLang="en-US" smtClean="0"/>
              <a:t>1</a:t>
            </a:fld>
            <a:endParaRPr kumimoji="1" lang="ja-JP" altLang="en-US"/>
          </a:p>
        </p:txBody>
      </p:sp>
    </p:spTree>
    <p:extLst>
      <p:ext uri="{BB962C8B-B14F-4D97-AF65-F5344CB8AC3E}">
        <p14:creationId xmlns:p14="http://schemas.microsoft.com/office/powerpoint/2010/main" val="21402125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46842D5-7444-BFCB-4FA7-C8668F48D64F}"/>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C476CAE-45D8-5731-316B-3B591C33AC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82BE08C7-4CB1-1C97-F587-FB7A5BBDD11C}"/>
              </a:ext>
            </a:extLst>
          </p:cNvPr>
          <p:cNvSpPr>
            <a:spLocks noGrp="1"/>
          </p:cNvSpPr>
          <p:nvPr>
            <p:ph type="dt" sz="half" idx="10"/>
          </p:nvPr>
        </p:nvSpPr>
        <p:spPr/>
        <p:txBody>
          <a:bodyPr/>
          <a:lstStyle/>
          <a:p>
            <a:fld id="{CD8AD599-6579-4EAB-8AEA-F75EB2BAA887}" type="datetimeFigureOut">
              <a:rPr kumimoji="1" lang="ja-JP" altLang="en-US" smtClean="0"/>
              <a:t>2025/11/11</a:t>
            </a:fld>
            <a:endParaRPr kumimoji="1" lang="ja-JP" altLang="en-US"/>
          </a:p>
        </p:txBody>
      </p:sp>
      <p:sp>
        <p:nvSpPr>
          <p:cNvPr id="5" name="フッター プレースホルダー 4">
            <a:extLst>
              <a:ext uri="{FF2B5EF4-FFF2-40B4-BE49-F238E27FC236}">
                <a16:creationId xmlns:a16="http://schemas.microsoft.com/office/drawing/2014/main" id="{2B7506B4-BF9D-874D-AB6A-F436CF0E441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3D739A1-66D6-FA63-A3EE-AF7895EDD70B}"/>
              </a:ext>
            </a:extLst>
          </p:cNvPr>
          <p:cNvSpPr>
            <a:spLocks noGrp="1"/>
          </p:cNvSpPr>
          <p:nvPr>
            <p:ph type="sldNum" sz="quarter" idx="12"/>
          </p:nvPr>
        </p:nvSpPr>
        <p:spPr/>
        <p:txBody>
          <a:bodyPr/>
          <a:lstStyle/>
          <a:p>
            <a:fld id="{AA5686F8-5048-4DD6-ADA1-726F745B4286}" type="slidenum">
              <a:rPr kumimoji="1" lang="ja-JP" altLang="en-US" smtClean="0"/>
              <a:t>‹#›</a:t>
            </a:fld>
            <a:endParaRPr kumimoji="1" lang="ja-JP" altLang="en-US"/>
          </a:p>
        </p:txBody>
      </p:sp>
    </p:spTree>
    <p:extLst>
      <p:ext uri="{BB962C8B-B14F-4D97-AF65-F5344CB8AC3E}">
        <p14:creationId xmlns:p14="http://schemas.microsoft.com/office/powerpoint/2010/main" val="1135996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D30D7F0-D15E-027D-917A-1DAA56BB6A9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6ADD220-131E-BE0C-94F7-349F5B6F29C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D4ABDEF-9B2E-16BE-ABBD-EA16BA808F1A}"/>
              </a:ext>
            </a:extLst>
          </p:cNvPr>
          <p:cNvSpPr>
            <a:spLocks noGrp="1"/>
          </p:cNvSpPr>
          <p:nvPr>
            <p:ph type="dt" sz="half" idx="10"/>
          </p:nvPr>
        </p:nvSpPr>
        <p:spPr/>
        <p:txBody>
          <a:bodyPr/>
          <a:lstStyle/>
          <a:p>
            <a:fld id="{CD8AD599-6579-4EAB-8AEA-F75EB2BAA887}" type="datetimeFigureOut">
              <a:rPr kumimoji="1" lang="ja-JP" altLang="en-US" smtClean="0"/>
              <a:t>2025/11/11</a:t>
            </a:fld>
            <a:endParaRPr kumimoji="1" lang="ja-JP" altLang="en-US"/>
          </a:p>
        </p:txBody>
      </p:sp>
      <p:sp>
        <p:nvSpPr>
          <p:cNvPr id="5" name="フッター プレースホルダー 4">
            <a:extLst>
              <a:ext uri="{FF2B5EF4-FFF2-40B4-BE49-F238E27FC236}">
                <a16:creationId xmlns:a16="http://schemas.microsoft.com/office/drawing/2014/main" id="{1FDE9F18-BF2C-7AB5-2DF0-707B00247EE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8BFFF3B-9223-1A9E-9BB8-D5F9DED00308}"/>
              </a:ext>
            </a:extLst>
          </p:cNvPr>
          <p:cNvSpPr>
            <a:spLocks noGrp="1"/>
          </p:cNvSpPr>
          <p:nvPr>
            <p:ph type="sldNum" sz="quarter" idx="12"/>
          </p:nvPr>
        </p:nvSpPr>
        <p:spPr/>
        <p:txBody>
          <a:bodyPr/>
          <a:lstStyle/>
          <a:p>
            <a:fld id="{AA5686F8-5048-4DD6-ADA1-726F745B4286}" type="slidenum">
              <a:rPr kumimoji="1" lang="ja-JP" altLang="en-US" smtClean="0"/>
              <a:t>‹#›</a:t>
            </a:fld>
            <a:endParaRPr kumimoji="1" lang="ja-JP" altLang="en-US"/>
          </a:p>
        </p:txBody>
      </p:sp>
    </p:spTree>
    <p:extLst>
      <p:ext uri="{BB962C8B-B14F-4D97-AF65-F5344CB8AC3E}">
        <p14:creationId xmlns:p14="http://schemas.microsoft.com/office/powerpoint/2010/main" val="2906658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4BFFA727-EAC1-C9C5-F12D-640D376A174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46F0475-7B77-6D8E-9B61-19E1313FD1F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C8A613F-D815-C38C-C378-A1849836957E}"/>
              </a:ext>
            </a:extLst>
          </p:cNvPr>
          <p:cNvSpPr>
            <a:spLocks noGrp="1"/>
          </p:cNvSpPr>
          <p:nvPr>
            <p:ph type="dt" sz="half" idx="10"/>
          </p:nvPr>
        </p:nvSpPr>
        <p:spPr/>
        <p:txBody>
          <a:bodyPr/>
          <a:lstStyle/>
          <a:p>
            <a:fld id="{CD8AD599-6579-4EAB-8AEA-F75EB2BAA887}" type="datetimeFigureOut">
              <a:rPr kumimoji="1" lang="ja-JP" altLang="en-US" smtClean="0"/>
              <a:t>2025/11/11</a:t>
            </a:fld>
            <a:endParaRPr kumimoji="1" lang="ja-JP" altLang="en-US"/>
          </a:p>
        </p:txBody>
      </p:sp>
      <p:sp>
        <p:nvSpPr>
          <p:cNvPr id="5" name="フッター プレースホルダー 4">
            <a:extLst>
              <a:ext uri="{FF2B5EF4-FFF2-40B4-BE49-F238E27FC236}">
                <a16:creationId xmlns:a16="http://schemas.microsoft.com/office/drawing/2014/main" id="{EB6F2762-CB5D-6FA6-B926-EE1DC7CCCE5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7DCCA8B-11DB-8C58-5731-A4EB726AE080}"/>
              </a:ext>
            </a:extLst>
          </p:cNvPr>
          <p:cNvSpPr>
            <a:spLocks noGrp="1"/>
          </p:cNvSpPr>
          <p:nvPr>
            <p:ph type="sldNum" sz="quarter" idx="12"/>
          </p:nvPr>
        </p:nvSpPr>
        <p:spPr/>
        <p:txBody>
          <a:bodyPr/>
          <a:lstStyle/>
          <a:p>
            <a:fld id="{AA5686F8-5048-4DD6-ADA1-726F745B4286}" type="slidenum">
              <a:rPr kumimoji="1" lang="ja-JP" altLang="en-US" smtClean="0"/>
              <a:t>‹#›</a:t>
            </a:fld>
            <a:endParaRPr kumimoji="1" lang="ja-JP" altLang="en-US"/>
          </a:p>
        </p:txBody>
      </p:sp>
    </p:spTree>
    <p:extLst>
      <p:ext uri="{BB962C8B-B14F-4D97-AF65-F5344CB8AC3E}">
        <p14:creationId xmlns:p14="http://schemas.microsoft.com/office/powerpoint/2010/main" val="2641712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70854A-72DA-1A61-AAD8-FF6877D6819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65591D0-CDF4-3B4D-A91C-6CE0EB0CD94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25BB26B-2ADE-53CE-8F9B-7E939A11C5BA}"/>
              </a:ext>
            </a:extLst>
          </p:cNvPr>
          <p:cNvSpPr>
            <a:spLocks noGrp="1"/>
          </p:cNvSpPr>
          <p:nvPr>
            <p:ph type="dt" sz="half" idx="10"/>
          </p:nvPr>
        </p:nvSpPr>
        <p:spPr/>
        <p:txBody>
          <a:bodyPr/>
          <a:lstStyle/>
          <a:p>
            <a:fld id="{CD8AD599-6579-4EAB-8AEA-F75EB2BAA887}" type="datetimeFigureOut">
              <a:rPr kumimoji="1" lang="ja-JP" altLang="en-US" smtClean="0"/>
              <a:t>2025/11/11</a:t>
            </a:fld>
            <a:endParaRPr kumimoji="1" lang="ja-JP" altLang="en-US"/>
          </a:p>
        </p:txBody>
      </p:sp>
      <p:sp>
        <p:nvSpPr>
          <p:cNvPr id="5" name="フッター プレースホルダー 4">
            <a:extLst>
              <a:ext uri="{FF2B5EF4-FFF2-40B4-BE49-F238E27FC236}">
                <a16:creationId xmlns:a16="http://schemas.microsoft.com/office/drawing/2014/main" id="{FAA3E065-D7F7-73F1-7585-CFD39F2FEB2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95FB152-C24E-26C1-1FA9-BF4A56F08858}"/>
              </a:ext>
            </a:extLst>
          </p:cNvPr>
          <p:cNvSpPr>
            <a:spLocks noGrp="1"/>
          </p:cNvSpPr>
          <p:nvPr>
            <p:ph type="sldNum" sz="quarter" idx="12"/>
          </p:nvPr>
        </p:nvSpPr>
        <p:spPr/>
        <p:txBody>
          <a:bodyPr/>
          <a:lstStyle/>
          <a:p>
            <a:fld id="{AA5686F8-5048-4DD6-ADA1-726F745B4286}" type="slidenum">
              <a:rPr kumimoji="1" lang="ja-JP" altLang="en-US" smtClean="0"/>
              <a:t>‹#›</a:t>
            </a:fld>
            <a:endParaRPr kumimoji="1" lang="ja-JP" altLang="en-US"/>
          </a:p>
        </p:txBody>
      </p:sp>
    </p:spTree>
    <p:extLst>
      <p:ext uri="{BB962C8B-B14F-4D97-AF65-F5344CB8AC3E}">
        <p14:creationId xmlns:p14="http://schemas.microsoft.com/office/powerpoint/2010/main" val="3023478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398D637-3464-F7EC-A349-C9E362CBEFB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C02BA2E-B77E-11C0-25C1-8001C955CC5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61BD868-528E-C191-AA10-9188CACF3A4A}"/>
              </a:ext>
            </a:extLst>
          </p:cNvPr>
          <p:cNvSpPr>
            <a:spLocks noGrp="1"/>
          </p:cNvSpPr>
          <p:nvPr>
            <p:ph type="dt" sz="half" idx="10"/>
          </p:nvPr>
        </p:nvSpPr>
        <p:spPr/>
        <p:txBody>
          <a:bodyPr/>
          <a:lstStyle/>
          <a:p>
            <a:fld id="{CD8AD599-6579-4EAB-8AEA-F75EB2BAA887}" type="datetimeFigureOut">
              <a:rPr kumimoji="1" lang="ja-JP" altLang="en-US" smtClean="0"/>
              <a:t>2025/11/11</a:t>
            </a:fld>
            <a:endParaRPr kumimoji="1" lang="ja-JP" altLang="en-US"/>
          </a:p>
        </p:txBody>
      </p:sp>
      <p:sp>
        <p:nvSpPr>
          <p:cNvPr id="5" name="フッター プレースホルダー 4">
            <a:extLst>
              <a:ext uri="{FF2B5EF4-FFF2-40B4-BE49-F238E27FC236}">
                <a16:creationId xmlns:a16="http://schemas.microsoft.com/office/drawing/2014/main" id="{34704207-F4FD-3ADD-5479-DC1B0A49100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6777698-A7A5-7093-EDD1-5F14EA48AFB5}"/>
              </a:ext>
            </a:extLst>
          </p:cNvPr>
          <p:cNvSpPr>
            <a:spLocks noGrp="1"/>
          </p:cNvSpPr>
          <p:nvPr>
            <p:ph type="sldNum" sz="quarter" idx="12"/>
          </p:nvPr>
        </p:nvSpPr>
        <p:spPr/>
        <p:txBody>
          <a:bodyPr/>
          <a:lstStyle/>
          <a:p>
            <a:fld id="{AA5686F8-5048-4DD6-ADA1-726F745B4286}" type="slidenum">
              <a:rPr kumimoji="1" lang="ja-JP" altLang="en-US" smtClean="0"/>
              <a:t>‹#›</a:t>
            </a:fld>
            <a:endParaRPr kumimoji="1" lang="ja-JP" altLang="en-US"/>
          </a:p>
        </p:txBody>
      </p:sp>
    </p:spTree>
    <p:extLst>
      <p:ext uri="{BB962C8B-B14F-4D97-AF65-F5344CB8AC3E}">
        <p14:creationId xmlns:p14="http://schemas.microsoft.com/office/powerpoint/2010/main" val="1310304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6688104-7681-BB93-7B23-AF77496CDEE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DE9B91B-5933-771E-E5C2-4B85F70CECC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0985BC3-FD2E-D42A-9694-E29201F288A1}"/>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6FE2FCEA-1CAD-CF2E-FE47-3225AD907C07}"/>
              </a:ext>
            </a:extLst>
          </p:cNvPr>
          <p:cNvSpPr>
            <a:spLocks noGrp="1"/>
          </p:cNvSpPr>
          <p:nvPr>
            <p:ph type="dt" sz="half" idx="10"/>
          </p:nvPr>
        </p:nvSpPr>
        <p:spPr/>
        <p:txBody>
          <a:bodyPr/>
          <a:lstStyle/>
          <a:p>
            <a:fld id="{CD8AD599-6579-4EAB-8AEA-F75EB2BAA887}" type="datetimeFigureOut">
              <a:rPr kumimoji="1" lang="ja-JP" altLang="en-US" smtClean="0"/>
              <a:t>2025/11/11</a:t>
            </a:fld>
            <a:endParaRPr kumimoji="1" lang="ja-JP" altLang="en-US"/>
          </a:p>
        </p:txBody>
      </p:sp>
      <p:sp>
        <p:nvSpPr>
          <p:cNvPr id="6" name="フッター プレースホルダー 5">
            <a:extLst>
              <a:ext uri="{FF2B5EF4-FFF2-40B4-BE49-F238E27FC236}">
                <a16:creationId xmlns:a16="http://schemas.microsoft.com/office/drawing/2014/main" id="{C57D2EEC-2A9C-282D-2626-24DD148849D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AC6957B-D810-C071-2A5E-F38749EB1E2C}"/>
              </a:ext>
            </a:extLst>
          </p:cNvPr>
          <p:cNvSpPr>
            <a:spLocks noGrp="1"/>
          </p:cNvSpPr>
          <p:nvPr>
            <p:ph type="sldNum" sz="quarter" idx="12"/>
          </p:nvPr>
        </p:nvSpPr>
        <p:spPr/>
        <p:txBody>
          <a:bodyPr/>
          <a:lstStyle/>
          <a:p>
            <a:fld id="{AA5686F8-5048-4DD6-ADA1-726F745B4286}" type="slidenum">
              <a:rPr kumimoji="1" lang="ja-JP" altLang="en-US" smtClean="0"/>
              <a:t>‹#›</a:t>
            </a:fld>
            <a:endParaRPr kumimoji="1" lang="ja-JP" altLang="en-US"/>
          </a:p>
        </p:txBody>
      </p:sp>
    </p:spTree>
    <p:extLst>
      <p:ext uri="{BB962C8B-B14F-4D97-AF65-F5344CB8AC3E}">
        <p14:creationId xmlns:p14="http://schemas.microsoft.com/office/powerpoint/2010/main" val="2985367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5FCEBE2-9010-A99E-9254-134F79E6376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E150478-AEA7-A373-1375-5291213034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DEBDE04-44DD-04C4-35FF-A26BDF62644A}"/>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1736D40-A34E-5BAC-2A2C-65C12D74EC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DAA4E6E-F96E-29EA-1CEC-672FF5A2DC2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A562B5F-335A-36C9-B739-70FB76BF9F8A}"/>
              </a:ext>
            </a:extLst>
          </p:cNvPr>
          <p:cNvSpPr>
            <a:spLocks noGrp="1"/>
          </p:cNvSpPr>
          <p:nvPr>
            <p:ph type="dt" sz="half" idx="10"/>
          </p:nvPr>
        </p:nvSpPr>
        <p:spPr/>
        <p:txBody>
          <a:bodyPr/>
          <a:lstStyle/>
          <a:p>
            <a:fld id="{CD8AD599-6579-4EAB-8AEA-F75EB2BAA887}" type="datetimeFigureOut">
              <a:rPr kumimoji="1" lang="ja-JP" altLang="en-US" smtClean="0"/>
              <a:t>2025/11/11</a:t>
            </a:fld>
            <a:endParaRPr kumimoji="1" lang="ja-JP" altLang="en-US"/>
          </a:p>
        </p:txBody>
      </p:sp>
      <p:sp>
        <p:nvSpPr>
          <p:cNvPr id="8" name="フッター プレースホルダー 7">
            <a:extLst>
              <a:ext uri="{FF2B5EF4-FFF2-40B4-BE49-F238E27FC236}">
                <a16:creationId xmlns:a16="http://schemas.microsoft.com/office/drawing/2014/main" id="{FDD687DE-7678-ADD6-5829-BE2EE4C9D54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EDEA1F94-25FE-8A98-1285-3BDB8653ACA3}"/>
              </a:ext>
            </a:extLst>
          </p:cNvPr>
          <p:cNvSpPr>
            <a:spLocks noGrp="1"/>
          </p:cNvSpPr>
          <p:nvPr>
            <p:ph type="sldNum" sz="quarter" idx="12"/>
          </p:nvPr>
        </p:nvSpPr>
        <p:spPr/>
        <p:txBody>
          <a:bodyPr/>
          <a:lstStyle/>
          <a:p>
            <a:fld id="{AA5686F8-5048-4DD6-ADA1-726F745B4286}" type="slidenum">
              <a:rPr kumimoji="1" lang="ja-JP" altLang="en-US" smtClean="0"/>
              <a:t>‹#›</a:t>
            </a:fld>
            <a:endParaRPr kumimoji="1" lang="ja-JP" altLang="en-US"/>
          </a:p>
        </p:txBody>
      </p:sp>
    </p:spTree>
    <p:extLst>
      <p:ext uri="{BB962C8B-B14F-4D97-AF65-F5344CB8AC3E}">
        <p14:creationId xmlns:p14="http://schemas.microsoft.com/office/powerpoint/2010/main" val="2798563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0136DAD-52EE-3B43-D075-60F4BB09246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6E70150-7942-6824-E85E-FA0E137FB429}"/>
              </a:ext>
            </a:extLst>
          </p:cNvPr>
          <p:cNvSpPr>
            <a:spLocks noGrp="1"/>
          </p:cNvSpPr>
          <p:nvPr>
            <p:ph type="dt" sz="half" idx="10"/>
          </p:nvPr>
        </p:nvSpPr>
        <p:spPr/>
        <p:txBody>
          <a:bodyPr/>
          <a:lstStyle/>
          <a:p>
            <a:fld id="{CD8AD599-6579-4EAB-8AEA-F75EB2BAA887}" type="datetimeFigureOut">
              <a:rPr kumimoji="1" lang="ja-JP" altLang="en-US" smtClean="0"/>
              <a:t>2025/11/11</a:t>
            </a:fld>
            <a:endParaRPr kumimoji="1" lang="ja-JP" altLang="en-US"/>
          </a:p>
        </p:txBody>
      </p:sp>
      <p:sp>
        <p:nvSpPr>
          <p:cNvPr id="4" name="フッター プレースホルダー 3">
            <a:extLst>
              <a:ext uri="{FF2B5EF4-FFF2-40B4-BE49-F238E27FC236}">
                <a16:creationId xmlns:a16="http://schemas.microsoft.com/office/drawing/2014/main" id="{BEA363C5-D796-0D8A-638A-8884C6FB1359}"/>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B493DEE2-607F-E4F0-4C0E-185E83C8EBED}"/>
              </a:ext>
            </a:extLst>
          </p:cNvPr>
          <p:cNvSpPr>
            <a:spLocks noGrp="1"/>
          </p:cNvSpPr>
          <p:nvPr>
            <p:ph type="sldNum" sz="quarter" idx="12"/>
          </p:nvPr>
        </p:nvSpPr>
        <p:spPr/>
        <p:txBody>
          <a:bodyPr/>
          <a:lstStyle/>
          <a:p>
            <a:fld id="{AA5686F8-5048-4DD6-ADA1-726F745B4286}" type="slidenum">
              <a:rPr kumimoji="1" lang="ja-JP" altLang="en-US" smtClean="0"/>
              <a:t>‹#›</a:t>
            </a:fld>
            <a:endParaRPr kumimoji="1" lang="ja-JP" altLang="en-US"/>
          </a:p>
        </p:txBody>
      </p:sp>
    </p:spTree>
    <p:extLst>
      <p:ext uri="{BB962C8B-B14F-4D97-AF65-F5344CB8AC3E}">
        <p14:creationId xmlns:p14="http://schemas.microsoft.com/office/powerpoint/2010/main" val="3572338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2291260-4272-B7CA-B73C-EAE967755FD3}"/>
              </a:ext>
            </a:extLst>
          </p:cNvPr>
          <p:cNvSpPr>
            <a:spLocks noGrp="1"/>
          </p:cNvSpPr>
          <p:nvPr>
            <p:ph type="dt" sz="half" idx="10"/>
          </p:nvPr>
        </p:nvSpPr>
        <p:spPr/>
        <p:txBody>
          <a:bodyPr/>
          <a:lstStyle/>
          <a:p>
            <a:fld id="{CD8AD599-6579-4EAB-8AEA-F75EB2BAA887}" type="datetimeFigureOut">
              <a:rPr kumimoji="1" lang="ja-JP" altLang="en-US" smtClean="0"/>
              <a:t>2025/11/11</a:t>
            </a:fld>
            <a:endParaRPr kumimoji="1" lang="ja-JP" altLang="en-US"/>
          </a:p>
        </p:txBody>
      </p:sp>
      <p:sp>
        <p:nvSpPr>
          <p:cNvPr id="3" name="フッター プレースホルダー 2">
            <a:extLst>
              <a:ext uri="{FF2B5EF4-FFF2-40B4-BE49-F238E27FC236}">
                <a16:creationId xmlns:a16="http://schemas.microsoft.com/office/drawing/2014/main" id="{46CF1F97-75A9-659A-E211-CE25361C9F23}"/>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8D06E31F-FE2D-20F8-03D9-A471C32D94D8}"/>
              </a:ext>
            </a:extLst>
          </p:cNvPr>
          <p:cNvSpPr>
            <a:spLocks noGrp="1"/>
          </p:cNvSpPr>
          <p:nvPr>
            <p:ph type="sldNum" sz="quarter" idx="12"/>
          </p:nvPr>
        </p:nvSpPr>
        <p:spPr/>
        <p:txBody>
          <a:bodyPr/>
          <a:lstStyle/>
          <a:p>
            <a:fld id="{AA5686F8-5048-4DD6-ADA1-726F745B4286}" type="slidenum">
              <a:rPr kumimoji="1" lang="ja-JP" altLang="en-US" smtClean="0"/>
              <a:t>‹#›</a:t>
            </a:fld>
            <a:endParaRPr kumimoji="1" lang="ja-JP" altLang="en-US"/>
          </a:p>
        </p:txBody>
      </p:sp>
    </p:spTree>
    <p:extLst>
      <p:ext uri="{BB962C8B-B14F-4D97-AF65-F5344CB8AC3E}">
        <p14:creationId xmlns:p14="http://schemas.microsoft.com/office/powerpoint/2010/main" val="1066568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E5C789-1101-E201-2158-9E02A32A50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4F76F42-A66F-7FC6-9507-0D3E4763793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AE3FFD6-1EA0-C973-934B-FB0B9DCE77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5C6904F-00B3-D343-666B-734460252BBB}"/>
              </a:ext>
            </a:extLst>
          </p:cNvPr>
          <p:cNvSpPr>
            <a:spLocks noGrp="1"/>
          </p:cNvSpPr>
          <p:nvPr>
            <p:ph type="dt" sz="half" idx="10"/>
          </p:nvPr>
        </p:nvSpPr>
        <p:spPr/>
        <p:txBody>
          <a:bodyPr/>
          <a:lstStyle/>
          <a:p>
            <a:fld id="{CD8AD599-6579-4EAB-8AEA-F75EB2BAA887}" type="datetimeFigureOut">
              <a:rPr kumimoji="1" lang="ja-JP" altLang="en-US" smtClean="0"/>
              <a:t>2025/11/11</a:t>
            </a:fld>
            <a:endParaRPr kumimoji="1" lang="ja-JP" altLang="en-US"/>
          </a:p>
        </p:txBody>
      </p:sp>
      <p:sp>
        <p:nvSpPr>
          <p:cNvPr id="6" name="フッター プレースホルダー 5">
            <a:extLst>
              <a:ext uri="{FF2B5EF4-FFF2-40B4-BE49-F238E27FC236}">
                <a16:creationId xmlns:a16="http://schemas.microsoft.com/office/drawing/2014/main" id="{465C1024-8CEC-B1F5-4872-F4E285739D0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07C06F5-7AF9-EE7E-4FB1-A2DB26B5F21D}"/>
              </a:ext>
            </a:extLst>
          </p:cNvPr>
          <p:cNvSpPr>
            <a:spLocks noGrp="1"/>
          </p:cNvSpPr>
          <p:nvPr>
            <p:ph type="sldNum" sz="quarter" idx="12"/>
          </p:nvPr>
        </p:nvSpPr>
        <p:spPr/>
        <p:txBody>
          <a:bodyPr/>
          <a:lstStyle/>
          <a:p>
            <a:fld id="{AA5686F8-5048-4DD6-ADA1-726F745B4286}" type="slidenum">
              <a:rPr kumimoji="1" lang="ja-JP" altLang="en-US" smtClean="0"/>
              <a:t>‹#›</a:t>
            </a:fld>
            <a:endParaRPr kumimoji="1" lang="ja-JP" altLang="en-US"/>
          </a:p>
        </p:txBody>
      </p:sp>
    </p:spTree>
    <p:extLst>
      <p:ext uri="{BB962C8B-B14F-4D97-AF65-F5344CB8AC3E}">
        <p14:creationId xmlns:p14="http://schemas.microsoft.com/office/powerpoint/2010/main" val="6636158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75D296-4D8C-71BB-EF8B-9BADC6A0A558}"/>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C0B7C92-71CC-6AA2-FF37-9F5FEA4BBFB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FC74383-C9A8-4529-79ED-5B4D759D14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D733335A-EE4F-0E20-EEDF-8A6E9E564805}"/>
              </a:ext>
            </a:extLst>
          </p:cNvPr>
          <p:cNvSpPr>
            <a:spLocks noGrp="1"/>
          </p:cNvSpPr>
          <p:nvPr>
            <p:ph type="dt" sz="half" idx="10"/>
          </p:nvPr>
        </p:nvSpPr>
        <p:spPr/>
        <p:txBody>
          <a:bodyPr/>
          <a:lstStyle/>
          <a:p>
            <a:fld id="{CD8AD599-6579-4EAB-8AEA-F75EB2BAA887}" type="datetimeFigureOut">
              <a:rPr kumimoji="1" lang="ja-JP" altLang="en-US" smtClean="0"/>
              <a:t>2025/11/11</a:t>
            </a:fld>
            <a:endParaRPr kumimoji="1" lang="ja-JP" altLang="en-US"/>
          </a:p>
        </p:txBody>
      </p:sp>
      <p:sp>
        <p:nvSpPr>
          <p:cNvPr id="6" name="フッター プレースホルダー 5">
            <a:extLst>
              <a:ext uri="{FF2B5EF4-FFF2-40B4-BE49-F238E27FC236}">
                <a16:creationId xmlns:a16="http://schemas.microsoft.com/office/drawing/2014/main" id="{3BD709AC-65C8-D961-DCC8-8B8D6336FEA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727B8CB-604C-53E5-5C57-8B927359CD92}"/>
              </a:ext>
            </a:extLst>
          </p:cNvPr>
          <p:cNvSpPr>
            <a:spLocks noGrp="1"/>
          </p:cNvSpPr>
          <p:nvPr>
            <p:ph type="sldNum" sz="quarter" idx="12"/>
          </p:nvPr>
        </p:nvSpPr>
        <p:spPr/>
        <p:txBody>
          <a:bodyPr/>
          <a:lstStyle/>
          <a:p>
            <a:fld id="{AA5686F8-5048-4DD6-ADA1-726F745B4286}" type="slidenum">
              <a:rPr kumimoji="1" lang="ja-JP" altLang="en-US" smtClean="0"/>
              <a:t>‹#›</a:t>
            </a:fld>
            <a:endParaRPr kumimoji="1" lang="ja-JP" altLang="en-US"/>
          </a:p>
        </p:txBody>
      </p:sp>
    </p:spTree>
    <p:extLst>
      <p:ext uri="{BB962C8B-B14F-4D97-AF65-F5344CB8AC3E}">
        <p14:creationId xmlns:p14="http://schemas.microsoft.com/office/powerpoint/2010/main" val="1561861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0FF7233C-A710-BE66-1681-3E78BBBEC0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785FF84-354C-0DE9-B9AC-6B60623FF9B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0731B5C-C241-4996-C4E1-BFC6508D0D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D8AD599-6579-4EAB-8AEA-F75EB2BAA887}" type="datetimeFigureOut">
              <a:rPr kumimoji="1" lang="ja-JP" altLang="en-US" smtClean="0"/>
              <a:t>2025/11/11</a:t>
            </a:fld>
            <a:endParaRPr kumimoji="1" lang="ja-JP" altLang="en-US"/>
          </a:p>
        </p:txBody>
      </p:sp>
      <p:sp>
        <p:nvSpPr>
          <p:cNvPr id="5" name="フッター プレースホルダー 4">
            <a:extLst>
              <a:ext uri="{FF2B5EF4-FFF2-40B4-BE49-F238E27FC236}">
                <a16:creationId xmlns:a16="http://schemas.microsoft.com/office/drawing/2014/main" id="{353F3414-0E30-DD61-A766-86D9B444E1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D1B747F6-41AA-ED4D-4323-3404FDABC6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A5686F8-5048-4DD6-ADA1-726F745B4286}" type="slidenum">
              <a:rPr kumimoji="1" lang="ja-JP" altLang="en-US" smtClean="0"/>
              <a:t>‹#›</a:t>
            </a:fld>
            <a:endParaRPr kumimoji="1" lang="ja-JP" altLang="en-US"/>
          </a:p>
        </p:txBody>
      </p:sp>
    </p:spTree>
    <p:extLst>
      <p:ext uri="{BB962C8B-B14F-4D97-AF65-F5344CB8AC3E}">
        <p14:creationId xmlns:p14="http://schemas.microsoft.com/office/powerpoint/2010/main" val="11626210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43FA69-067F-7029-7B75-67101D8ADF03}"/>
              </a:ext>
            </a:extLst>
          </p:cNvPr>
          <p:cNvSpPr>
            <a:spLocks noGrp="1"/>
          </p:cNvSpPr>
          <p:nvPr>
            <p:ph type="ctrTitle"/>
          </p:nvPr>
        </p:nvSpPr>
        <p:spPr/>
        <p:txBody>
          <a:bodyPr/>
          <a:lstStyle/>
          <a:p>
            <a:r>
              <a:rPr lang="en-US" altLang="ja-JP" dirty="0"/>
              <a:t>“Other-Play” for Zero-Shot Coordination</a:t>
            </a:r>
            <a:endParaRPr kumimoji="1" lang="ja-JP" altLang="en-US" dirty="0"/>
          </a:p>
        </p:txBody>
      </p:sp>
      <p:sp>
        <p:nvSpPr>
          <p:cNvPr id="3" name="字幕 2">
            <a:extLst>
              <a:ext uri="{FF2B5EF4-FFF2-40B4-BE49-F238E27FC236}">
                <a16:creationId xmlns:a16="http://schemas.microsoft.com/office/drawing/2014/main" id="{77D0F7D3-A253-362F-C8AF-A794A753B16D}"/>
              </a:ext>
            </a:extLst>
          </p:cNvPr>
          <p:cNvSpPr>
            <a:spLocks noGrp="1"/>
          </p:cNvSpPr>
          <p:nvPr>
            <p:ph type="subTitle" idx="1"/>
          </p:nvPr>
        </p:nvSpPr>
        <p:spPr/>
        <p:txBody>
          <a:bodyPr/>
          <a:lstStyle/>
          <a:p>
            <a:r>
              <a:rPr lang="en-US" altLang="ja-JP" dirty="0" err="1"/>
              <a:t>Hengyuan</a:t>
            </a:r>
            <a:r>
              <a:rPr lang="en-US" altLang="ja-JP" dirty="0"/>
              <a:t> Hu, Adam Lerer, Alex </a:t>
            </a:r>
            <a:r>
              <a:rPr lang="en-US" altLang="ja-JP" dirty="0" err="1"/>
              <a:t>Peysakhovich</a:t>
            </a:r>
            <a:r>
              <a:rPr lang="en-US" altLang="ja-JP" dirty="0"/>
              <a:t>, Jakob Foerster</a:t>
            </a:r>
            <a:br>
              <a:rPr lang="en-US" altLang="ja-JP" dirty="0"/>
            </a:br>
            <a:r>
              <a:rPr lang="en-US" altLang="ja-JP" dirty="0"/>
              <a:t>Proceedings of the 37th International Conference on Machine Learning, PMLR 119:4399-4410, 2020.</a:t>
            </a:r>
            <a:endParaRPr lang="ja-JP" altLang="en-US" dirty="0"/>
          </a:p>
          <a:p>
            <a:endParaRPr kumimoji="1" lang="ja-JP" altLang="en-US" dirty="0"/>
          </a:p>
        </p:txBody>
      </p:sp>
    </p:spTree>
    <p:extLst>
      <p:ext uri="{BB962C8B-B14F-4D97-AF65-F5344CB8AC3E}">
        <p14:creationId xmlns:p14="http://schemas.microsoft.com/office/powerpoint/2010/main" val="20701250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2C2809-A169-BB09-A432-3EDB8FF82D8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6416D46-5E4A-12A1-2607-73AA55963575}"/>
              </a:ext>
            </a:extLst>
          </p:cNvPr>
          <p:cNvSpPr>
            <a:spLocks noGrp="1"/>
          </p:cNvSpPr>
          <p:nvPr>
            <p:ph type="title"/>
          </p:nvPr>
        </p:nvSpPr>
        <p:spPr>
          <a:xfrm>
            <a:off x="838200" y="365126"/>
            <a:ext cx="10515600" cy="787813"/>
          </a:xfrm>
        </p:spPr>
        <p:txBody>
          <a:bodyPr/>
          <a:lstStyle/>
          <a:p>
            <a:r>
              <a:rPr lang="en-US" altLang="ja-JP" dirty="0"/>
              <a:t>Zero-Shot Coordination</a:t>
            </a:r>
            <a:endParaRPr kumimoji="1" lang="ja-JP" altLang="en-US" dirty="0"/>
          </a:p>
        </p:txBody>
      </p:sp>
      <p:sp>
        <p:nvSpPr>
          <p:cNvPr id="3" name="コンテンツ プレースホルダー 2">
            <a:extLst>
              <a:ext uri="{FF2B5EF4-FFF2-40B4-BE49-F238E27FC236}">
                <a16:creationId xmlns:a16="http://schemas.microsoft.com/office/drawing/2014/main" id="{84622644-E613-D39A-D8CD-034798573DEF}"/>
              </a:ext>
            </a:extLst>
          </p:cNvPr>
          <p:cNvSpPr>
            <a:spLocks noGrp="1"/>
          </p:cNvSpPr>
          <p:nvPr>
            <p:ph idx="1"/>
          </p:nvPr>
        </p:nvSpPr>
        <p:spPr>
          <a:xfrm>
            <a:off x="838200" y="1431234"/>
            <a:ext cx="10515600" cy="5247862"/>
          </a:xfrm>
        </p:spPr>
        <p:txBody>
          <a:bodyPr>
            <a:normAutofit/>
          </a:bodyPr>
          <a:lstStyle/>
          <a:p>
            <a:r>
              <a:rPr lang="en-US" altLang="ja-JP" dirty="0"/>
              <a:t>Symmetry refers to the property where the game's rules remain fundamentally unchanged even if the labels for the game's “state,” “action,” and “observation” are arbitrarily swapped.</a:t>
            </a:r>
          </a:p>
          <a:p>
            <a:r>
              <a:rPr lang="en-US" altLang="ja-JP" dirty="0"/>
              <a:t>Figure 2</a:t>
            </a:r>
            <a:br>
              <a:rPr lang="en-US" altLang="ja-JP" dirty="0"/>
            </a:br>
            <a:r>
              <a:rPr lang="en-US" altLang="ja-JP" dirty="0"/>
              <a:t>Consider a grid world with a goal at its </a:t>
            </a:r>
            <a:br>
              <a:rPr lang="en-US" altLang="ja-JP" dirty="0"/>
            </a:br>
            <a:r>
              <a:rPr lang="en-US" altLang="ja-JP" dirty="0"/>
              <a:t>center. In this environment, flipping the </a:t>
            </a:r>
            <a:br>
              <a:rPr lang="en-US" altLang="ja-JP" dirty="0"/>
            </a:br>
            <a:r>
              <a:rPr lang="en-US" altLang="ja-JP" dirty="0"/>
              <a:t>x-axis or flipping the y-axis does not </a:t>
            </a:r>
            <a:br>
              <a:rPr lang="en-US" altLang="ja-JP" dirty="0"/>
            </a:br>
            <a:r>
              <a:rPr lang="en-US" altLang="ja-JP" dirty="0"/>
              <a:t>change the goal's position. </a:t>
            </a:r>
            <a:br>
              <a:rPr lang="en-US" altLang="ja-JP" dirty="0"/>
            </a:br>
            <a:r>
              <a:rPr lang="en-US" altLang="ja-JP" dirty="0"/>
              <a:t>This is “symmetry.”</a:t>
            </a:r>
          </a:p>
        </p:txBody>
      </p:sp>
      <p:pic>
        <p:nvPicPr>
          <p:cNvPr id="7" name="図 6" descr="ダイアグラム&#10;&#10;AI 生成コンテンツは誤りを含む可能性があります。">
            <a:extLst>
              <a:ext uri="{FF2B5EF4-FFF2-40B4-BE49-F238E27FC236}">
                <a16:creationId xmlns:a16="http://schemas.microsoft.com/office/drawing/2014/main" id="{B9687E65-CE33-2E1E-19BB-207A75C103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96152" y="2796209"/>
            <a:ext cx="3767809" cy="3564144"/>
          </a:xfrm>
          <a:prstGeom prst="rect">
            <a:avLst/>
          </a:prstGeom>
        </p:spPr>
      </p:pic>
    </p:spTree>
    <p:extLst>
      <p:ext uri="{BB962C8B-B14F-4D97-AF65-F5344CB8AC3E}">
        <p14:creationId xmlns:p14="http://schemas.microsoft.com/office/powerpoint/2010/main" val="2355698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BE3048-42A6-FA11-AB78-8030794C9B7E}"/>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6677534-C4D7-3DAD-2487-852E0F245BB7}"/>
              </a:ext>
            </a:extLst>
          </p:cNvPr>
          <p:cNvSpPr>
            <a:spLocks noGrp="1"/>
          </p:cNvSpPr>
          <p:nvPr>
            <p:ph type="title"/>
          </p:nvPr>
        </p:nvSpPr>
        <p:spPr>
          <a:xfrm>
            <a:off x="838200" y="365126"/>
            <a:ext cx="10515600" cy="787813"/>
          </a:xfrm>
        </p:spPr>
        <p:txBody>
          <a:bodyPr/>
          <a:lstStyle/>
          <a:p>
            <a:r>
              <a:rPr lang="en-US" altLang="ja-JP" dirty="0"/>
              <a:t>Zero-Shot Coordination</a:t>
            </a:r>
            <a:endParaRPr kumimoji="1" lang="ja-JP" altLang="en-US" dirty="0"/>
          </a:p>
        </p:txBody>
      </p:sp>
      <p:sp>
        <p:nvSpPr>
          <p:cNvPr id="3" name="コンテンツ プレースホルダー 2">
            <a:extLst>
              <a:ext uri="{FF2B5EF4-FFF2-40B4-BE49-F238E27FC236}">
                <a16:creationId xmlns:a16="http://schemas.microsoft.com/office/drawing/2014/main" id="{E55C40E8-2D58-2FD0-A58B-B818DE9E324D}"/>
              </a:ext>
            </a:extLst>
          </p:cNvPr>
          <p:cNvSpPr>
            <a:spLocks noGrp="1"/>
          </p:cNvSpPr>
          <p:nvPr>
            <p:ph idx="1"/>
          </p:nvPr>
        </p:nvSpPr>
        <p:spPr>
          <a:xfrm>
            <a:off x="838200" y="1431234"/>
            <a:ext cx="10515600" cy="5247862"/>
          </a:xfrm>
        </p:spPr>
        <p:txBody>
          <a:bodyPr>
            <a:normAutofit/>
          </a:bodyPr>
          <a:lstStyle/>
          <a:p>
            <a:r>
              <a:rPr lang="en-US" altLang="ja-JP" dirty="0"/>
              <a:t>Why is symmetry necessary?</a:t>
            </a:r>
            <a:br>
              <a:rPr lang="en-US" altLang="ja-JP" dirty="0"/>
            </a:br>
            <a:r>
              <a:rPr lang="en-US" altLang="ja-JP" dirty="0"/>
              <a:t>SP agents end up learning specific “</a:t>
            </a:r>
            <a:r>
              <a:rPr lang="en-US" altLang="ja-JP" b="1" dirty="0"/>
              <a:t>conventions</a:t>
            </a:r>
            <a:r>
              <a:rPr lang="en-US" altLang="ja-JP" dirty="0"/>
              <a:t>” to break symmetry by coordinating with each other during joint training.</a:t>
            </a:r>
            <a:br>
              <a:rPr lang="en-US" altLang="ja-JP" dirty="0"/>
            </a:br>
            <a:r>
              <a:rPr lang="en-US" altLang="ja-JP" dirty="0"/>
              <a:t>Therefore, agents trained separately may interfere with each other's strategies, potentially leading to catastrophic failure.</a:t>
            </a:r>
          </a:p>
          <a:p>
            <a:endParaRPr lang="en-US" altLang="ja-JP" dirty="0"/>
          </a:p>
          <a:p>
            <a:r>
              <a:rPr lang="en-US" altLang="ja-JP" dirty="0"/>
              <a:t>Purpose of the OP</a:t>
            </a:r>
            <a:br>
              <a:rPr lang="en-US" altLang="ja-JP" dirty="0"/>
            </a:br>
            <a:r>
              <a:rPr lang="en-US" altLang="ja-JP" dirty="0"/>
              <a:t>the purpose of the OP proposed in this paper is to construct a policy that is as </a:t>
            </a:r>
            <a:r>
              <a:rPr lang="en-US" altLang="ja-JP" b="1" dirty="0"/>
              <a:t>robust</a:t>
            </a:r>
            <a:r>
              <a:rPr lang="en-US" altLang="ja-JP" dirty="0"/>
              <a:t> as possible against this partner breaking symmetry in different ways</a:t>
            </a:r>
          </a:p>
        </p:txBody>
      </p:sp>
    </p:spTree>
    <p:extLst>
      <p:ext uri="{BB962C8B-B14F-4D97-AF65-F5344CB8AC3E}">
        <p14:creationId xmlns:p14="http://schemas.microsoft.com/office/powerpoint/2010/main" val="25497592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1106C2-9588-34B6-7568-971852A4823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0FE106A-76E4-E344-944A-DE9C63C21791}"/>
              </a:ext>
            </a:extLst>
          </p:cNvPr>
          <p:cNvSpPr>
            <a:spLocks noGrp="1"/>
          </p:cNvSpPr>
          <p:nvPr>
            <p:ph type="title"/>
          </p:nvPr>
        </p:nvSpPr>
        <p:spPr>
          <a:xfrm>
            <a:off x="838200" y="365126"/>
            <a:ext cx="10515600" cy="787813"/>
          </a:xfrm>
        </p:spPr>
        <p:txBody>
          <a:bodyPr/>
          <a:lstStyle/>
          <a:p>
            <a:r>
              <a:rPr kumimoji="1" lang="en-US" altLang="ja-JP" dirty="0"/>
              <a:t>Other play Algorithm</a:t>
            </a:r>
            <a:endParaRPr kumimoji="1" lang="ja-JP" altLang="en-US" dirty="0"/>
          </a:p>
        </p:txBody>
      </p:sp>
      <p:sp>
        <p:nvSpPr>
          <p:cNvPr id="3" name="コンテンツ プレースホルダー 2">
            <a:extLst>
              <a:ext uri="{FF2B5EF4-FFF2-40B4-BE49-F238E27FC236}">
                <a16:creationId xmlns:a16="http://schemas.microsoft.com/office/drawing/2014/main" id="{7B0F5359-1B6E-D8D2-06AC-E80BE2B29D14}"/>
              </a:ext>
            </a:extLst>
          </p:cNvPr>
          <p:cNvSpPr>
            <a:spLocks noGrp="1"/>
          </p:cNvSpPr>
          <p:nvPr>
            <p:ph idx="1"/>
          </p:nvPr>
        </p:nvSpPr>
        <p:spPr>
          <a:xfrm>
            <a:off x="838200" y="1431234"/>
            <a:ext cx="10515600" cy="5247862"/>
          </a:xfrm>
        </p:spPr>
        <p:txBody>
          <a:bodyPr>
            <a:normAutofit/>
          </a:bodyPr>
          <a:lstStyle/>
          <a:p>
            <a:r>
              <a:rPr lang="en-US" altLang="ja-JP" dirty="0"/>
              <a:t>Comparison</a:t>
            </a:r>
            <a:br>
              <a:rPr lang="en-US" altLang="ja-JP" dirty="0"/>
            </a:br>
            <a:r>
              <a:rPr lang="en-US" altLang="ja-JP" dirty="0"/>
              <a:t>Consider the case of training with two agents.</a:t>
            </a:r>
            <a:br>
              <a:rPr lang="en-US" altLang="ja-JP" dirty="0"/>
            </a:br>
            <a:br>
              <a:rPr lang="en-US" altLang="ja-JP" dirty="0"/>
            </a:br>
            <a:r>
              <a:rPr lang="en-US" altLang="ja-JP" dirty="0"/>
              <a:t>SP</a:t>
            </a:r>
            <a:r>
              <a:rPr lang="ja-JP" altLang="en-US" dirty="0"/>
              <a:t> </a:t>
            </a:r>
            <a:r>
              <a:rPr lang="en-US" altLang="ja-JP" dirty="0"/>
              <a:t>Learning Rules:</a:t>
            </a:r>
            <a:br>
              <a:rPr lang="en-US" altLang="ja-JP" dirty="0"/>
            </a:br>
            <a:br>
              <a:rPr lang="en-US" altLang="ja-JP" dirty="0"/>
            </a:br>
            <a:r>
              <a:rPr lang="en-US" altLang="ja-JP" dirty="0"/>
              <a:t>π1, π2…Strategies for Agents 1 and 2</a:t>
            </a:r>
            <a:br>
              <a:rPr lang="en-US" altLang="ja-JP" dirty="0"/>
            </a:br>
            <a:r>
              <a:rPr lang="en-US" altLang="ja-JP" dirty="0"/>
              <a:t>π*…Game collaboration strategy</a:t>
            </a:r>
            <a:br>
              <a:rPr lang="en-US" altLang="ja-JP" dirty="0"/>
            </a:br>
            <a:br>
              <a:rPr lang="en-US" altLang="ja-JP" dirty="0"/>
            </a:br>
            <a:r>
              <a:rPr lang="en-US" altLang="ja-JP" dirty="0"/>
              <a:t>In this approach, π¹ and π² end up “overfitting” to each other throughout the training process, learning a habit that independently disrupts the game's symmetry.</a:t>
            </a:r>
          </a:p>
        </p:txBody>
      </p:sp>
      <p:pic>
        <p:nvPicPr>
          <p:cNvPr id="6" name="図 5">
            <a:extLst>
              <a:ext uri="{FF2B5EF4-FFF2-40B4-BE49-F238E27FC236}">
                <a16:creationId xmlns:a16="http://schemas.microsoft.com/office/drawing/2014/main" id="{03E2A1F6-AE11-D1EC-4D48-6E498AAD928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70121" y="2729947"/>
            <a:ext cx="3251758" cy="503583"/>
          </a:xfrm>
          <a:prstGeom prst="rect">
            <a:avLst/>
          </a:prstGeom>
        </p:spPr>
      </p:pic>
    </p:spTree>
    <p:extLst>
      <p:ext uri="{BB962C8B-B14F-4D97-AF65-F5344CB8AC3E}">
        <p14:creationId xmlns:p14="http://schemas.microsoft.com/office/powerpoint/2010/main" val="3551810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4B7115-1CF0-0DE4-875A-42953FD8E910}"/>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FB58E58-4A85-7BD4-BB74-0E078FD3FDC1}"/>
              </a:ext>
            </a:extLst>
          </p:cNvPr>
          <p:cNvSpPr>
            <a:spLocks noGrp="1"/>
          </p:cNvSpPr>
          <p:nvPr>
            <p:ph type="title"/>
          </p:nvPr>
        </p:nvSpPr>
        <p:spPr>
          <a:xfrm>
            <a:off x="838200" y="365126"/>
            <a:ext cx="10515600" cy="787813"/>
          </a:xfrm>
        </p:spPr>
        <p:txBody>
          <a:bodyPr/>
          <a:lstStyle/>
          <a:p>
            <a:r>
              <a:rPr kumimoji="1" lang="en-US" altLang="ja-JP" dirty="0"/>
              <a:t>Other play Algorithm</a:t>
            </a:r>
            <a:endParaRPr kumimoji="1" lang="ja-JP" altLang="en-US" dirty="0"/>
          </a:p>
        </p:txBody>
      </p:sp>
      <p:sp>
        <p:nvSpPr>
          <p:cNvPr id="3" name="コンテンツ プレースホルダー 2">
            <a:extLst>
              <a:ext uri="{FF2B5EF4-FFF2-40B4-BE49-F238E27FC236}">
                <a16:creationId xmlns:a16="http://schemas.microsoft.com/office/drawing/2014/main" id="{74B84BD9-B758-3169-644D-8E447BE3EE25}"/>
              </a:ext>
            </a:extLst>
          </p:cNvPr>
          <p:cNvSpPr>
            <a:spLocks noGrp="1"/>
          </p:cNvSpPr>
          <p:nvPr>
            <p:ph idx="1"/>
          </p:nvPr>
        </p:nvSpPr>
        <p:spPr>
          <a:xfrm>
            <a:off x="838200" y="1431234"/>
            <a:ext cx="10515600" cy="5247862"/>
          </a:xfrm>
        </p:spPr>
        <p:txBody>
          <a:bodyPr>
            <a:normAutofit/>
          </a:bodyPr>
          <a:lstStyle/>
          <a:p>
            <a:pPr marL="0" indent="0">
              <a:buNone/>
            </a:pPr>
            <a:r>
              <a:rPr lang="en-US" altLang="ja-JP" dirty="0"/>
              <a:t>OP</a:t>
            </a:r>
            <a:r>
              <a:rPr lang="ja-JP" altLang="en-US" dirty="0"/>
              <a:t> </a:t>
            </a:r>
            <a:r>
              <a:rPr lang="en-US" altLang="ja-JP" dirty="0"/>
              <a:t>Learning Rules:</a:t>
            </a:r>
          </a:p>
          <a:p>
            <a:pPr marL="0" indent="0">
              <a:buNone/>
            </a:pPr>
            <a:endParaRPr lang="en-US" altLang="ja-JP" dirty="0"/>
          </a:p>
          <a:p>
            <a:pPr marL="0" indent="0">
              <a:buNone/>
            </a:pPr>
            <a:r>
              <a:rPr lang="en-US" altLang="ja-JP" dirty="0"/>
              <a:t>The OP will be enhanced for robustness against symmetry.</a:t>
            </a:r>
            <a:br>
              <a:rPr lang="en-US" altLang="ja-JP" dirty="0"/>
            </a:br>
            <a:br>
              <a:rPr lang="en-US" altLang="ja-JP" dirty="0"/>
            </a:br>
            <a:r>
              <a:rPr lang="en-US" altLang="ja-JP" dirty="0"/>
              <a:t>Φ… Set of Symmetries</a:t>
            </a:r>
            <a:br>
              <a:rPr lang="en-US" altLang="ja-JP" dirty="0"/>
            </a:br>
            <a:r>
              <a:rPr lang="en-US" altLang="ja-JP" dirty="0"/>
              <a:t>φ… A mapping with specific symmetry randomly selected 	from Φ</a:t>
            </a:r>
            <a:br>
              <a:rPr lang="en-US" altLang="ja-JP" dirty="0"/>
            </a:br>
            <a:br>
              <a:rPr lang="en-US" altLang="ja-JP" dirty="0"/>
            </a:br>
            <a:r>
              <a:rPr lang="en-US" altLang="ja-JP" dirty="0"/>
              <a:t>The randomly selected symmetry enables the discovery of a robust strategy π.</a:t>
            </a:r>
          </a:p>
        </p:txBody>
      </p:sp>
      <p:pic>
        <p:nvPicPr>
          <p:cNvPr id="5" name="図 4">
            <a:extLst>
              <a:ext uri="{FF2B5EF4-FFF2-40B4-BE49-F238E27FC236}">
                <a16:creationId xmlns:a16="http://schemas.microsoft.com/office/drawing/2014/main" id="{48BE792E-4116-E5AE-4B10-888F721E7EE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84448" y="1947634"/>
            <a:ext cx="3623104" cy="451009"/>
          </a:xfrm>
          <a:prstGeom prst="rect">
            <a:avLst/>
          </a:prstGeom>
        </p:spPr>
      </p:pic>
    </p:spTree>
    <p:extLst>
      <p:ext uri="{BB962C8B-B14F-4D97-AF65-F5344CB8AC3E}">
        <p14:creationId xmlns:p14="http://schemas.microsoft.com/office/powerpoint/2010/main" val="1418382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F2D660-BDB7-8EA6-49E9-91A6BFA6649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5D1FF2B3-416A-28EE-6EFC-4F1999D71399}"/>
              </a:ext>
            </a:extLst>
          </p:cNvPr>
          <p:cNvSpPr>
            <a:spLocks noGrp="1"/>
          </p:cNvSpPr>
          <p:nvPr>
            <p:ph type="title"/>
          </p:nvPr>
        </p:nvSpPr>
        <p:spPr>
          <a:xfrm>
            <a:off x="838200" y="365126"/>
            <a:ext cx="10515600" cy="787813"/>
          </a:xfrm>
        </p:spPr>
        <p:txBody>
          <a:bodyPr/>
          <a:lstStyle/>
          <a:p>
            <a:r>
              <a:rPr lang="en-US" altLang="ja-JP" dirty="0"/>
              <a:t>Experiments</a:t>
            </a:r>
            <a:endParaRPr kumimoji="1" lang="ja-JP" altLang="en-US" dirty="0"/>
          </a:p>
        </p:txBody>
      </p:sp>
      <p:sp>
        <p:nvSpPr>
          <p:cNvPr id="3" name="コンテンツ プレースホルダー 2">
            <a:extLst>
              <a:ext uri="{FF2B5EF4-FFF2-40B4-BE49-F238E27FC236}">
                <a16:creationId xmlns:a16="http://schemas.microsoft.com/office/drawing/2014/main" id="{6D643D0D-B518-094D-832B-75D9F1F1AEB9}"/>
              </a:ext>
            </a:extLst>
          </p:cNvPr>
          <p:cNvSpPr>
            <a:spLocks noGrp="1"/>
          </p:cNvSpPr>
          <p:nvPr>
            <p:ph idx="1"/>
          </p:nvPr>
        </p:nvSpPr>
        <p:spPr>
          <a:xfrm>
            <a:off x="838200" y="1431234"/>
            <a:ext cx="10515600" cy="5247862"/>
          </a:xfrm>
        </p:spPr>
        <p:txBody>
          <a:bodyPr>
            <a:normAutofit/>
          </a:bodyPr>
          <a:lstStyle/>
          <a:p>
            <a:pPr marL="0" indent="0">
              <a:buNone/>
            </a:pPr>
            <a:r>
              <a:rPr lang="en-US" altLang="ja-JP" dirty="0"/>
              <a:t>As a specific implementation method for OP, introducing a </a:t>
            </a:r>
            <a:r>
              <a:rPr lang="ja-JP" altLang="en-US" dirty="0"/>
              <a:t>　　　</a:t>
            </a:r>
            <a:r>
              <a:rPr lang="en-US" altLang="ja-JP" dirty="0"/>
              <a:t>special technique called “asymmetric domain randomization” into the training process of multi-agent reinforcement learning (MARL) is proposed.</a:t>
            </a:r>
            <a:br>
              <a:rPr lang="en-US" altLang="ja-JP" dirty="0"/>
            </a:br>
            <a:br>
              <a:rPr lang="en-US" altLang="ja-JP" dirty="0"/>
            </a:br>
            <a:r>
              <a:rPr lang="en-US" altLang="ja-JP" dirty="0"/>
              <a:t>MARL training procedure is as follows: </a:t>
            </a:r>
          </a:p>
          <a:p>
            <a:pPr marL="514350" indent="-514350">
              <a:buAutoNum type="arabicPeriod"/>
            </a:pPr>
            <a:r>
              <a:rPr lang="en-US" altLang="ja-JP" dirty="0"/>
              <a:t>At the start of the game, each agent uniformly selects a random permutation (symmetry mapping). </a:t>
            </a:r>
          </a:p>
          <a:p>
            <a:pPr marL="514350" indent="-514350">
              <a:buAutoNum type="arabicPeriod"/>
            </a:pPr>
            <a:r>
              <a:rPr lang="en-US" altLang="ja-JP" dirty="0"/>
              <a:t>2. Each agent observes and acts in the environment with the altered order.</a:t>
            </a:r>
          </a:p>
        </p:txBody>
      </p:sp>
    </p:spTree>
    <p:extLst>
      <p:ext uri="{BB962C8B-B14F-4D97-AF65-F5344CB8AC3E}">
        <p14:creationId xmlns:p14="http://schemas.microsoft.com/office/powerpoint/2010/main" val="17730734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EC8259-7A30-21F4-248F-D86E98DDDB2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57B67D9-61D1-8963-803B-E10EC797B139}"/>
              </a:ext>
            </a:extLst>
          </p:cNvPr>
          <p:cNvSpPr>
            <a:spLocks noGrp="1"/>
          </p:cNvSpPr>
          <p:nvPr>
            <p:ph type="title"/>
          </p:nvPr>
        </p:nvSpPr>
        <p:spPr>
          <a:xfrm>
            <a:off x="838200" y="365126"/>
            <a:ext cx="10515600" cy="787813"/>
          </a:xfrm>
        </p:spPr>
        <p:txBody>
          <a:bodyPr/>
          <a:lstStyle/>
          <a:p>
            <a:r>
              <a:rPr kumimoji="1" lang="en-US" altLang="ja-JP" dirty="0"/>
              <a:t>Other play Algorithm</a:t>
            </a:r>
            <a:endParaRPr kumimoji="1" lang="ja-JP" altLang="en-US" dirty="0"/>
          </a:p>
        </p:txBody>
      </p:sp>
      <p:sp>
        <p:nvSpPr>
          <p:cNvPr id="3" name="コンテンツ プレースホルダー 2">
            <a:extLst>
              <a:ext uri="{FF2B5EF4-FFF2-40B4-BE49-F238E27FC236}">
                <a16:creationId xmlns:a16="http://schemas.microsoft.com/office/drawing/2014/main" id="{6248AFA0-999E-2498-236D-EF3DBDEBCF4E}"/>
              </a:ext>
            </a:extLst>
          </p:cNvPr>
          <p:cNvSpPr>
            <a:spLocks noGrp="1"/>
          </p:cNvSpPr>
          <p:nvPr>
            <p:ph idx="1"/>
          </p:nvPr>
        </p:nvSpPr>
        <p:spPr>
          <a:xfrm>
            <a:off x="838200" y="1431234"/>
            <a:ext cx="10515600" cy="5247862"/>
          </a:xfrm>
        </p:spPr>
        <p:txBody>
          <a:bodyPr>
            <a:normAutofit/>
          </a:bodyPr>
          <a:lstStyle/>
          <a:p>
            <a:r>
              <a:rPr lang="en-US" altLang="ja-JP" dirty="0"/>
              <a:t>1. Lever Game </a:t>
            </a:r>
            <a:br>
              <a:rPr lang="en-US" altLang="ja-JP" dirty="0"/>
            </a:br>
            <a:r>
              <a:rPr lang="en-US" altLang="ja-JP" dirty="0"/>
              <a:t>The same as the introduced one. </a:t>
            </a:r>
            <a:br>
              <a:rPr lang="en-US" altLang="ja-JP" dirty="0"/>
            </a:br>
            <a:r>
              <a:rPr lang="en-US" altLang="ja-JP" dirty="0"/>
              <a:t>SP ended up choosing 1.0, resulting in failed coordination. OP was able to coordinate with the only identifiable 0.9 option during both training and testing. (Figure 3)</a:t>
            </a:r>
          </a:p>
        </p:txBody>
      </p:sp>
      <p:pic>
        <p:nvPicPr>
          <p:cNvPr id="4" name="図 3" descr="カレンダー が含まれている画像&#10;&#10;AI 生成コンテンツは誤りを含む可能性があります。">
            <a:extLst>
              <a:ext uri="{FF2B5EF4-FFF2-40B4-BE49-F238E27FC236}">
                <a16:creationId xmlns:a16="http://schemas.microsoft.com/office/drawing/2014/main" id="{CA623516-36FB-9499-00DA-E431715C017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4055165"/>
            <a:ext cx="3724795" cy="2076740"/>
          </a:xfrm>
          <a:prstGeom prst="rect">
            <a:avLst/>
          </a:prstGeom>
        </p:spPr>
      </p:pic>
      <p:pic>
        <p:nvPicPr>
          <p:cNvPr id="7" name="図 6" descr="グラフィカル ユーザー インターフェイス&#10;&#10;AI 生成コンテンツは誤りを含む可能性があります。">
            <a:extLst>
              <a:ext uri="{FF2B5EF4-FFF2-40B4-BE49-F238E27FC236}">
                <a16:creationId xmlns:a16="http://schemas.microsoft.com/office/drawing/2014/main" id="{87C64D11-FB17-E6E5-3A4D-F4F7403F4CA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64488" y="3712217"/>
            <a:ext cx="3877216" cy="2762636"/>
          </a:xfrm>
          <a:prstGeom prst="rect">
            <a:avLst/>
          </a:prstGeom>
        </p:spPr>
      </p:pic>
    </p:spTree>
    <p:extLst>
      <p:ext uri="{BB962C8B-B14F-4D97-AF65-F5344CB8AC3E}">
        <p14:creationId xmlns:p14="http://schemas.microsoft.com/office/powerpoint/2010/main" val="20628733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707089-B3A7-E5CB-8C10-21102205F72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F7C49E0-0F46-2D74-DE82-263F907DD185}"/>
              </a:ext>
            </a:extLst>
          </p:cNvPr>
          <p:cNvSpPr>
            <a:spLocks noGrp="1"/>
          </p:cNvSpPr>
          <p:nvPr>
            <p:ph type="title"/>
          </p:nvPr>
        </p:nvSpPr>
        <p:spPr>
          <a:xfrm>
            <a:off x="838200" y="365126"/>
            <a:ext cx="10515600" cy="787813"/>
          </a:xfrm>
        </p:spPr>
        <p:txBody>
          <a:bodyPr/>
          <a:lstStyle/>
          <a:p>
            <a:r>
              <a:rPr kumimoji="1" lang="en-US" altLang="ja-JP" dirty="0"/>
              <a:t>Other play Algorithm</a:t>
            </a:r>
            <a:endParaRPr kumimoji="1" lang="ja-JP" altLang="en-US" dirty="0"/>
          </a:p>
        </p:txBody>
      </p:sp>
      <p:sp>
        <p:nvSpPr>
          <p:cNvPr id="3" name="コンテンツ プレースホルダー 2">
            <a:extLst>
              <a:ext uri="{FF2B5EF4-FFF2-40B4-BE49-F238E27FC236}">
                <a16:creationId xmlns:a16="http://schemas.microsoft.com/office/drawing/2014/main" id="{5D1CCABC-C52E-7964-784C-7FE0CF1C00BA}"/>
              </a:ext>
            </a:extLst>
          </p:cNvPr>
          <p:cNvSpPr>
            <a:spLocks noGrp="1"/>
          </p:cNvSpPr>
          <p:nvPr>
            <p:ph idx="1"/>
          </p:nvPr>
        </p:nvSpPr>
        <p:spPr>
          <a:xfrm>
            <a:off x="838200" y="1431234"/>
            <a:ext cx="10515600" cy="5247862"/>
          </a:xfrm>
        </p:spPr>
        <p:txBody>
          <a:bodyPr>
            <a:normAutofit/>
          </a:bodyPr>
          <a:lstStyle/>
          <a:p>
            <a:r>
              <a:rPr lang="en-US" altLang="ja-JP" dirty="0"/>
              <a:t>2. Hanabi</a:t>
            </a:r>
            <a:br>
              <a:rPr lang="en-US" altLang="ja-JP" dirty="0"/>
            </a:br>
            <a:r>
              <a:rPr lang="en-US" altLang="ja-JP" dirty="0"/>
              <a:t>Evaluation was conducted using the more complex cooperative card game “Hanabi.”</a:t>
            </a:r>
            <a:r>
              <a:rPr lang="ja-JP" altLang="en-US" dirty="0"/>
              <a:t> </a:t>
            </a:r>
            <a:br>
              <a:rPr lang="en-US" altLang="ja-JP" dirty="0"/>
            </a:br>
            <a:r>
              <a:rPr lang="en-US" altLang="ja-JP" dirty="0"/>
              <a:t>In this OP implementation, the permutation of card colors was used as the game's symmetry, and the base algorithm for the OP employed SAD, the highest-performing reinforcement learning agent for “Hanabi.”</a:t>
            </a:r>
            <a:br>
              <a:rPr lang="en-US" altLang="ja-JP" dirty="0"/>
            </a:br>
            <a:br>
              <a:rPr lang="en-US" altLang="ja-JP" dirty="0"/>
            </a:br>
            <a:r>
              <a:rPr lang="en-US" altLang="ja-JP" dirty="0"/>
              <a:t>The training categories are the following four:</a:t>
            </a:r>
            <a:br>
              <a:rPr lang="en-US" altLang="ja-JP" dirty="0"/>
            </a:br>
            <a:r>
              <a:rPr lang="en-US" altLang="ja-JP" dirty="0"/>
              <a:t>SAD (Standard SP)</a:t>
            </a:r>
            <a:br>
              <a:rPr lang="en-US" altLang="ja-JP" dirty="0"/>
            </a:br>
            <a:r>
              <a:rPr lang="en-US" altLang="ja-JP" dirty="0"/>
              <a:t>SAD+OP (SAD with OP applied)</a:t>
            </a:r>
            <a:br>
              <a:rPr lang="en-US" altLang="ja-JP" dirty="0"/>
            </a:br>
            <a:r>
              <a:rPr lang="en-US" altLang="ja-JP" dirty="0"/>
              <a:t>SAD+AUX (SP with auxiliary tasks added to SAD) SAD+AUX+OP (SAD+AUX with OP applied)</a:t>
            </a:r>
          </a:p>
        </p:txBody>
      </p:sp>
    </p:spTree>
    <p:extLst>
      <p:ext uri="{BB962C8B-B14F-4D97-AF65-F5344CB8AC3E}">
        <p14:creationId xmlns:p14="http://schemas.microsoft.com/office/powerpoint/2010/main" val="28900265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C08D18-6C05-A548-EFE2-26F7B5D9D08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EC46457-F8E7-FC22-B3E7-66129106A868}"/>
              </a:ext>
            </a:extLst>
          </p:cNvPr>
          <p:cNvSpPr>
            <a:spLocks noGrp="1"/>
          </p:cNvSpPr>
          <p:nvPr>
            <p:ph type="title"/>
          </p:nvPr>
        </p:nvSpPr>
        <p:spPr>
          <a:xfrm>
            <a:off x="838200" y="365126"/>
            <a:ext cx="10515600" cy="787813"/>
          </a:xfrm>
        </p:spPr>
        <p:txBody>
          <a:bodyPr/>
          <a:lstStyle/>
          <a:p>
            <a:r>
              <a:rPr kumimoji="1" lang="en-US" altLang="ja-JP" dirty="0"/>
              <a:t>Other play Algorithm</a:t>
            </a:r>
            <a:endParaRPr kumimoji="1" lang="ja-JP" altLang="en-US" dirty="0"/>
          </a:p>
        </p:txBody>
      </p:sp>
      <p:sp>
        <p:nvSpPr>
          <p:cNvPr id="3" name="コンテンツ プレースホルダー 2">
            <a:extLst>
              <a:ext uri="{FF2B5EF4-FFF2-40B4-BE49-F238E27FC236}">
                <a16:creationId xmlns:a16="http://schemas.microsoft.com/office/drawing/2014/main" id="{E8EE26CB-782D-EF0E-54A5-D3AC940DAB98}"/>
              </a:ext>
            </a:extLst>
          </p:cNvPr>
          <p:cNvSpPr>
            <a:spLocks noGrp="1"/>
          </p:cNvSpPr>
          <p:nvPr>
            <p:ph idx="1"/>
          </p:nvPr>
        </p:nvSpPr>
        <p:spPr>
          <a:xfrm>
            <a:off x="838200" y="1431234"/>
            <a:ext cx="10515600" cy="5247862"/>
          </a:xfrm>
        </p:spPr>
        <p:txBody>
          <a:bodyPr>
            <a:normAutofit/>
          </a:bodyPr>
          <a:lstStyle/>
          <a:p>
            <a:pPr marL="0" indent="0">
              <a:buNone/>
            </a:pPr>
            <a:r>
              <a:rPr lang="en-US" altLang="ja-JP" dirty="0"/>
              <a:t>Result:</a:t>
            </a:r>
            <a:br>
              <a:rPr lang="en-US" altLang="ja-JP" dirty="0"/>
            </a:br>
            <a:r>
              <a:rPr lang="en-US" altLang="ja-JP" dirty="0"/>
              <a:t>SAD achieved high scores in self-play but suffered catastrophic results in </a:t>
            </a:r>
            <a:r>
              <a:rPr lang="en-US" altLang="ja-JP" dirty="0" err="1"/>
              <a:t>crossplay</a:t>
            </a:r>
            <a:r>
              <a:rPr lang="en-US" altLang="ja-JP" dirty="0"/>
              <a:t>. </a:t>
            </a:r>
            <a:br>
              <a:rPr lang="en-US" altLang="ja-JP" dirty="0"/>
            </a:br>
            <a:r>
              <a:rPr lang="en-US" altLang="ja-JP" dirty="0"/>
              <a:t>SAD+OP significantly improved </a:t>
            </a:r>
            <a:r>
              <a:rPr lang="en-US" altLang="ja-JP" dirty="0" err="1"/>
              <a:t>crossplay</a:t>
            </a:r>
            <a:r>
              <a:rPr lang="en-US" altLang="ja-JP" dirty="0"/>
              <a:t> scores to 15.32 points. </a:t>
            </a:r>
            <a:br>
              <a:rPr lang="en-US" altLang="ja-JP" dirty="0"/>
            </a:br>
            <a:r>
              <a:rPr lang="en-US" altLang="ja-JP" dirty="0"/>
              <a:t>SAD+AUX+OP achieved the best </a:t>
            </a:r>
            <a:r>
              <a:rPr lang="en-US" altLang="ja-JP" dirty="0" err="1"/>
              <a:t>crossplay</a:t>
            </a:r>
            <a:r>
              <a:rPr lang="en-US" altLang="ja-JP" dirty="0"/>
              <a:t> performance (22.07 points).</a:t>
            </a:r>
            <a:br>
              <a:rPr lang="en-US" altLang="ja-JP" dirty="0"/>
            </a:br>
            <a:br>
              <a:rPr lang="en-US" altLang="ja-JP" dirty="0"/>
            </a:br>
            <a:endParaRPr lang="en-US" altLang="ja-JP" dirty="0"/>
          </a:p>
        </p:txBody>
      </p:sp>
      <p:pic>
        <p:nvPicPr>
          <p:cNvPr id="5" name="図 4" descr="テーブル&#10;&#10;AI 生成コンテンツは誤りを含む可能性があります。">
            <a:extLst>
              <a:ext uri="{FF2B5EF4-FFF2-40B4-BE49-F238E27FC236}">
                <a16:creationId xmlns:a16="http://schemas.microsoft.com/office/drawing/2014/main" id="{655EF275-B304-E7FE-7A2D-7E891199C1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3520" y="4568555"/>
            <a:ext cx="7944959" cy="1924319"/>
          </a:xfrm>
          <a:prstGeom prst="rect">
            <a:avLst/>
          </a:prstGeom>
        </p:spPr>
      </p:pic>
    </p:spTree>
    <p:extLst>
      <p:ext uri="{BB962C8B-B14F-4D97-AF65-F5344CB8AC3E}">
        <p14:creationId xmlns:p14="http://schemas.microsoft.com/office/powerpoint/2010/main" val="28435819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3BFB2B-8044-33CF-894F-6BBF2245680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E089B61-EDBD-A41E-ABF2-40BF4F44E3A8}"/>
              </a:ext>
            </a:extLst>
          </p:cNvPr>
          <p:cNvSpPr>
            <a:spLocks noGrp="1"/>
          </p:cNvSpPr>
          <p:nvPr>
            <p:ph type="title"/>
          </p:nvPr>
        </p:nvSpPr>
        <p:spPr>
          <a:xfrm>
            <a:off x="838200" y="365126"/>
            <a:ext cx="10515600" cy="787813"/>
          </a:xfrm>
        </p:spPr>
        <p:txBody>
          <a:bodyPr/>
          <a:lstStyle/>
          <a:p>
            <a:r>
              <a:rPr kumimoji="1" lang="en-US" altLang="ja-JP" dirty="0"/>
              <a:t>Other play Algorithm</a:t>
            </a:r>
            <a:endParaRPr kumimoji="1" lang="ja-JP" altLang="en-US" dirty="0"/>
          </a:p>
        </p:txBody>
      </p:sp>
      <p:sp>
        <p:nvSpPr>
          <p:cNvPr id="3" name="コンテンツ プレースホルダー 2">
            <a:extLst>
              <a:ext uri="{FF2B5EF4-FFF2-40B4-BE49-F238E27FC236}">
                <a16:creationId xmlns:a16="http://schemas.microsoft.com/office/drawing/2014/main" id="{39207F16-23BC-1A90-4901-9E67C1D29B01}"/>
              </a:ext>
            </a:extLst>
          </p:cNvPr>
          <p:cNvSpPr>
            <a:spLocks noGrp="1"/>
          </p:cNvSpPr>
          <p:nvPr>
            <p:ph idx="1"/>
          </p:nvPr>
        </p:nvSpPr>
        <p:spPr>
          <a:xfrm>
            <a:off x="838200" y="1431234"/>
            <a:ext cx="10515600" cy="5247862"/>
          </a:xfrm>
        </p:spPr>
        <p:txBody>
          <a:bodyPr>
            <a:normAutofit/>
          </a:bodyPr>
          <a:lstStyle/>
          <a:p>
            <a:pPr marL="0" indent="0">
              <a:buNone/>
            </a:pPr>
            <a:r>
              <a:rPr lang="en-US" altLang="ja-JP" dirty="0"/>
              <a:t>Agents using SAD alone learned highly complex conventions per pair that were difficult for humans to comprehend, leading to fatal misalignments in </a:t>
            </a:r>
            <a:r>
              <a:rPr lang="en-US" altLang="ja-JP" dirty="0" err="1"/>
              <a:t>crossplay</a:t>
            </a:r>
            <a:r>
              <a:rPr lang="en-US" altLang="ja-JP" dirty="0"/>
              <a:t> and disastrous outcomes. SAD+OP eliminated these symmetry-breaking conventions, resulting in a more understandable and easier-to-emphasize system.</a:t>
            </a:r>
            <a:br>
              <a:rPr lang="en-US" altLang="ja-JP" dirty="0"/>
            </a:br>
            <a:br>
              <a:rPr lang="en-US" altLang="ja-JP" dirty="0"/>
            </a:br>
            <a:endParaRPr lang="en-US" altLang="ja-JP" dirty="0"/>
          </a:p>
        </p:txBody>
      </p:sp>
      <p:pic>
        <p:nvPicPr>
          <p:cNvPr id="5" name="図 4" descr="テーブル&#10;&#10;AI 生成コンテンツは誤りを含む可能性があります。">
            <a:extLst>
              <a:ext uri="{FF2B5EF4-FFF2-40B4-BE49-F238E27FC236}">
                <a16:creationId xmlns:a16="http://schemas.microsoft.com/office/drawing/2014/main" id="{2DF9A5EC-AE2E-BF75-C903-57EB372FECE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23520" y="4568555"/>
            <a:ext cx="7944959" cy="1924319"/>
          </a:xfrm>
          <a:prstGeom prst="rect">
            <a:avLst/>
          </a:prstGeom>
        </p:spPr>
      </p:pic>
    </p:spTree>
    <p:extLst>
      <p:ext uri="{BB962C8B-B14F-4D97-AF65-F5344CB8AC3E}">
        <p14:creationId xmlns:p14="http://schemas.microsoft.com/office/powerpoint/2010/main" val="38270384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79C672-8F49-1E77-19DB-30379FA63EEB}"/>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A1DAAC8-4DF1-B097-7235-68D1D2D3CE77}"/>
              </a:ext>
            </a:extLst>
          </p:cNvPr>
          <p:cNvSpPr>
            <a:spLocks noGrp="1"/>
          </p:cNvSpPr>
          <p:nvPr>
            <p:ph type="title"/>
          </p:nvPr>
        </p:nvSpPr>
        <p:spPr>
          <a:xfrm>
            <a:off x="838200" y="365126"/>
            <a:ext cx="10515600" cy="787813"/>
          </a:xfrm>
        </p:spPr>
        <p:txBody>
          <a:bodyPr/>
          <a:lstStyle/>
          <a:p>
            <a:r>
              <a:rPr kumimoji="1" lang="en-US" altLang="ja-JP" dirty="0"/>
              <a:t>Other play Algorithm</a:t>
            </a:r>
            <a:endParaRPr kumimoji="1" lang="ja-JP" altLang="en-US" dirty="0"/>
          </a:p>
        </p:txBody>
      </p:sp>
      <p:sp>
        <p:nvSpPr>
          <p:cNvPr id="3" name="コンテンツ プレースホルダー 2">
            <a:extLst>
              <a:ext uri="{FF2B5EF4-FFF2-40B4-BE49-F238E27FC236}">
                <a16:creationId xmlns:a16="http://schemas.microsoft.com/office/drawing/2014/main" id="{47E67C14-F4B9-FC60-A945-9F355E87BE05}"/>
              </a:ext>
            </a:extLst>
          </p:cNvPr>
          <p:cNvSpPr>
            <a:spLocks noGrp="1"/>
          </p:cNvSpPr>
          <p:nvPr>
            <p:ph idx="1"/>
          </p:nvPr>
        </p:nvSpPr>
        <p:spPr>
          <a:xfrm>
            <a:off x="838200" y="1431234"/>
            <a:ext cx="10515600" cy="5247862"/>
          </a:xfrm>
        </p:spPr>
        <p:txBody>
          <a:bodyPr>
            <a:normAutofit/>
          </a:bodyPr>
          <a:lstStyle/>
          <a:p>
            <a:r>
              <a:rPr lang="en-US" altLang="ja-JP" dirty="0"/>
              <a:t>3. Hanabi, Human-AI pairs</a:t>
            </a:r>
            <a:br>
              <a:rPr lang="en-US" altLang="ja-JP" dirty="0"/>
            </a:br>
            <a:r>
              <a:rPr lang="en-US" altLang="ja-JP" dirty="0"/>
              <a:t>An experiment was conducted with 20 participants who knew the rules of “Hanabi” pairing them with AI agents to play the game and measure their scores.</a:t>
            </a:r>
          </a:p>
        </p:txBody>
      </p:sp>
    </p:spTree>
    <p:extLst>
      <p:ext uri="{BB962C8B-B14F-4D97-AF65-F5344CB8AC3E}">
        <p14:creationId xmlns:p14="http://schemas.microsoft.com/office/powerpoint/2010/main" val="37433308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3D958F-9532-DD50-BA3B-05886AD5BB1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0EE7EFC8-0052-85FF-0C8B-CFD5B726083A}"/>
              </a:ext>
            </a:extLst>
          </p:cNvPr>
          <p:cNvSpPr>
            <a:spLocks noGrp="1"/>
          </p:cNvSpPr>
          <p:nvPr>
            <p:ph type="title"/>
          </p:nvPr>
        </p:nvSpPr>
        <p:spPr>
          <a:xfrm>
            <a:off x="838200" y="365126"/>
            <a:ext cx="10515600" cy="787813"/>
          </a:xfrm>
        </p:spPr>
        <p:txBody>
          <a:bodyPr/>
          <a:lstStyle/>
          <a:p>
            <a:r>
              <a:rPr kumimoji="1" lang="en-US" altLang="ja-JP" dirty="0"/>
              <a:t>Introduction</a:t>
            </a:r>
            <a:endParaRPr kumimoji="1" lang="ja-JP" altLang="en-US" dirty="0"/>
          </a:p>
        </p:txBody>
      </p:sp>
      <p:sp>
        <p:nvSpPr>
          <p:cNvPr id="3" name="コンテンツ プレースホルダー 2">
            <a:extLst>
              <a:ext uri="{FF2B5EF4-FFF2-40B4-BE49-F238E27FC236}">
                <a16:creationId xmlns:a16="http://schemas.microsoft.com/office/drawing/2014/main" id="{134C4399-3315-A087-E3EA-E0CEF1DB9E53}"/>
              </a:ext>
            </a:extLst>
          </p:cNvPr>
          <p:cNvSpPr>
            <a:spLocks noGrp="1"/>
          </p:cNvSpPr>
          <p:nvPr>
            <p:ph idx="1"/>
          </p:nvPr>
        </p:nvSpPr>
        <p:spPr>
          <a:xfrm>
            <a:off x="838200" y="1431234"/>
            <a:ext cx="10515600" cy="5247862"/>
          </a:xfrm>
        </p:spPr>
        <p:txBody>
          <a:bodyPr/>
          <a:lstStyle/>
          <a:p>
            <a:r>
              <a:rPr lang="en-US" altLang="ja-JP" b="1" dirty="0"/>
              <a:t>Zero-Shot Coordination</a:t>
            </a:r>
            <a:br>
              <a:rPr lang="en-US" altLang="ja-JP" dirty="0"/>
            </a:br>
            <a:r>
              <a:rPr lang="en-US" altLang="ja-JP" dirty="0"/>
              <a:t>Agents collaborating to earn high rewards with unknown partners.</a:t>
            </a:r>
            <a:br>
              <a:rPr lang="en-US" altLang="ja-JP" dirty="0"/>
            </a:br>
            <a:r>
              <a:rPr lang="en-US" altLang="ja-JP" dirty="0"/>
              <a:t>This study proposes an algorithm for zero-shot coordination called “</a:t>
            </a:r>
            <a:r>
              <a:rPr lang="en-US" altLang="ja-JP" b="1" dirty="0"/>
              <a:t>other play</a:t>
            </a:r>
            <a:r>
              <a:rPr lang="en-US" altLang="ja-JP" dirty="0"/>
              <a:t>”.</a:t>
            </a:r>
          </a:p>
          <a:p>
            <a:endParaRPr kumimoji="1" lang="en-US" altLang="ja-JP" dirty="0"/>
          </a:p>
          <a:p>
            <a:r>
              <a:rPr lang="en-US" altLang="ja-JP" b="1" dirty="0"/>
              <a:t>Self play(SP)</a:t>
            </a:r>
            <a:br>
              <a:rPr lang="en-US" altLang="ja-JP" dirty="0"/>
            </a:br>
            <a:r>
              <a:rPr lang="en-US" altLang="ja-JP" dirty="0"/>
              <a:t>Traditionally, this has been used in games played with unknown opponents.</a:t>
            </a:r>
            <a:br>
              <a:rPr lang="en-US" altLang="ja-JP" dirty="0"/>
            </a:br>
            <a:r>
              <a:rPr lang="en-US" altLang="ja-JP" dirty="0"/>
              <a:t>The agent learns by repeatedly playing games against itself during training.</a:t>
            </a:r>
            <a:br>
              <a:rPr lang="en-US" altLang="ja-JP" dirty="0"/>
            </a:br>
            <a:r>
              <a:rPr lang="en-US" altLang="ja-JP" dirty="0"/>
              <a:t>This is </a:t>
            </a:r>
            <a:r>
              <a:rPr lang="en-US" altLang="ja-JP" b="1" dirty="0"/>
              <a:t>unsuitable </a:t>
            </a:r>
            <a:r>
              <a:rPr lang="en-US" altLang="ja-JP" dirty="0"/>
              <a:t>for tasks where “cooperation” is important.</a:t>
            </a:r>
          </a:p>
        </p:txBody>
      </p:sp>
    </p:spTree>
    <p:extLst>
      <p:ext uri="{BB962C8B-B14F-4D97-AF65-F5344CB8AC3E}">
        <p14:creationId xmlns:p14="http://schemas.microsoft.com/office/powerpoint/2010/main" val="29494883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2B5D40-CF15-0ACE-4894-F40BDA8AB29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D21A33B-C5CD-43C2-E64F-9A44525C97DE}"/>
              </a:ext>
            </a:extLst>
          </p:cNvPr>
          <p:cNvSpPr>
            <a:spLocks noGrp="1"/>
          </p:cNvSpPr>
          <p:nvPr>
            <p:ph type="title"/>
          </p:nvPr>
        </p:nvSpPr>
        <p:spPr>
          <a:xfrm>
            <a:off x="838200" y="365126"/>
            <a:ext cx="10515600" cy="787813"/>
          </a:xfrm>
        </p:spPr>
        <p:txBody>
          <a:bodyPr/>
          <a:lstStyle/>
          <a:p>
            <a:r>
              <a:rPr kumimoji="1" lang="en-US" altLang="ja-JP" dirty="0"/>
              <a:t>Other play Algorithm</a:t>
            </a:r>
            <a:endParaRPr kumimoji="1" lang="ja-JP" altLang="en-US" dirty="0"/>
          </a:p>
        </p:txBody>
      </p:sp>
      <p:sp>
        <p:nvSpPr>
          <p:cNvPr id="3" name="コンテンツ プレースホルダー 2">
            <a:extLst>
              <a:ext uri="{FF2B5EF4-FFF2-40B4-BE49-F238E27FC236}">
                <a16:creationId xmlns:a16="http://schemas.microsoft.com/office/drawing/2014/main" id="{2B5FFD3C-5252-9A85-D4E6-22824ED24E97}"/>
              </a:ext>
            </a:extLst>
          </p:cNvPr>
          <p:cNvSpPr>
            <a:spLocks noGrp="1"/>
          </p:cNvSpPr>
          <p:nvPr>
            <p:ph idx="1"/>
          </p:nvPr>
        </p:nvSpPr>
        <p:spPr>
          <a:xfrm>
            <a:off x="838200" y="1431234"/>
            <a:ext cx="10515600" cy="5247862"/>
          </a:xfrm>
        </p:spPr>
        <p:txBody>
          <a:bodyPr>
            <a:normAutofit/>
          </a:bodyPr>
          <a:lstStyle/>
          <a:p>
            <a:pPr marL="0" indent="0">
              <a:buNone/>
            </a:pPr>
            <a:r>
              <a:rPr lang="en-US" altLang="ja-JP" dirty="0"/>
              <a:t>Result:</a:t>
            </a:r>
            <a:br>
              <a:rPr lang="en-US" altLang="ja-JP" dirty="0"/>
            </a:br>
            <a:r>
              <a:rPr lang="en-US" altLang="ja-JP" dirty="0"/>
              <a:t>Human and OP bot The average score was 15.75 points, and the probability of life reaching zero and the game ending forcibly was 45%. </a:t>
            </a:r>
            <a:br>
              <a:rPr lang="en-US" altLang="ja-JP" dirty="0"/>
            </a:br>
            <a:r>
              <a:rPr lang="en-US" altLang="ja-JP" dirty="0"/>
              <a:t>Human and SP bot The average score was 9.15 points, and the probability of life reaching zero and </a:t>
            </a:r>
            <a:br>
              <a:rPr lang="en-US" altLang="ja-JP" dirty="0"/>
            </a:br>
            <a:r>
              <a:rPr lang="en-US" altLang="ja-JP" dirty="0"/>
              <a:t>the game ending forcibly was 85%. </a:t>
            </a:r>
            <a:br>
              <a:rPr lang="en-US" altLang="ja-JP" dirty="0"/>
            </a:br>
            <a:r>
              <a:rPr lang="en-US" altLang="ja-JP" dirty="0"/>
              <a:t>From the above, it was found that OP</a:t>
            </a:r>
            <a:br>
              <a:rPr lang="en-US" altLang="ja-JP" dirty="0"/>
            </a:br>
            <a:r>
              <a:rPr lang="en-US" altLang="ja-JP" dirty="0"/>
              <a:t>is superior to SP.</a:t>
            </a:r>
            <a:br>
              <a:rPr lang="en-US" altLang="ja-JP" dirty="0"/>
            </a:br>
            <a:br>
              <a:rPr lang="en-US" altLang="ja-JP" dirty="0"/>
            </a:br>
            <a:endParaRPr lang="en-US" altLang="ja-JP" dirty="0"/>
          </a:p>
        </p:txBody>
      </p:sp>
      <p:pic>
        <p:nvPicPr>
          <p:cNvPr id="9" name="図 8" descr="グラフ, 散布図&#10;&#10;AI 生成コンテンツは誤りを含む可能性があります。">
            <a:extLst>
              <a:ext uri="{FF2B5EF4-FFF2-40B4-BE49-F238E27FC236}">
                <a16:creationId xmlns:a16="http://schemas.microsoft.com/office/drawing/2014/main" id="{C8528FA2-22AC-EA63-D5A5-AB2559E623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457531" y="3692133"/>
            <a:ext cx="3896269" cy="2800741"/>
          </a:xfrm>
          <a:prstGeom prst="rect">
            <a:avLst/>
          </a:prstGeom>
        </p:spPr>
      </p:pic>
    </p:spTree>
    <p:extLst>
      <p:ext uri="{BB962C8B-B14F-4D97-AF65-F5344CB8AC3E}">
        <p14:creationId xmlns:p14="http://schemas.microsoft.com/office/powerpoint/2010/main" val="41088206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E9693-79D0-C389-01F1-05A511F9C40A}"/>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82FDC459-4310-D32A-C4EC-323E55307E6D}"/>
              </a:ext>
            </a:extLst>
          </p:cNvPr>
          <p:cNvSpPr>
            <a:spLocks noGrp="1"/>
          </p:cNvSpPr>
          <p:nvPr>
            <p:ph type="title"/>
          </p:nvPr>
        </p:nvSpPr>
        <p:spPr>
          <a:xfrm>
            <a:off x="838200" y="365126"/>
            <a:ext cx="10515600" cy="787813"/>
          </a:xfrm>
        </p:spPr>
        <p:txBody>
          <a:bodyPr/>
          <a:lstStyle/>
          <a:p>
            <a:r>
              <a:rPr lang="en-US" altLang="ja-JP" dirty="0"/>
              <a:t>Conclusion</a:t>
            </a:r>
            <a:endParaRPr kumimoji="1" lang="ja-JP" altLang="en-US" dirty="0"/>
          </a:p>
        </p:txBody>
      </p:sp>
      <p:sp>
        <p:nvSpPr>
          <p:cNvPr id="3" name="コンテンツ プレースホルダー 2">
            <a:extLst>
              <a:ext uri="{FF2B5EF4-FFF2-40B4-BE49-F238E27FC236}">
                <a16:creationId xmlns:a16="http://schemas.microsoft.com/office/drawing/2014/main" id="{5AFBCED2-686C-9B3D-C704-71313D6E4670}"/>
              </a:ext>
            </a:extLst>
          </p:cNvPr>
          <p:cNvSpPr>
            <a:spLocks noGrp="1"/>
          </p:cNvSpPr>
          <p:nvPr>
            <p:ph idx="1"/>
          </p:nvPr>
        </p:nvSpPr>
        <p:spPr>
          <a:xfrm>
            <a:off x="838200" y="1431234"/>
            <a:ext cx="10515600" cy="5247862"/>
          </a:xfrm>
        </p:spPr>
        <p:txBody>
          <a:bodyPr>
            <a:normAutofit/>
          </a:bodyPr>
          <a:lstStyle/>
          <a:p>
            <a:pPr marL="0" indent="0">
              <a:buNone/>
            </a:pPr>
            <a:r>
              <a:rPr lang="en-US" altLang="ja-JP" dirty="0"/>
              <a:t>This study demonstrates that Other Play (OP), an extension of Self Play (SP), enables the construction of agents capable of better zero-shot coordination with unknown partners. </a:t>
            </a:r>
            <a:br>
              <a:rPr lang="en-US" altLang="ja-JP" dirty="0"/>
            </a:br>
            <a:r>
              <a:rPr lang="en-US" altLang="ja-JP" dirty="0"/>
              <a:t>While OP does not achieve zero-shot coordination with all partners, it can be combined with many algorithms that improve SP.</a:t>
            </a:r>
            <a:br>
              <a:rPr lang="en-US" altLang="ja-JP" dirty="0"/>
            </a:br>
            <a:endParaRPr lang="en-US" altLang="ja-JP" dirty="0"/>
          </a:p>
        </p:txBody>
      </p:sp>
    </p:spTree>
    <p:extLst>
      <p:ext uri="{BB962C8B-B14F-4D97-AF65-F5344CB8AC3E}">
        <p14:creationId xmlns:p14="http://schemas.microsoft.com/office/powerpoint/2010/main" val="3000213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9B65E-B7E3-766D-8ED2-98F882C0484D}"/>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9A17FF12-0D16-28B3-6972-AE185D52442A}"/>
              </a:ext>
            </a:extLst>
          </p:cNvPr>
          <p:cNvSpPr>
            <a:spLocks noGrp="1"/>
          </p:cNvSpPr>
          <p:nvPr>
            <p:ph type="title"/>
          </p:nvPr>
        </p:nvSpPr>
        <p:spPr>
          <a:xfrm>
            <a:off x="838200" y="365126"/>
            <a:ext cx="10515600" cy="787813"/>
          </a:xfrm>
        </p:spPr>
        <p:txBody>
          <a:bodyPr/>
          <a:lstStyle/>
          <a:p>
            <a:r>
              <a:rPr kumimoji="1" lang="en-US" altLang="ja-JP" dirty="0"/>
              <a:t>Introduction</a:t>
            </a:r>
            <a:endParaRPr kumimoji="1" lang="ja-JP" altLang="en-US" dirty="0"/>
          </a:p>
        </p:txBody>
      </p:sp>
      <p:sp>
        <p:nvSpPr>
          <p:cNvPr id="3" name="コンテンツ プレースホルダー 2">
            <a:extLst>
              <a:ext uri="{FF2B5EF4-FFF2-40B4-BE49-F238E27FC236}">
                <a16:creationId xmlns:a16="http://schemas.microsoft.com/office/drawing/2014/main" id="{29790F12-CE64-A12E-D978-30334310BF25}"/>
              </a:ext>
            </a:extLst>
          </p:cNvPr>
          <p:cNvSpPr>
            <a:spLocks noGrp="1"/>
          </p:cNvSpPr>
          <p:nvPr>
            <p:ph idx="1"/>
          </p:nvPr>
        </p:nvSpPr>
        <p:spPr>
          <a:xfrm>
            <a:off x="838200" y="1431234"/>
            <a:ext cx="10515600" cy="5247862"/>
          </a:xfrm>
        </p:spPr>
        <p:txBody>
          <a:bodyPr/>
          <a:lstStyle/>
          <a:p>
            <a:r>
              <a:rPr lang="en-US" altLang="ja-JP" b="1" dirty="0"/>
              <a:t>Other play (OP)</a:t>
            </a:r>
            <a:br>
              <a:rPr lang="en-US" altLang="ja-JP" dirty="0"/>
            </a:br>
            <a:r>
              <a:rPr lang="en-US" altLang="ja-JP" dirty="0"/>
              <a:t>This is the algorithm developed in this study for zero-shot collaboration.</a:t>
            </a:r>
            <a:br>
              <a:rPr lang="en-US" altLang="ja-JP" dirty="0"/>
            </a:br>
            <a:r>
              <a:rPr lang="en-US" altLang="ja-JP" dirty="0"/>
              <a:t>The goal of the opening is to find the most robust strategy possible, even when the opponent employs various tactics.</a:t>
            </a:r>
            <a:br>
              <a:rPr lang="en-US" altLang="ja-JP" dirty="0"/>
            </a:br>
            <a:r>
              <a:rPr lang="en-US" altLang="ja-JP" dirty="0"/>
              <a:t>OP leverages known “</a:t>
            </a:r>
            <a:r>
              <a:rPr lang="en-US" altLang="ja-JP" b="1" dirty="0"/>
              <a:t>symmetries</a:t>
            </a:r>
            <a:r>
              <a:rPr lang="en-US" altLang="ja-JP" dirty="0"/>
              <a:t>” underlying the game to facilitate cooperation with unknown agents.</a:t>
            </a:r>
            <a:br>
              <a:rPr lang="en-US" altLang="ja-JP" dirty="0"/>
            </a:br>
            <a:r>
              <a:rPr lang="en-US" altLang="ja-JP" dirty="0"/>
              <a:t>The OP employs reinforcement learning (RL) to maximize rewards based on known symmetries.</a:t>
            </a:r>
          </a:p>
        </p:txBody>
      </p:sp>
    </p:spTree>
    <p:extLst>
      <p:ext uri="{BB962C8B-B14F-4D97-AF65-F5344CB8AC3E}">
        <p14:creationId xmlns:p14="http://schemas.microsoft.com/office/powerpoint/2010/main" val="1855275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065839-1DD0-6AF2-B75C-157008C5380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147E2DC-0B47-6343-9691-997DF9BCB69B}"/>
              </a:ext>
            </a:extLst>
          </p:cNvPr>
          <p:cNvSpPr>
            <a:spLocks noGrp="1"/>
          </p:cNvSpPr>
          <p:nvPr>
            <p:ph type="title"/>
          </p:nvPr>
        </p:nvSpPr>
        <p:spPr>
          <a:xfrm>
            <a:off x="838200" y="365126"/>
            <a:ext cx="10515600" cy="787813"/>
          </a:xfrm>
        </p:spPr>
        <p:txBody>
          <a:bodyPr/>
          <a:lstStyle/>
          <a:p>
            <a:r>
              <a:rPr kumimoji="1" lang="en-US" altLang="ja-JP" dirty="0"/>
              <a:t>Introduction</a:t>
            </a:r>
            <a:endParaRPr kumimoji="1" lang="ja-JP" altLang="en-US" dirty="0"/>
          </a:p>
        </p:txBody>
      </p:sp>
      <p:sp>
        <p:nvSpPr>
          <p:cNvPr id="3" name="コンテンツ プレースホルダー 2">
            <a:extLst>
              <a:ext uri="{FF2B5EF4-FFF2-40B4-BE49-F238E27FC236}">
                <a16:creationId xmlns:a16="http://schemas.microsoft.com/office/drawing/2014/main" id="{204A6079-D740-7059-2FB0-D5F4AC521C5B}"/>
              </a:ext>
            </a:extLst>
          </p:cNvPr>
          <p:cNvSpPr>
            <a:spLocks noGrp="1"/>
          </p:cNvSpPr>
          <p:nvPr>
            <p:ph idx="1"/>
          </p:nvPr>
        </p:nvSpPr>
        <p:spPr>
          <a:xfrm>
            <a:off x="838200" y="1431234"/>
            <a:ext cx="10515600" cy="5247862"/>
          </a:xfrm>
        </p:spPr>
        <p:txBody>
          <a:bodyPr/>
          <a:lstStyle/>
          <a:p>
            <a:r>
              <a:rPr lang="en-US" altLang="ja-JP" dirty="0"/>
              <a:t>Example of OP</a:t>
            </a:r>
            <a:br>
              <a:rPr lang="en-US" altLang="ja-JP" dirty="0"/>
            </a:br>
            <a:r>
              <a:rPr lang="en-US" altLang="ja-JP" dirty="0"/>
              <a:t>As an example, consider the lever </a:t>
            </a:r>
            <a:br>
              <a:rPr lang="en-US" altLang="ja-JP" dirty="0"/>
            </a:br>
            <a:r>
              <a:rPr lang="en-US" altLang="ja-JP" dirty="0"/>
              <a:t>coordination game (a) and (b). </a:t>
            </a:r>
            <a:br>
              <a:rPr lang="en-US" altLang="ja-JP" dirty="0"/>
            </a:br>
            <a:r>
              <a:rPr lang="en-US" altLang="ja-JP" dirty="0"/>
              <a:t>In these games, players simultaneously select one lever from ten available levers with an unknown opponent. If both players select the same lever, they receive the reward value written on that lever.</a:t>
            </a:r>
            <a:br>
              <a:rPr lang="en-US" altLang="ja-JP" dirty="0"/>
            </a:br>
            <a:r>
              <a:rPr lang="en-US" altLang="ja-JP" dirty="0"/>
              <a:t>In Figure (a), players can only choose randomly, and the expected reward is 0.1.</a:t>
            </a:r>
            <a:br>
              <a:rPr lang="en-US" altLang="ja-JP" dirty="0"/>
            </a:br>
            <a:endParaRPr lang="en-US" altLang="ja-JP" dirty="0"/>
          </a:p>
        </p:txBody>
      </p:sp>
      <p:pic>
        <p:nvPicPr>
          <p:cNvPr id="5" name="図 4" descr="カレンダー が含まれている画像&#10;&#10;AI 生成コンテンツは誤りを含む可能性があります。">
            <a:extLst>
              <a:ext uri="{FF2B5EF4-FFF2-40B4-BE49-F238E27FC236}">
                <a16:creationId xmlns:a16="http://schemas.microsoft.com/office/drawing/2014/main" id="{35148350-38A8-92F5-1321-F832AA3B54A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9005" y="365126"/>
            <a:ext cx="3724795" cy="2076740"/>
          </a:xfrm>
          <a:prstGeom prst="rect">
            <a:avLst/>
          </a:prstGeom>
        </p:spPr>
      </p:pic>
    </p:spTree>
    <p:extLst>
      <p:ext uri="{BB962C8B-B14F-4D97-AF65-F5344CB8AC3E}">
        <p14:creationId xmlns:p14="http://schemas.microsoft.com/office/powerpoint/2010/main" val="18343557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AD1243-B221-497D-42B3-724BD72F66E4}"/>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ECCD9E8-8926-CD5A-4F11-E32EA715C1E9}"/>
              </a:ext>
            </a:extLst>
          </p:cNvPr>
          <p:cNvSpPr>
            <a:spLocks noGrp="1"/>
          </p:cNvSpPr>
          <p:nvPr>
            <p:ph type="title"/>
          </p:nvPr>
        </p:nvSpPr>
        <p:spPr>
          <a:xfrm>
            <a:off x="838200" y="365126"/>
            <a:ext cx="10515600" cy="787813"/>
          </a:xfrm>
        </p:spPr>
        <p:txBody>
          <a:bodyPr/>
          <a:lstStyle/>
          <a:p>
            <a:r>
              <a:rPr kumimoji="1" lang="en-US" altLang="ja-JP" dirty="0"/>
              <a:t>Introduction</a:t>
            </a:r>
            <a:endParaRPr kumimoji="1" lang="ja-JP" altLang="en-US" dirty="0"/>
          </a:p>
        </p:txBody>
      </p:sp>
      <p:sp>
        <p:nvSpPr>
          <p:cNvPr id="3" name="コンテンツ プレースホルダー 2">
            <a:extLst>
              <a:ext uri="{FF2B5EF4-FFF2-40B4-BE49-F238E27FC236}">
                <a16:creationId xmlns:a16="http://schemas.microsoft.com/office/drawing/2014/main" id="{7E305789-DCDD-8C95-42CF-2313A7DB5630}"/>
              </a:ext>
            </a:extLst>
          </p:cNvPr>
          <p:cNvSpPr>
            <a:spLocks noGrp="1"/>
          </p:cNvSpPr>
          <p:nvPr>
            <p:ph idx="1"/>
          </p:nvPr>
        </p:nvSpPr>
        <p:spPr>
          <a:xfrm>
            <a:off x="838200" y="1431234"/>
            <a:ext cx="10515600" cy="5247862"/>
          </a:xfrm>
        </p:spPr>
        <p:txBody>
          <a:bodyPr>
            <a:normAutofit lnSpcReduction="10000"/>
          </a:bodyPr>
          <a:lstStyle/>
          <a:p>
            <a:r>
              <a:rPr lang="en-US" altLang="ja-JP" dirty="0"/>
              <a:t>Example of OP:</a:t>
            </a:r>
            <a:r>
              <a:rPr lang="en-US" altLang="ja-JP" dirty="0">
                <a:sym typeface="Wingdings" panose="05000000000000000000" pitchFamily="2" charset="2"/>
              </a:rPr>
              <a:t>(b)</a:t>
            </a:r>
            <a:br>
              <a:rPr lang="en-US" altLang="ja-JP" dirty="0"/>
            </a:br>
            <a:r>
              <a:rPr lang="en-US" altLang="ja-JP" dirty="0"/>
              <a:t>In Figure 1b, only one lever has a </a:t>
            </a:r>
            <a:br>
              <a:rPr lang="en-US" altLang="ja-JP" dirty="0"/>
            </a:br>
            <a:r>
              <a:rPr lang="en-US" altLang="ja-JP" dirty="0"/>
              <a:t>reward of 0.9, and the others are </a:t>
            </a:r>
            <a:br>
              <a:rPr lang="en-US" altLang="ja-JP" dirty="0"/>
            </a:br>
            <a:r>
              <a:rPr lang="en-US" altLang="ja-JP" dirty="0"/>
              <a:t>indistinguishable. </a:t>
            </a:r>
            <a:br>
              <a:rPr lang="en-US" altLang="ja-JP" dirty="0"/>
            </a:br>
            <a:br>
              <a:rPr lang="en-US" altLang="ja-JP" dirty="0"/>
            </a:br>
            <a:r>
              <a:rPr lang="en-US" altLang="ja-JP" dirty="0"/>
              <a:t>SP: SP attempts to coordinate by selecting one of the levers     	with a reward of 1.0. The expected reward is only about 	0.11.</a:t>
            </a:r>
            <a:br>
              <a:rPr lang="en-US" altLang="ja-JP" dirty="0"/>
            </a:br>
            <a:br>
              <a:rPr lang="en-US" altLang="ja-JP" dirty="0"/>
            </a:br>
            <a:r>
              <a:rPr lang="en-US" altLang="ja-JP" dirty="0"/>
              <a:t>OP: Select the only distinguishable 0.9 bar.</a:t>
            </a:r>
            <a:br>
              <a:rPr lang="en-US" altLang="ja-JP" dirty="0"/>
            </a:br>
            <a:r>
              <a:rPr lang="en-US" altLang="ja-JP" dirty="0"/>
              <a:t>	Attempts to coordinate using only the characteristics of 	the problem description.</a:t>
            </a:r>
            <a:br>
              <a:rPr lang="en-US" altLang="ja-JP" dirty="0"/>
            </a:br>
            <a:br>
              <a:rPr lang="en-US" altLang="ja-JP" dirty="0"/>
            </a:br>
            <a:endParaRPr lang="en-US" altLang="ja-JP" dirty="0"/>
          </a:p>
        </p:txBody>
      </p:sp>
      <p:pic>
        <p:nvPicPr>
          <p:cNvPr id="5" name="図 4" descr="カレンダー が含まれている画像&#10;&#10;AI 生成コンテンツは誤りを含む可能性があります。">
            <a:extLst>
              <a:ext uri="{FF2B5EF4-FFF2-40B4-BE49-F238E27FC236}">
                <a16:creationId xmlns:a16="http://schemas.microsoft.com/office/drawing/2014/main" id="{B2954BD4-2ADB-A579-C584-31AD29ADB7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9005" y="365126"/>
            <a:ext cx="3724795" cy="2076740"/>
          </a:xfrm>
          <a:prstGeom prst="rect">
            <a:avLst/>
          </a:prstGeom>
        </p:spPr>
      </p:pic>
    </p:spTree>
    <p:extLst>
      <p:ext uri="{BB962C8B-B14F-4D97-AF65-F5344CB8AC3E}">
        <p14:creationId xmlns:p14="http://schemas.microsoft.com/office/powerpoint/2010/main" val="1590098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8C7B3-1BD3-3365-1C23-20B8383E313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12CB15CC-019E-7404-043E-6A7E23B99D49}"/>
              </a:ext>
            </a:extLst>
          </p:cNvPr>
          <p:cNvSpPr>
            <a:spLocks noGrp="1"/>
          </p:cNvSpPr>
          <p:nvPr>
            <p:ph type="title"/>
          </p:nvPr>
        </p:nvSpPr>
        <p:spPr>
          <a:xfrm>
            <a:off x="838200" y="365126"/>
            <a:ext cx="10515600" cy="787813"/>
          </a:xfrm>
        </p:spPr>
        <p:txBody>
          <a:bodyPr/>
          <a:lstStyle/>
          <a:p>
            <a:r>
              <a:rPr kumimoji="1" lang="en-US" altLang="ja-JP" dirty="0"/>
              <a:t>Introduction</a:t>
            </a:r>
            <a:endParaRPr kumimoji="1" lang="ja-JP" altLang="en-US" dirty="0"/>
          </a:p>
        </p:txBody>
      </p:sp>
      <p:sp>
        <p:nvSpPr>
          <p:cNvPr id="3" name="コンテンツ プレースホルダー 2">
            <a:extLst>
              <a:ext uri="{FF2B5EF4-FFF2-40B4-BE49-F238E27FC236}">
                <a16:creationId xmlns:a16="http://schemas.microsoft.com/office/drawing/2014/main" id="{8A04D0DC-1FE7-727B-14CD-B03C8934BD95}"/>
              </a:ext>
            </a:extLst>
          </p:cNvPr>
          <p:cNvSpPr>
            <a:spLocks noGrp="1"/>
          </p:cNvSpPr>
          <p:nvPr>
            <p:ph idx="1"/>
          </p:nvPr>
        </p:nvSpPr>
        <p:spPr>
          <a:xfrm>
            <a:off x="838200" y="1431234"/>
            <a:ext cx="10515600" cy="5247862"/>
          </a:xfrm>
        </p:spPr>
        <p:txBody>
          <a:bodyPr>
            <a:normAutofit/>
          </a:bodyPr>
          <a:lstStyle/>
          <a:p>
            <a:r>
              <a:rPr lang="en-US" altLang="ja-JP"/>
              <a:t>The contributions of this study are as follows:</a:t>
            </a:r>
          </a:p>
          <a:p>
            <a:r>
              <a:rPr lang="en-US" altLang="ja-JP"/>
              <a:t>1) Introducing OP as a method to solve the zero-shot coordination problem</a:t>
            </a:r>
          </a:p>
          <a:p>
            <a:r>
              <a:rPr lang="en-US" altLang="ja-JP"/>
              <a:t>2) Demonstrating that OP is a meta-equilibrium with the highest reward in the zero-shot coordination problem</a:t>
            </a:r>
          </a:p>
          <a:p>
            <a:r>
              <a:rPr lang="en-US" altLang="ja-JP"/>
              <a:t>3) Showing how to implement OP using deep reinforcement learning (deep RL)</a:t>
            </a:r>
          </a:p>
          <a:p>
            <a:r>
              <a:rPr lang="en-US" altLang="ja-JP"/>
              <a:t>4) Evaluating OP in the cooperative card game “Hanabi”</a:t>
            </a:r>
            <a:br>
              <a:rPr lang="en-US" altLang="ja-JP"/>
            </a:br>
            <a:br>
              <a:rPr lang="en-US" altLang="ja-JP"/>
            </a:br>
            <a:endParaRPr lang="en-US" altLang="ja-JP" dirty="0"/>
          </a:p>
        </p:txBody>
      </p:sp>
      <p:pic>
        <p:nvPicPr>
          <p:cNvPr id="1026" name="Picture 2" descr="カードゲーム 花火/HANABI 第二版 日本語版-amiami.jp-あみあみオンライン本店-">
            <a:extLst>
              <a:ext uri="{FF2B5EF4-FFF2-40B4-BE49-F238E27FC236}">
                <a16:creationId xmlns:a16="http://schemas.microsoft.com/office/drawing/2014/main" id="{36C018D2-6EF4-31AD-2AE4-7BA916755A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183091" y="4912640"/>
            <a:ext cx="1766456" cy="17664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8964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41154A-0DF7-9E86-FA56-1C8EB51066CF}"/>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AB29C2BF-A0F4-AC26-0049-5CFFD9396F58}"/>
              </a:ext>
            </a:extLst>
          </p:cNvPr>
          <p:cNvSpPr>
            <a:spLocks noGrp="1"/>
          </p:cNvSpPr>
          <p:nvPr>
            <p:ph type="title"/>
          </p:nvPr>
        </p:nvSpPr>
        <p:spPr>
          <a:xfrm>
            <a:off x="838200" y="365126"/>
            <a:ext cx="10515600" cy="787813"/>
          </a:xfrm>
        </p:spPr>
        <p:txBody>
          <a:bodyPr/>
          <a:lstStyle/>
          <a:p>
            <a:r>
              <a:rPr lang="en-US" altLang="ja-JP" dirty="0"/>
              <a:t>Related Work</a:t>
            </a:r>
            <a:endParaRPr kumimoji="1" lang="ja-JP" altLang="en-US" dirty="0"/>
          </a:p>
        </p:txBody>
      </p:sp>
      <p:sp>
        <p:nvSpPr>
          <p:cNvPr id="3" name="コンテンツ プレースホルダー 2">
            <a:extLst>
              <a:ext uri="{FF2B5EF4-FFF2-40B4-BE49-F238E27FC236}">
                <a16:creationId xmlns:a16="http://schemas.microsoft.com/office/drawing/2014/main" id="{5600496E-0101-8EF8-BEA1-426222E86F0F}"/>
              </a:ext>
            </a:extLst>
          </p:cNvPr>
          <p:cNvSpPr>
            <a:spLocks noGrp="1"/>
          </p:cNvSpPr>
          <p:nvPr>
            <p:ph idx="1"/>
          </p:nvPr>
        </p:nvSpPr>
        <p:spPr>
          <a:xfrm>
            <a:off x="838200" y="1431234"/>
            <a:ext cx="10515600" cy="5247862"/>
          </a:xfrm>
        </p:spPr>
        <p:txBody>
          <a:bodyPr>
            <a:normAutofit/>
          </a:bodyPr>
          <a:lstStyle/>
          <a:p>
            <a:r>
              <a:rPr lang="en-US" altLang="ja-JP" dirty="0"/>
              <a:t>Self-Play (SP) in Cooperative Games</a:t>
            </a:r>
          </a:p>
          <a:p>
            <a:r>
              <a:rPr lang="en-US" altLang="ja-JP" dirty="0"/>
              <a:t>Cooperation and Emphasis Based on Observation of Partner's Actions</a:t>
            </a:r>
          </a:p>
          <a:p>
            <a:r>
              <a:rPr lang="en-US" altLang="ja-JP" dirty="0"/>
              <a:t>Game Theory and Implicit Understanding of Play</a:t>
            </a:r>
            <a:r>
              <a:rPr lang="ja-JP" altLang="en-US" dirty="0"/>
              <a:t>＊</a:t>
            </a:r>
            <a:endParaRPr lang="en-US" altLang="ja-JP" dirty="0"/>
          </a:p>
          <a:p>
            <a:r>
              <a:rPr lang="en-US" altLang="ja-JP" dirty="0"/>
              <a:t>Predicting Human Decision-Making</a:t>
            </a:r>
          </a:p>
          <a:p>
            <a:r>
              <a:rPr lang="en-US" altLang="ja-JP" dirty="0"/>
              <a:t>Domain Randomization</a:t>
            </a:r>
          </a:p>
          <a:p>
            <a:r>
              <a:rPr lang="en-US" altLang="ja-JP" dirty="0"/>
              <a:t>Utilizing Symmetry in Other Contexts</a:t>
            </a:r>
            <a:br>
              <a:rPr lang="en-US" altLang="ja-JP" dirty="0"/>
            </a:br>
            <a:br>
              <a:rPr lang="en-US" altLang="ja-JP" dirty="0"/>
            </a:br>
            <a:endParaRPr lang="en-US" altLang="ja-JP" dirty="0"/>
          </a:p>
        </p:txBody>
      </p:sp>
    </p:spTree>
    <p:extLst>
      <p:ext uri="{BB962C8B-B14F-4D97-AF65-F5344CB8AC3E}">
        <p14:creationId xmlns:p14="http://schemas.microsoft.com/office/powerpoint/2010/main" val="2259086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390435-67AA-C29C-1C6B-785FE1168A59}"/>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387804EE-015E-0429-048D-A72387CD24C7}"/>
              </a:ext>
            </a:extLst>
          </p:cNvPr>
          <p:cNvSpPr>
            <a:spLocks noGrp="1"/>
          </p:cNvSpPr>
          <p:nvPr>
            <p:ph type="title"/>
          </p:nvPr>
        </p:nvSpPr>
        <p:spPr>
          <a:xfrm>
            <a:off x="838200" y="365126"/>
            <a:ext cx="10515600" cy="787813"/>
          </a:xfrm>
        </p:spPr>
        <p:txBody>
          <a:bodyPr/>
          <a:lstStyle/>
          <a:p>
            <a:r>
              <a:rPr lang="en-US" altLang="ja-JP" dirty="0"/>
              <a:t>Related Work</a:t>
            </a:r>
            <a:endParaRPr kumimoji="1" lang="ja-JP" altLang="en-US" dirty="0"/>
          </a:p>
        </p:txBody>
      </p:sp>
      <p:sp>
        <p:nvSpPr>
          <p:cNvPr id="3" name="コンテンツ プレースホルダー 2">
            <a:extLst>
              <a:ext uri="{FF2B5EF4-FFF2-40B4-BE49-F238E27FC236}">
                <a16:creationId xmlns:a16="http://schemas.microsoft.com/office/drawing/2014/main" id="{0E491165-8117-2C40-E2F6-25733EC3B62A}"/>
              </a:ext>
            </a:extLst>
          </p:cNvPr>
          <p:cNvSpPr>
            <a:spLocks noGrp="1"/>
          </p:cNvSpPr>
          <p:nvPr>
            <p:ph idx="1"/>
          </p:nvPr>
        </p:nvSpPr>
        <p:spPr>
          <a:xfrm>
            <a:off x="838200" y="1431234"/>
            <a:ext cx="10515600" cy="5247862"/>
          </a:xfrm>
        </p:spPr>
        <p:txBody>
          <a:bodyPr>
            <a:normAutofit/>
          </a:bodyPr>
          <a:lstStyle/>
          <a:p>
            <a:r>
              <a:rPr lang="en-US" altLang="ja-JP" dirty="0"/>
              <a:t>Game Theory and Implicit Understanding of Play</a:t>
            </a:r>
            <a:br>
              <a:rPr lang="en-US" altLang="ja-JP" dirty="0"/>
            </a:br>
            <a:br>
              <a:rPr lang="en-US" altLang="ja-JP" dirty="0"/>
            </a:br>
            <a:r>
              <a:rPr lang="en-US" altLang="ja-JP" dirty="0"/>
              <a:t>Research on tacit understanding in behavioral game theory.</a:t>
            </a:r>
            <a:br>
              <a:rPr lang="en-US" altLang="ja-JP" dirty="0"/>
            </a:br>
            <a:r>
              <a:rPr lang="en-US" altLang="ja-JP" dirty="0"/>
              <a:t>A famous example is the question: “If you get separated from a friend in New York City, where should you meet?”</a:t>
            </a:r>
          </a:p>
          <a:p>
            <a:endParaRPr lang="en-US" altLang="ja-JP" dirty="0"/>
          </a:p>
          <a:p>
            <a:r>
              <a:rPr lang="en-US" altLang="ja-JP" dirty="0"/>
              <a:t>Relationship with the OP</a:t>
            </a:r>
            <a:br>
              <a:rPr lang="en-US" altLang="ja-JP" dirty="0"/>
            </a:br>
            <a:br>
              <a:rPr lang="en-US" altLang="ja-JP" dirty="0"/>
            </a:br>
            <a:r>
              <a:rPr lang="en-US" altLang="ja-JP" dirty="0"/>
              <a:t>A special implicit coordination requiring no shared exogenous characteristics using OP is necessary.</a:t>
            </a:r>
            <a:br>
              <a:rPr lang="en-US" altLang="ja-JP" dirty="0"/>
            </a:br>
            <a:br>
              <a:rPr lang="en-US" altLang="ja-JP" dirty="0"/>
            </a:br>
            <a:endParaRPr lang="en-US" altLang="ja-JP" dirty="0"/>
          </a:p>
        </p:txBody>
      </p:sp>
    </p:spTree>
    <p:extLst>
      <p:ext uri="{BB962C8B-B14F-4D97-AF65-F5344CB8AC3E}">
        <p14:creationId xmlns:p14="http://schemas.microsoft.com/office/powerpoint/2010/main" val="1244025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60404E-B869-F314-9F93-98F5145BCC1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1D3D3DA-E8E4-3529-5D86-60FAF3CDD5A5}"/>
              </a:ext>
            </a:extLst>
          </p:cNvPr>
          <p:cNvSpPr>
            <a:spLocks noGrp="1"/>
          </p:cNvSpPr>
          <p:nvPr>
            <p:ph type="title"/>
          </p:nvPr>
        </p:nvSpPr>
        <p:spPr>
          <a:xfrm>
            <a:off x="838200" y="365126"/>
            <a:ext cx="10515600" cy="787813"/>
          </a:xfrm>
        </p:spPr>
        <p:txBody>
          <a:bodyPr/>
          <a:lstStyle/>
          <a:p>
            <a:r>
              <a:rPr lang="en-US" altLang="ja-JP" dirty="0"/>
              <a:t>Zero-Shot Coordination</a:t>
            </a:r>
            <a:endParaRPr kumimoji="1" lang="ja-JP" altLang="en-US" dirty="0"/>
          </a:p>
        </p:txBody>
      </p:sp>
      <p:sp>
        <p:nvSpPr>
          <p:cNvPr id="3" name="コンテンツ プレースホルダー 2">
            <a:extLst>
              <a:ext uri="{FF2B5EF4-FFF2-40B4-BE49-F238E27FC236}">
                <a16:creationId xmlns:a16="http://schemas.microsoft.com/office/drawing/2014/main" id="{78DD805F-9CA0-6E4E-5AA3-55169710D64B}"/>
              </a:ext>
            </a:extLst>
          </p:cNvPr>
          <p:cNvSpPr>
            <a:spLocks noGrp="1"/>
          </p:cNvSpPr>
          <p:nvPr>
            <p:ph idx="1"/>
          </p:nvPr>
        </p:nvSpPr>
        <p:spPr>
          <a:xfrm>
            <a:off x="838200" y="1431234"/>
            <a:ext cx="10515600" cy="5247862"/>
          </a:xfrm>
        </p:spPr>
        <p:txBody>
          <a:bodyPr>
            <a:normAutofit lnSpcReduction="10000"/>
          </a:bodyPr>
          <a:lstStyle/>
          <a:p>
            <a:r>
              <a:rPr lang="en-US" altLang="ja-JP" dirty="0"/>
              <a:t>Environment</a:t>
            </a:r>
            <a:br>
              <a:rPr lang="en-US" altLang="ja-JP" dirty="0"/>
            </a:br>
            <a:r>
              <a:rPr lang="en-US" altLang="ja-JP" dirty="0"/>
              <a:t>The environment addressed in this study is a “fully cooperative Markov game.”</a:t>
            </a:r>
            <a:br>
              <a:rPr lang="en-US" altLang="ja-JP" dirty="0"/>
            </a:br>
            <a:r>
              <a:rPr lang="en-US" altLang="ja-JP" dirty="0"/>
              <a:t>This is based on the</a:t>
            </a:r>
            <a:r>
              <a:rPr lang="en-US" altLang="ja-JP" b="1" dirty="0"/>
              <a:t> Dec-POMDP </a:t>
            </a:r>
            <a:r>
              <a:rPr lang="en-US" altLang="ja-JP" dirty="0"/>
              <a:t>(Decentralized Partially Observable Markov Decision Process), which models situations involving multiple agents.</a:t>
            </a:r>
            <a:br>
              <a:rPr lang="en-US" altLang="ja-JP" dirty="0"/>
            </a:br>
            <a:endParaRPr lang="en-US" altLang="ja-JP" dirty="0"/>
          </a:p>
          <a:p>
            <a:pPr marL="0" indent="0">
              <a:buNone/>
            </a:pPr>
            <a:r>
              <a:rPr lang="en-US" altLang="ja-JP" dirty="0"/>
              <a:t>Decentralized…There are multiple agents.</a:t>
            </a:r>
          </a:p>
          <a:p>
            <a:pPr marL="0" indent="0">
              <a:buNone/>
            </a:pPr>
            <a:r>
              <a:rPr lang="en-US" altLang="ja-JP" dirty="0"/>
              <a:t>Partially Observable…Agents cannot know the complete 					  state of the situation.</a:t>
            </a:r>
          </a:p>
          <a:p>
            <a:pPr marL="0" indent="0">
              <a:buNone/>
            </a:pPr>
            <a:r>
              <a:rPr lang="en-US" altLang="ja-JP" dirty="0"/>
              <a:t>Markov Decision Process…The agent selects action 							 according to policy based on its 						 observation history.</a:t>
            </a:r>
          </a:p>
        </p:txBody>
      </p:sp>
    </p:spTree>
    <p:extLst>
      <p:ext uri="{BB962C8B-B14F-4D97-AF65-F5344CB8AC3E}">
        <p14:creationId xmlns:p14="http://schemas.microsoft.com/office/powerpoint/2010/main" val="380928031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513</TotalTime>
  <Words>1405</Words>
  <Application>Microsoft Office PowerPoint</Application>
  <PresentationFormat>ワイド画面</PresentationFormat>
  <Paragraphs>66</Paragraphs>
  <Slides>21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21</vt:i4>
      </vt:variant>
    </vt:vector>
  </HeadingPairs>
  <TitlesOfParts>
    <vt:vector size="26" baseType="lpstr">
      <vt:lpstr>游ゴシック</vt:lpstr>
      <vt:lpstr>游ゴシック Light</vt:lpstr>
      <vt:lpstr>Arial</vt:lpstr>
      <vt:lpstr>Wingdings</vt:lpstr>
      <vt:lpstr>Office テーマ</vt:lpstr>
      <vt:lpstr>“Other-Play” for Zero-Shot Coordination</vt:lpstr>
      <vt:lpstr>Introduction</vt:lpstr>
      <vt:lpstr>Introduction</vt:lpstr>
      <vt:lpstr>Introduction</vt:lpstr>
      <vt:lpstr>Introduction</vt:lpstr>
      <vt:lpstr>Introduction</vt:lpstr>
      <vt:lpstr>Related Work</vt:lpstr>
      <vt:lpstr>Related Work</vt:lpstr>
      <vt:lpstr>Zero-Shot Coordination</vt:lpstr>
      <vt:lpstr>Zero-Shot Coordination</vt:lpstr>
      <vt:lpstr>Zero-Shot Coordination</vt:lpstr>
      <vt:lpstr>Other play Algorithm</vt:lpstr>
      <vt:lpstr>Other play Algorithm</vt:lpstr>
      <vt:lpstr>Experiments</vt:lpstr>
      <vt:lpstr>Other play Algorithm</vt:lpstr>
      <vt:lpstr>Other play Algorithm</vt:lpstr>
      <vt:lpstr>Other play Algorithm</vt:lpstr>
      <vt:lpstr>Other play Algorithm</vt:lpstr>
      <vt:lpstr>Other play Algorithm</vt:lpstr>
      <vt:lpstr>Other play Algorithm</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拓 太田</dc:creator>
  <cp:lastModifiedBy>拓 太田</cp:lastModifiedBy>
  <cp:revision>1</cp:revision>
  <dcterms:created xsi:type="dcterms:W3CDTF">2025-11-11T08:34:29Z</dcterms:created>
  <dcterms:modified xsi:type="dcterms:W3CDTF">2025-11-11T17:08:10Z</dcterms:modified>
</cp:coreProperties>
</file>