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8c99456537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8c9945653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8c9945653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8c9945653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8c99456537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8c99456537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8c99456537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8c99456537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8c99456537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8c99456537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8c99456537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8c99456537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8c99456537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8c99456537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8c99456537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8c99456537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8c99456537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8c99456537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8c99456537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8c99456537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8c9945653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8c9945653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8c99456537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8c99456537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8c99456537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8c99456537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8c99456537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8c99456537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8c99456537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8c99456537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8c99456537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8c99456537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8c99456537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8c99456537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8c9945653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8c9945653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8c9945653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8c9945653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c9945653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8c9945653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8c99456537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8c9945653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c9945653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c9945653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8c9945653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8c9945653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8c9945653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8c9945653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558400"/>
            <a:ext cx="8520600" cy="22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Dynamic Game Difficulty Scaling Using Adaptive Behavior-Based AI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Chin Hiong Tan, Kay Chen Tan, and Arthur Tay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116775" y="3663550"/>
            <a:ext cx="73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2"/>
                </a:solidFill>
              </a:rPr>
              <a:t>IEEE TRANSACTIONS ON COMPUTATIONAL INTELLIGENCE AND AI IN GAMES, VOL. 3, NO. 4, DECEMBER 2011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ja"/>
              <a:t>ADAPTIVE CONTROLLERS</a:t>
            </a:r>
            <a:endParaRPr/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Winning strategy encoded in chromosome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Complement of winning probabilities is losing strategy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Complement calculated as: p'ᵢ = 1 - pᵢ</a:t>
            </a:r>
            <a:endParaRPr/>
          </a:p>
        </p:txBody>
      </p:sp>
      <p:pic>
        <p:nvPicPr>
          <p:cNvPr id="111" name="Google Shape;111;p22" title="スクリーンショット 2025-10-15 12383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49538"/>
            <a:ext cx="5086350" cy="22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2"/>
          <p:cNvSpPr txBox="1"/>
          <p:nvPr/>
        </p:nvSpPr>
        <p:spPr>
          <a:xfrm>
            <a:off x="5458075" y="2532425"/>
            <a:ext cx="3240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Strategy Selection: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ja" sz="1600">
                <a:solidFill>
                  <a:schemeClr val="dk2"/>
                </a:solidFill>
              </a:rPr>
              <a:t>If losing/draw → use winning chromosome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ja" sz="1600">
                <a:solidFill>
                  <a:schemeClr val="dk2"/>
                </a:solidFill>
              </a:rPr>
              <a:t>If winning → use losing chromosome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ja"/>
              <a:t>ADAPTIVE CONTROLLERS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Adaptive Duo-Chromosome Controller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Difference from AUC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Applied to BOTH chromosomes independently(Winning chromosome and Losing chromosome)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Maintain both throughout the game</a:t>
            </a:r>
            <a:endParaRPr/>
          </a:p>
        </p:txBody>
      </p:sp>
      <p:pic>
        <p:nvPicPr>
          <p:cNvPr id="119" name="Google Shape;119;p23" title="スクリーンショット 2025-10-15 12464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000" y="2899324"/>
            <a:ext cx="4599550" cy="18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STATIC CONTROLLERS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 Heuristic Controller (HC)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Simple rule-based controller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Parameters optimized by evolution strategies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Ignores opponent, always heads to current waypoint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Neural Network Controller (NNC)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9 inputs, 6 hidden nodes, 2 outputs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Smoother, more refined driving than HC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Trained with ES, but best evolved candidate lacks predictive ability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ja"/>
              <a:t>STATIC CONTROLLERS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Reverse Enabled Controller (RC)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Simplified behavior-based controller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Hard speed limit: 5 px/step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Uses reversing and direction switching only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Recovers quickly from collisions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Predictive Slow Controller (PSC)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HC + waypoint prediction (tactical component)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Speed limit: 8 px/step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Fast but risks overshooting, includes stopping mechanism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ja"/>
              <a:t>STATIC CONTROLLERS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Solo Game Results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HC, NNC, RC, PSC are similar driving capability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NNC is slightly less consistent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PFC is worst performer (high speed causes skidding and overshooting)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RESULTS AND DISCUSSIONS</a:t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T</a:t>
            </a:r>
            <a:r>
              <a:rPr lang="ja"/>
              <a:t>he results were obtained over 5000 games and each game lasted 1000 time steps.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Fully Activated Behaviors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Verify basis controller is overdesigned and can defeat opponents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Randomly Activated Behaviors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Show need for guided learning that is not just random behavior selection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8" title="スクリーンショット 2025-10-15 12591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534" y="78650"/>
            <a:ext cx="361228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 title="スクリーンショット 2025-10-15 13065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3448" y="78650"/>
            <a:ext cx="364910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ja"/>
              <a:t>RESULTS AND DISCUSSIONS</a:t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311700" y="1152475"/>
            <a:ext cx="523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Analysis of AUC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(a)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When the learning rate is high, chromosomes saturate to 0 or 1, resulting in unstable behavior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l = 0.1 (best for 7 out of 10 criteria)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(b)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When the mutation rate is high, fluctuations become large, leading to overcompensation (e.g.,　amplification of PID noise).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m = 0.1 (7 out of 10 criteria)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Worse than l-only results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In AUC, m=0 is advanced</a:t>
            </a:r>
            <a:endParaRPr/>
          </a:p>
        </p:txBody>
      </p:sp>
      <p:pic>
        <p:nvPicPr>
          <p:cNvPr id="158" name="Google Shape;158;p29" title="スクリーンショット 2025-10-15 13131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4284" y="157300"/>
            <a:ext cx="2951216" cy="46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ja"/>
              <a:t>RESULTS AND DISCUSSIONS</a:t>
            </a:r>
            <a:endParaRPr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Analysis of ADC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The same verification as before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(a)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No clear trends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(b)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m = 0.1 (9 out of 10 criteria)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ADC results greatly improved with mutation</a:t>
            </a:r>
            <a:endParaRPr/>
          </a:p>
        </p:txBody>
      </p:sp>
      <p:pic>
        <p:nvPicPr>
          <p:cNvPr id="165" name="Google Shape;165;p30" title="スクリーンショット 2025-10-15 13284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0750" y="121900"/>
            <a:ext cx="3443900" cy="48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ja"/>
              <a:t>RESULTS AND DISCUSSIONS</a:t>
            </a:r>
            <a:endParaRPr/>
          </a:p>
        </p:txBody>
      </p:sp>
      <p:sp>
        <p:nvSpPr>
          <p:cNvPr id="171" name="Google Shape;17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Score Difference Distribution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Median = 0 for both AUC and ADC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Minimum 70.22% of games had score difference ≤ 4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ADC has lower draw frequency than AUC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Motivation and Research Goal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High-quality game AI is important, but players still prefer human opponents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Game AI quality is generally perceived as low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Static AI cannot cater to diverse player skills and gaming styles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Develop adaptive game AI that entertains opponents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Play an even game by adapting to player proficiency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32" title="スクリーンショット 2025-10-15 13342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25" y="178975"/>
            <a:ext cx="7513374" cy="19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2" title="スクリーンショット 2025-10-15 13362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49" y="2094999"/>
            <a:ext cx="3389526" cy="264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2" title="スクリーンショット 2025-10-15 13364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1700" y="2095000"/>
            <a:ext cx="3667675" cy="283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ja"/>
              <a:t>RESULTS AND DISCUSSIONS</a:t>
            </a:r>
            <a:endParaRPr/>
          </a:p>
        </p:txBody>
      </p:sp>
      <p:sp>
        <p:nvSpPr>
          <p:cNvPr id="186" name="Google Shape;186;p33"/>
          <p:cNvSpPr txBox="1"/>
          <p:nvPr>
            <p:ph idx="1" type="body"/>
          </p:nvPr>
        </p:nvSpPr>
        <p:spPr>
          <a:xfrm>
            <a:off x="311700" y="1152475"/>
            <a:ext cx="438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Distribution of Occurrence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When the score difference is greater than 5, the average occurrence value tends to move away from the center line.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These score differences are infrequent (82.24% of games have a score difference of 5 or less).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Therefore, only score differences of 5 or less are considered.</a:t>
            </a:r>
            <a:endParaRPr/>
          </a:p>
        </p:txBody>
      </p:sp>
      <p:pic>
        <p:nvPicPr>
          <p:cNvPr id="187" name="Google Shape;187;p33" title="スクリーンショット 2025-10-15 13430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622" y="1352697"/>
            <a:ext cx="4120825" cy="33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34" title="スクリーンショット 2025-10-15 13464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0213" y="823900"/>
            <a:ext cx="5172075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ja"/>
              <a:t>RESULTS AND DISCUSSIONS</a:t>
            </a:r>
            <a:endParaRPr/>
          </a:p>
        </p:txBody>
      </p:sp>
      <p:sp>
        <p:nvSpPr>
          <p:cNvPr id="200" name="Google Shape;200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pic>
        <p:nvPicPr>
          <p:cNvPr id="201" name="Google Shape;201;p35" title="スクリーンショット 2025-10-15 13481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50" y="1152480"/>
            <a:ext cx="4324100" cy="3754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5" title="スクリーンショット 2025-10-15 13483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8847" y="1243872"/>
            <a:ext cx="3972300" cy="35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CONCLUSION</a:t>
            </a:r>
            <a:endParaRPr/>
          </a:p>
        </p:txBody>
      </p:sp>
      <p:sp>
        <p:nvSpPr>
          <p:cNvPr id="208" name="Google Shape;208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This research create t</a:t>
            </a:r>
            <a:r>
              <a:rPr lang="ja"/>
              <a:t>wo adaptive algorithms (AUC and ADC) for real-time difficulty scaling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No offline training, adapts during gameplay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Successfully matched up with opponents (e.g., average score difference is zero)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Both algorithms were able to achieve a score difference of 4 or lower for a minimum 70.22% of the games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Extend to 3-player games (2 AIs + 1 human) in the future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Thank you for listening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SIMULATED CAR RACING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Game Field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400×400 pixels competition field, no walls/obstacles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Vehicles can drive outside field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Only competition field visible to human players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ja"/>
              <a:t>SIMULATED CAR RACING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Waypoint System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Pass as many waypoints as possible within time limit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Each waypoint generated on circumference of circle centered on previous waypoint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Prevents overlapping waypoints and ensures fair point allocation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First waypoint always on vertical line through field center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ja"/>
              <a:t>SIMULATED CAR RACING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Vehicle Controls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9 discrete control actions (accelerate, decelerate, left/right turn, neutral, combinations)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Input from keyboard or AI algorithm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Behavior-Based Controller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This research use Behavior Based Controller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The behavior-based controller has 7 components that is 4 driving behaviors and 3 tactical behaviors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Hyperbolic Tangent Speed Regulator: Speed control by distance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Reversing: Drive backward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Direction Switching Compensation: Handles steering during direction changes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Tight Angle Turning: Turning the orbital trap at a small turning angle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Waypoint Prediction: Predicts which car reaches current waypoint first, chooses optimal target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Time Wasting: Stop near waypoint without collecting if opponent far away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Blocking: Drive between opponent and waypoint to obstruct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ADAPTIVE CONTROLLERS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Satisfying Gameplay Experience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Two Satisfaction Indicators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Minimize |W - L| (wins minus losses, the lower the better)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Minimize D (draws are frustrating, </a:t>
            </a:r>
            <a:r>
              <a:rPr lang="ja"/>
              <a:t>the lower the better</a:t>
            </a:r>
            <a:r>
              <a:rPr lang="ja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Minimize |s1 - s2| (small score difference, </a:t>
            </a:r>
            <a:r>
              <a:rPr lang="ja"/>
              <a:t>the lower the better</a:t>
            </a:r>
            <a:r>
              <a:rPr lang="ja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Maximize max(s1, s2) (high average scores, the higher the better)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ja"/>
              <a:t>ADAPTIVE CONTROLLERS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Artificial Stupidity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Make AI mistakes intentional but plausible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Requires overdesigned AI because AI must be able to win first, then handicap itself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Implementatiois below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Selectively activate/deactivate behavior components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Adaptive controller estimates opponent competency during game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Progressively selects subset of behaviors to match opponent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ja"/>
              <a:t>ADAPTIVE CONTROLLERS</a:t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Adaptive Uni-Chromosome Controller (AUC)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1 chromosome encoding 7 real numbers [0, 1]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Each numberis activation probability for one behavior component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Randomly initialized at game start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