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177262b8e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177262b8e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177262b8e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177262b8e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177262b8e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177262b8e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177262b8ef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177262b8e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177262b8e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177262b8e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177262b8e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177262b8e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177262b8e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177262b8e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177262b8e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177262b8e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177262b8e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177262b8e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177262b8e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177262b8e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177262b8e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177262b8e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177262b8e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177262b8e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177262b8e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177262b8e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Few-shot Image Generation via Cross-domain Correspondence</a:t>
            </a:r>
            <a:endParaRPr/>
          </a:p>
        </p:txBody>
      </p:sp>
      <p:sp>
        <p:nvSpPr>
          <p:cNvPr id="55" name="Google Shape;55;p13"/>
          <p:cNvSpPr txBox="1"/>
          <p:nvPr>
            <p:ph idx="1" type="subTitle"/>
          </p:nvPr>
        </p:nvSpPr>
        <p:spPr>
          <a:xfrm>
            <a:off x="311700" y="2834125"/>
            <a:ext cx="8520600" cy="12408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a:t>Utkarsh Ojha     Yijun Li     Jingwan Lu</a:t>
            </a:r>
            <a:endParaRPr/>
          </a:p>
          <a:p>
            <a:pPr indent="0" lvl="0" marL="0" rtl="0" algn="ctr">
              <a:spcBef>
                <a:spcPts val="0"/>
              </a:spcBef>
              <a:spcAft>
                <a:spcPts val="0"/>
              </a:spcAft>
              <a:buNone/>
            </a:pPr>
            <a:r>
              <a:rPr lang="en"/>
              <a:t>Alexei A. Efros     Yong Jae Lee</a:t>
            </a:r>
            <a:endParaRPr/>
          </a:p>
          <a:p>
            <a:pPr indent="0" lvl="0" marL="0" rtl="0" algn="ctr">
              <a:spcBef>
                <a:spcPts val="0"/>
              </a:spcBef>
              <a:spcAft>
                <a:spcPts val="0"/>
              </a:spcAft>
              <a:buNone/>
            </a:pPr>
            <a:r>
              <a:rPr lang="en"/>
              <a:t>Eli Shechtman     Richard Zhang</a:t>
            </a:r>
            <a:endParaRPr/>
          </a:p>
          <a:p>
            <a:pPr indent="0" lvl="0" marL="0" rtl="0" algn="ctr">
              <a:spcBef>
                <a:spcPts val="0"/>
              </a:spcBef>
              <a:spcAft>
                <a:spcPts val="0"/>
              </a:spcAft>
              <a:buNone/>
            </a:pPr>
            <a:r>
              <a:rPr lang="en"/>
              <a:t>Adobe Research     UC Davis     UC Berkeley</a:t>
            </a:r>
            <a:endParaRPr/>
          </a:p>
        </p:txBody>
      </p:sp>
      <p:sp>
        <p:nvSpPr>
          <p:cNvPr id="56" name="Google Shape;56;p13"/>
          <p:cNvSpPr txBox="1"/>
          <p:nvPr>
            <p:ph idx="1" type="subTitle"/>
          </p:nvPr>
        </p:nvSpPr>
        <p:spPr>
          <a:xfrm>
            <a:off x="311700" y="4111875"/>
            <a:ext cx="8520600" cy="975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https://arxiv.org/pdf/2104.06820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 Datasets</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18" name="Google Shape;118;p22"/>
          <p:cNvPicPr preferRelativeResize="0"/>
          <p:nvPr/>
        </p:nvPicPr>
        <p:blipFill>
          <a:blip r:embed="rId3">
            <a:alphaModFix/>
          </a:blip>
          <a:stretch>
            <a:fillRect/>
          </a:stretch>
        </p:blipFill>
        <p:spPr>
          <a:xfrm>
            <a:off x="90825" y="3683875"/>
            <a:ext cx="8962350" cy="1249875"/>
          </a:xfrm>
          <a:prstGeom prst="rect">
            <a:avLst/>
          </a:prstGeom>
          <a:noFill/>
          <a:ln>
            <a:noFill/>
          </a:ln>
        </p:spPr>
      </p:pic>
      <p:pic>
        <p:nvPicPr>
          <p:cNvPr id="119" name="Google Shape;119;p22"/>
          <p:cNvPicPr preferRelativeResize="0"/>
          <p:nvPr/>
        </p:nvPicPr>
        <p:blipFill>
          <a:blip r:embed="rId4">
            <a:alphaModFix/>
          </a:blip>
          <a:stretch>
            <a:fillRect/>
          </a:stretch>
        </p:blipFill>
        <p:spPr>
          <a:xfrm flipH="1">
            <a:off x="3675929" y="453700"/>
            <a:ext cx="1224875" cy="2851750"/>
          </a:xfrm>
          <a:prstGeom prst="rect">
            <a:avLst/>
          </a:prstGeom>
          <a:noFill/>
          <a:ln>
            <a:noFill/>
          </a:ln>
        </p:spPr>
      </p:pic>
      <p:pic>
        <p:nvPicPr>
          <p:cNvPr id="120" name="Google Shape;120;p22"/>
          <p:cNvPicPr preferRelativeResize="0"/>
          <p:nvPr/>
        </p:nvPicPr>
        <p:blipFill>
          <a:blip r:embed="rId5">
            <a:alphaModFix/>
          </a:blip>
          <a:stretch>
            <a:fillRect/>
          </a:stretch>
        </p:blipFill>
        <p:spPr>
          <a:xfrm>
            <a:off x="6350913" y="389409"/>
            <a:ext cx="1224875" cy="2980330"/>
          </a:xfrm>
          <a:prstGeom prst="rect">
            <a:avLst/>
          </a:prstGeom>
          <a:noFill/>
          <a:ln>
            <a:noFill/>
          </a:ln>
        </p:spPr>
      </p:pic>
      <p:sp>
        <p:nvSpPr>
          <p:cNvPr id="121" name="Google Shape;121;p22"/>
          <p:cNvSpPr txBox="1"/>
          <p:nvPr/>
        </p:nvSpPr>
        <p:spPr>
          <a:xfrm>
            <a:off x="2047075" y="1372788"/>
            <a:ext cx="5528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Caricature =&gt;</a:t>
            </a:r>
            <a:endParaRPr sz="1800">
              <a:solidFill>
                <a:schemeClr val="dk2"/>
              </a:solidFill>
            </a:endParaRPr>
          </a:p>
        </p:txBody>
      </p:sp>
      <p:sp>
        <p:nvSpPr>
          <p:cNvPr id="122" name="Google Shape;122;p22"/>
          <p:cNvSpPr txBox="1"/>
          <p:nvPr/>
        </p:nvSpPr>
        <p:spPr>
          <a:xfrm>
            <a:off x="5097963" y="1372800"/>
            <a:ext cx="3955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Sketch =&gt;</a:t>
            </a:r>
            <a:endParaRPr sz="1800">
              <a:solidFill>
                <a:schemeClr val="dk2"/>
              </a:solidFill>
            </a:endParaRPr>
          </a:p>
        </p:txBody>
      </p:sp>
      <p:sp>
        <p:nvSpPr>
          <p:cNvPr id="123" name="Google Shape;123;p22"/>
          <p:cNvSpPr txBox="1"/>
          <p:nvPr/>
        </p:nvSpPr>
        <p:spPr>
          <a:xfrm>
            <a:off x="1904725" y="3284450"/>
            <a:ext cx="676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Buildings, broken cars, people wearing sunglasses</a:t>
            </a:r>
            <a:endParaRPr sz="1800">
              <a:solidFill>
                <a:schemeClr val="dk2"/>
              </a:solidFill>
            </a:endParaRPr>
          </a:p>
        </p:txBody>
      </p:sp>
      <p:sp>
        <p:nvSpPr>
          <p:cNvPr id="124" name="Google Shape;124;p22"/>
          <p:cNvSpPr txBox="1"/>
          <p:nvPr/>
        </p:nvSpPr>
        <p:spPr>
          <a:xfrm>
            <a:off x="311700" y="2119100"/>
            <a:ext cx="316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These 10 images are all the datasets in each domain.</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a:t>
            </a:r>
            <a:endParaRPr/>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1" name="Google Shape;131;p23"/>
          <p:cNvPicPr preferRelativeResize="0"/>
          <p:nvPr/>
        </p:nvPicPr>
        <p:blipFill>
          <a:blip r:embed="rId3">
            <a:alphaModFix/>
          </a:blip>
          <a:stretch>
            <a:fillRect/>
          </a:stretch>
        </p:blipFill>
        <p:spPr>
          <a:xfrm>
            <a:off x="911562" y="900300"/>
            <a:ext cx="7320873" cy="4125775"/>
          </a:xfrm>
          <a:prstGeom prst="rect">
            <a:avLst/>
          </a:prstGeom>
          <a:noFill/>
          <a:ln>
            <a:noFill/>
          </a:ln>
        </p:spPr>
      </p:pic>
      <p:sp>
        <p:nvSpPr>
          <p:cNvPr id="132" name="Google Shape;132;p23"/>
          <p:cNvSpPr txBox="1"/>
          <p:nvPr/>
        </p:nvSpPr>
        <p:spPr>
          <a:xfrm>
            <a:off x="2327450" y="218700"/>
            <a:ext cx="6233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Each vertical column uses the same latent variable.</a:t>
            </a:r>
            <a:endParaRPr sz="1800">
              <a:solidFill>
                <a:schemeClr val="dk2"/>
              </a:solidFill>
            </a:endParaRPr>
          </a:p>
          <a:p>
            <a:pPr indent="0" lvl="0" marL="0" rtl="0" algn="l">
              <a:spcBef>
                <a:spcPts val="0"/>
              </a:spcBef>
              <a:spcAft>
                <a:spcPts val="0"/>
              </a:spcAft>
              <a:buNone/>
            </a:pPr>
            <a:r>
              <a:rPr lang="en" sz="1800">
                <a:solidFill>
                  <a:schemeClr val="dk2"/>
                </a:solidFill>
              </a:rPr>
              <a:t>The training data is often output as is.</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8" name="Google Shape;13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9" name="Google Shape;139;p24"/>
          <p:cNvPicPr preferRelativeResize="0"/>
          <p:nvPr/>
        </p:nvPicPr>
        <p:blipFill>
          <a:blip r:embed="rId3">
            <a:alphaModFix/>
          </a:blip>
          <a:stretch>
            <a:fillRect/>
          </a:stretch>
        </p:blipFill>
        <p:spPr>
          <a:xfrm>
            <a:off x="0" y="1017736"/>
            <a:ext cx="9143999" cy="4098028"/>
          </a:xfrm>
          <a:prstGeom prst="rect">
            <a:avLst/>
          </a:prstGeom>
          <a:noFill/>
          <a:ln>
            <a:noFill/>
          </a:ln>
        </p:spPr>
      </p:pic>
      <p:sp>
        <p:nvSpPr>
          <p:cNvPr id="140" name="Google Shape;140;p24"/>
          <p:cNvSpPr txBox="1"/>
          <p:nvPr/>
        </p:nvSpPr>
        <p:spPr>
          <a:xfrm>
            <a:off x="169050" y="63425"/>
            <a:ext cx="8805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The source generation result (the second line) is made to look like the training data (first line) in its original atmosphere. This is obtained as the target generation result (third line), which is actually shows quite good results.</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6" name="Google Shape;146;p25"/>
          <p:cNvSpPr txBox="1"/>
          <p:nvPr>
            <p:ph idx="1" type="body"/>
          </p:nvPr>
        </p:nvSpPr>
        <p:spPr>
          <a:xfrm>
            <a:off x="311700" y="5301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When transferring between domains with dissimilar image features.</a:t>
            </a:r>
            <a:br>
              <a:rPr lang="en"/>
            </a:br>
            <a:r>
              <a:rPr lang="en"/>
              <a:t>If we change the top images of the people to a caricature style in the second row, or a haunted house style in the third row, the characteristics of the original image are revealed.</a:t>
            </a:r>
            <a:endParaRPr/>
          </a:p>
        </p:txBody>
      </p:sp>
      <p:pic>
        <p:nvPicPr>
          <p:cNvPr id="147" name="Google Shape;147;p25"/>
          <p:cNvPicPr preferRelativeResize="0"/>
          <p:nvPr/>
        </p:nvPicPr>
        <p:blipFill>
          <a:blip r:embed="rId3">
            <a:alphaModFix/>
          </a:blip>
          <a:stretch>
            <a:fillRect/>
          </a:stretch>
        </p:blipFill>
        <p:spPr>
          <a:xfrm>
            <a:off x="0" y="2113769"/>
            <a:ext cx="9144001" cy="24379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Remaining tasks</a:t>
            </a:r>
            <a:endParaRPr/>
          </a:p>
        </p:txBody>
      </p:sp>
      <p:sp>
        <p:nvSpPr>
          <p:cNvPr id="153" name="Google Shape;153;p26"/>
          <p:cNvSpPr txBox="1"/>
          <p:nvPr>
            <p:ph idx="1" type="body"/>
          </p:nvPr>
        </p:nvSpPr>
        <p:spPr>
          <a:xfrm>
            <a:off x="143275" y="1152475"/>
            <a:ext cx="29238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a:t>In the transformation on the left, a red car turns orange, and when wearing sunglasses, the hair color changes to black.</a:t>
            </a:r>
            <a:endParaRPr/>
          </a:p>
          <a:p>
            <a:pPr indent="0" lvl="0" marL="0" rtl="0" algn="l">
              <a:spcBef>
                <a:spcPts val="1200"/>
              </a:spcBef>
              <a:spcAft>
                <a:spcPts val="1200"/>
              </a:spcAft>
              <a:buNone/>
            </a:pPr>
            <a:r>
              <a:rPr lang="en"/>
              <a:t>To generate more diversity, we need to find better correspondences between the source and target domains.</a:t>
            </a:r>
            <a:endParaRPr/>
          </a:p>
        </p:txBody>
      </p:sp>
      <p:pic>
        <p:nvPicPr>
          <p:cNvPr id="154" name="Google Shape;154;p26"/>
          <p:cNvPicPr preferRelativeResize="0"/>
          <p:nvPr/>
        </p:nvPicPr>
        <p:blipFill>
          <a:blip r:embed="rId3">
            <a:alphaModFix/>
          </a:blip>
          <a:stretch>
            <a:fillRect/>
          </a:stretch>
        </p:blipFill>
        <p:spPr>
          <a:xfrm>
            <a:off x="3236925" y="847150"/>
            <a:ext cx="5841963" cy="3849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Abstract</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method described in this paper allows for image generation </a:t>
            </a:r>
            <a:r>
              <a:rPr lang="en">
                <a:solidFill>
                  <a:srgbClr val="FF0000"/>
                </a:solidFill>
              </a:rPr>
              <a:t>using a small number of images</a:t>
            </a:r>
            <a:r>
              <a:rPr lang="en"/>
              <a:t>. (10 or more)</a:t>
            </a:r>
            <a:endParaRPr/>
          </a:p>
          <a:p>
            <a:pPr indent="0" lvl="0" marL="0" rtl="0" algn="l">
              <a:spcBef>
                <a:spcPts val="1200"/>
              </a:spcBef>
              <a:spcAft>
                <a:spcPts val="0"/>
              </a:spcAft>
              <a:buNone/>
            </a:pPr>
            <a:r>
              <a:rPr lang="en"/>
              <a:t>It is necessary to find a way to maintain the diversity of the source domain.</a:t>
            </a:r>
            <a:endParaRPr/>
          </a:p>
          <a:p>
            <a:pPr indent="0" lvl="0" marL="0" rtl="0" algn="l">
              <a:spcBef>
                <a:spcPts val="1200"/>
              </a:spcBef>
              <a:spcAft>
                <a:spcPts val="1200"/>
              </a:spcAft>
              <a:buNone/>
            </a:pPr>
            <a:r>
              <a:rPr lang="en"/>
              <a:t>The differences between generated images in the source domain must be maintained in the target domain.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11700" y="1072488"/>
            <a:ext cx="8520600" cy="407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Let’s consider changing a photo of a person to look like a certain artist.</a:t>
            </a:r>
            <a:endParaRPr/>
          </a:p>
          <a:p>
            <a:pPr indent="0" lvl="0" marL="0" rtl="0" algn="l">
              <a:spcBef>
                <a:spcPts val="1200"/>
              </a:spcBef>
              <a:spcAft>
                <a:spcPts val="0"/>
              </a:spcAft>
              <a:buNone/>
            </a:pPr>
            <a:r>
              <a:rPr lang="en"/>
              <a:t>When we use simple fine-tune,</a:t>
            </a:r>
            <a:br>
              <a:rPr lang="en"/>
            </a:br>
            <a:r>
              <a:rPr lang="en"/>
              <a:t>the training data will be output</a:t>
            </a:r>
            <a:br>
              <a:rPr lang="en"/>
            </a:br>
            <a:r>
              <a:rPr lang="en"/>
              <a:t>as is, as in the second line.</a:t>
            </a:r>
            <a:br>
              <a:rPr lang="en"/>
            </a:br>
            <a:r>
              <a:rPr lang="en"/>
              <a:t>Different source images generate</a:t>
            </a:r>
            <a:br>
              <a:rPr lang="en"/>
            </a:br>
            <a:r>
              <a:rPr lang="en"/>
              <a:t>almost same output images.</a:t>
            </a:r>
            <a:endParaRPr/>
          </a:p>
          <a:p>
            <a:pPr indent="0" lvl="0" marL="0" rtl="0" algn="l">
              <a:spcBef>
                <a:spcPts val="1200"/>
              </a:spcBef>
              <a:spcAft>
                <a:spcPts val="1200"/>
              </a:spcAft>
              <a:buNone/>
            </a:pPr>
            <a:r>
              <a:rPr lang="en"/>
              <a:t>However, using the method in this</a:t>
            </a:r>
            <a:br>
              <a:rPr lang="en"/>
            </a:br>
            <a:r>
              <a:rPr lang="en"/>
              <a:t>paper, it is possible to generate</a:t>
            </a:r>
            <a:br>
              <a:rPr lang="en"/>
            </a:br>
            <a:r>
              <a:rPr lang="en"/>
              <a:t>images that capture the features,</a:t>
            </a:r>
            <a:br>
              <a:rPr lang="en"/>
            </a:br>
            <a:r>
              <a:rPr lang="en"/>
              <a:t>as in the third line, from very small</a:t>
            </a:r>
            <a:br>
              <a:rPr lang="en"/>
            </a:br>
            <a:r>
              <a:rPr lang="en"/>
              <a:t>amounts of images.</a:t>
            </a:r>
            <a:endParaRPr/>
          </a:p>
        </p:txBody>
      </p:sp>
      <p:pic>
        <p:nvPicPr>
          <p:cNvPr id="68" name="Google Shape;68;p15"/>
          <p:cNvPicPr preferRelativeResize="0"/>
          <p:nvPr/>
        </p:nvPicPr>
        <p:blipFill>
          <a:blip r:embed="rId3">
            <a:alphaModFix/>
          </a:blip>
          <a:stretch>
            <a:fillRect/>
          </a:stretch>
        </p:blipFill>
        <p:spPr>
          <a:xfrm>
            <a:off x="3901075" y="1556400"/>
            <a:ext cx="5148975" cy="3282575"/>
          </a:xfrm>
          <a:prstGeom prst="rect">
            <a:avLst/>
          </a:prstGeom>
          <a:noFill/>
          <a:ln>
            <a:noFill/>
          </a:ln>
        </p:spPr>
      </p:pic>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Specifical Example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6" name="Google Shape;76;p16"/>
          <p:cNvPicPr preferRelativeResize="0"/>
          <p:nvPr/>
        </p:nvPicPr>
        <p:blipFill>
          <a:blip r:embed="rId3">
            <a:alphaModFix/>
          </a:blip>
          <a:stretch>
            <a:fillRect/>
          </a:stretch>
        </p:blipFill>
        <p:spPr>
          <a:xfrm>
            <a:off x="0" y="330428"/>
            <a:ext cx="9144001" cy="44826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When using a regular GAN, if the target dataset does not contain at least 1,000 images, it will overfit. (Below formula is regular GAN)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Source generator: Gs</a:t>
            </a:r>
            <a:br>
              <a:rPr lang="en"/>
            </a:br>
            <a:r>
              <a:rPr lang="en"/>
              <a:t>Discriminator: D</a:t>
            </a:r>
            <a:br>
              <a:rPr lang="en"/>
            </a:br>
            <a:r>
              <a:rPr lang="en"/>
              <a:t>Target dataset (10 or more): Dt</a:t>
            </a:r>
            <a:endParaRPr/>
          </a:p>
          <a:p>
            <a:pPr indent="0" lvl="0" marL="0" rtl="0" algn="l">
              <a:spcBef>
                <a:spcPts val="1200"/>
              </a:spcBef>
              <a:spcAft>
                <a:spcPts val="1200"/>
              </a:spcAft>
              <a:buNone/>
            </a:pPr>
            <a:r>
              <a:rPr lang="en"/>
              <a:t>Target generator: Gs-&gt;t (We want this!)</a:t>
            </a:r>
            <a:endParaRPr/>
          </a:p>
        </p:txBody>
      </p:sp>
      <p:pic>
        <p:nvPicPr>
          <p:cNvPr id="83" name="Google Shape;83;p17"/>
          <p:cNvPicPr preferRelativeResize="0"/>
          <p:nvPr/>
        </p:nvPicPr>
        <p:blipFill>
          <a:blip r:embed="rId3">
            <a:alphaModFix/>
          </a:blip>
          <a:stretch>
            <a:fillRect/>
          </a:stretch>
        </p:blipFill>
        <p:spPr>
          <a:xfrm>
            <a:off x="2176463" y="1962213"/>
            <a:ext cx="4791075" cy="866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 avoid overfitting …</a:t>
            </a:r>
            <a:endParaRPr/>
          </a:p>
          <a:p>
            <a:pPr indent="-342900" lvl="0" marL="457200" rtl="0" algn="l">
              <a:spcBef>
                <a:spcPts val="1200"/>
              </a:spcBef>
              <a:spcAft>
                <a:spcPts val="0"/>
              </a:spcAft>
              <a:buSzPts val="1800"/>
              <a:buAutoNum type="arabicPeriod"/>
            </a:pPr>
            <a:r>
              <a:rPr lang="en"/>
              <a:t>Maintain diversity in the source domain (Section 3.1)</a:t>
            </a:r>
            <a:endParaRPr/>
          </a:p>
          <a:p>
            <a:pPr indent="-342900" lvl="0" marL="457200" rtl="0" algn="l">
              <a:spcBef>
                <a:spcPts val="0"/>
              </a:spcBef>
              <a:spcAft>
                <a:spcPts val="0"/>
              </a:spcAft>
              <a:buSzPts val="1800"/>
              <a:buAutoNum type="arabicPeriod"/>
            </a:pPr>
            <a:r>
              <a:rPr lang="en"/>
              <a:t>The discriminator does not remember the dataset (Section 3.2)</a:t>
            </a:r>
            <a:endParaRPr/>
          </a:p>
          <a:p>
            <a:pPr indent="0" lvl="0" marL="0" rtl="0" algn="l">
              <a:spcBef>
                <a:spcPts val="1200"/>
              </a:spcBef>
              <a:spcAft>
                <a:spcPts val="0"/>
              </a:spcAft>
              <a:buNone/>
            </a:pPr>
            <a:r>
              <a:rPr lang="en"/>
              <a:t>I will explain points 1 and 2 in order.</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88620" lvl="0" marL="457200" rtl="0" algn="l">
              <a:lnSpc>
                <a:spcPct val="115000"/>
              </a:lnSpc>
              <a:spcBef>
                <a:spcPts val="0"/>
              </a:spcBef>
              <a:spcAft>
                <a:spcPts val="0"/>
              </a:spcAft>
              <a:buSzPct val="100000"/>
              <a:buAutoNum type="arabicPeriod"/>
            </a:pPr>
            <a:r>
              <a:rPr lang="en"/>
              <a:t>Maintain diversity in the source domain</a:t>
            </a:r>
            <a:endParaRPr/>
          </a:p>
        </p:txBody>
      </p:sp>
      <p:sp>
        <p:nvSpPr>
          <p:cNvPr id="95" name="Google Shape;95;p19"/>
          <p:cNvSpPr txBox="1"/>
          <p:nvPr>
            <p:ph idx="1" type="body"/>
          </p:nvPr>
        </p:nvSpPr>
        <p:spPr>
          <a:xfrm>
            <a:off x="311700" y="1152475"/>
            <a:ext cx="8832300" cy="370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 a certain latent variable zi and the other N latent variables zj, we focus on the difference in the generated image (Equation 2) and match the source and target.</a:t>
            </a:r>
            <a:endParaRPr/>
          </a:p>
          <a:p>
            <a:pPr indent="0" lvl="0" marL="0" rtl="0" algn="l">
              <a:spcBef>
                <a:spcPts val="1200"/>
              </a:spcBef>
              <a:spcAft>
                <a:spcPts val="0"/>
              </a:spcAft>
              <a:buNone/>
            </a:pPr>
            <a:r>
              <a:rPr lang="en"/>
              <a:t>Equation 3 is the expected value calculated with zi under the above conditions.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br>
              <a:rPr lang="en"/>
            </a:br>
            <a:endParaRPr/>
          </a:p>
          <a:p>
            <a:pPr indent="0" lvl="0" marL="0" rtl="0" algn="l">
              <a:spcBef>
                <a:spcPts val="1200"/>
              </a:spcBef>
              <a:spcAft>
                <a:spcPts val="1200"/>
              </a:spcAft>
              <a:buNone/>
            </a:pPr>
            <a:r>
              <a:rPr lang="en"/>
              <a:t>Note: “sim” in equation 2 is cosine similarity</a:t>
            </a:r>
            <a:endParaRPr/>
          </a:p>
        </p:txBody>
      </p:sp>
      <p:pic>
        <p:nvPicPr>
          <p:cNvPr id="96" name="Google Shape;96;p19"/>
          <p:cNvPicPr preferRelativeResize="0"/>
          <p:nvPr/>
        </p:nvPicPr>
        <p:blipFill>
          <a:blip r:embed="rId3">
            <a:alphaModFix/>
          </a:blip>
          <a:stretch>
            <a:fillRect/>
          </a:stretch>
        </p:blipFill>
        <p:spPr>
          <a:xfrm>
            <a:off x="1771650" y="2514550"/>
            <a:ext cx="5600700" cy="809625"/>
          </a:xfrm>
          <a:prstGeom prst="rect">
            <a:avLst/>
          </a:prstGeom>
          <a:noFill/>
          <a:ln>
            <a:noFill/>
          </a:ln>
        </p:spPr>
      </p:pic>
      <p:pic>
        <p:nvPicPr>
          <p:cNvPr id="97" name="Google Shape;97;p19"/>
          <p:cNvPicPr preferRelativeResize="0"/>
          <p:nvPr/>
        </p:nvPicPr>
        <p:blipFill>
          <a:blip r:embed="rId4">
            <a:alphaModFix/>
          </a:blip>
          <a:stretch>
            <a:fillRect/>
          </a:stretch>
        </p:blipFill>
        <p:spPr>
          <a:xfrm>
            <a:off x="1920525" y="3476850"/>
            <a:ext cx="4892851" cy="522375"/>
          </a:xfrm>
          <a:prstGeom prst="rect">
            <a:avLst/>
          </a:prstGeom>
          <a:noFill/>
          <a:ln>
            <a:noFill/>
          </a:ln>
        </p:spPr>
      </p:pic>
      <p:sp>
        <p:nvSpPr>
          <p:cNvPr id="98" name="Google Shape;98;p19"/>
          <p:cNvSpPr txBox="1"/>
          <p:nvPr>
            <p:ph idx="1" type="body"/>
          </p:nvPr>
        </p:nvSpPr>
        <p:spPr>
          <a:xfrm>
            <a:off x="6813375" y="34064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315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The discriminator does not remember the dataset</a:t>
            </a:r>
            <a:endParaRPr/>
          </a:p>
        </p:txBody>
      </p:sp>
      <p:sp>
        <p:nvSpPr>
          <p:cNvPr id="104" name="Google Shape;104;p20"/>
          <p:cNvSpPr txBox="1"/>
          <p:nvPr>
            <p:ph idx="1" type="body"/>
          </p:nvPr>
        </p:nvSpPr>
        <p:spPr>
          <a:xfrm>
            <a:off x="311688"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When the dataset is small, the data distribution A that the generator can learn becomes small, as does the space of latent variables Z.</a:t>
            </a:r>
            <a:endParaRPr/>
          </a:p>
          <a:p>
            <a:pPr indent="0" lvl="0" marL="0" rtl="0" algn="l">
              <a:spcBef>
                <a:spcPts val="1200"/>
              </a:spcBef>
              <a:spcAft>
                <a:spcPts val="0"/>
              </a:spcAft>
              <a:buNone/>
            </a:pPr>
            <a:r>
              <a:rPr lang="en"/>
              <a:t>When determining whether the discriminator is real or fake, the normal discriminator (Dimg) is only used for the above A, and a different discriminator (Dpatch) is used for data that belongs to other than A.</a:t>
            </a:r>
            <a:endParaRPr/>
          </a:p>
          <a:p>
            <a:pPr indent="0" lvl="0" marL="0" rtl="0" algn="l">
              <a:spcBef>
                <a:spcPts val="1200"/>
              </a:spcBef>
              <a:spcAft>
                <a:spcPts val="0"/>
              </a:spcAft>
              <a:buNone/>
            </a:pPr>
            <a:r>
              <a:rPr lang="en"/>
              <a:t>Dpatch performs discrimination on a patch-by-patch basis for input images.</a:t>
            </a:r>
            <a:endParaRPr/>
          </a:p>
          <a:p>
            <a:pPr indent="0" lvl="0" marL="0" rtl="0" algn="l">
              <a:spcBef>
                <a:spcPts val="1200"/>
              </a:spcBef>
              <a:spcAft>
                <a:spcPts val="1200"/>
              </a:spcAft>
              <a:buNone/>
            </a:pPr>
            <a:r>
              <a:rPr lang="en"/>
              <a:t>Images generated from the anchor latent space are discriminated using Dimg, and images generated from other latent spaces are discriminated using Dpatch.</a:t>
            </a:r>
            <a:endParaRPr/>
          </a:p>
        </p:txBody>
      </p:sp>
      <p:pic>
        <p:nvPicPr>
          <p:cNvPr id="105" name="Google Shape;105;p20"/>
          <p:cNvPicPr preferRelativeResize="0"/>
          <p:nvPr/>
        </p:nvPicPr>
        <p:blipFill>
          <a:blip r:embed="rId3">
            <a:alphaModFix/>
          </a:blip>
          <a:stretch>
            <a:fillRect/>
          </a:stretch>
        </p:blipFill>
        <p:spPr>
          <a:xfrm>
            <a:off x="1719263" y="3949075"/>
            <a:ext cx="5705475" cy="1123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methods for learning from small datasets</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Transferring GANs (simple fine-tune)</a:t>
            </a:r>
            <a:endParaRPr/>
          </a:p>
          <a:p>
            <a:pPr indent="-342900" lvl="0" marL="457200" rtl="0" algn="l">
              <a:spcBef>
                <a:spcPts val="0"/>
              </a:spcBef>
              <a:spcAft>
                <a:spcPts val="0"/>
              </a:spcAft>
              <a:buSzPts val="1800"/>
              <a:buAutoNum type="arabicPeriod"/>
            </a:pPr>
            <a:r>
              <a:rPr lang="en"/>
              <a:t>Batch Statistics Adaptation</a:t>
            </a:r>
            <a:endParaRPr/>
          </a:p>
          <a:p>
            <a:pPr indent="-342900" lvl="0" marL="457200" rtl="0" algn="l">
              <a:spcBef>
                <a:spcPts val="0"/>
              </a:spcBef>
              <a:spcAft>
                <a:spcPts val="0"/>
              </a:spcAft>
              <a:buSzPts val="1800"/>
              <a:buAutoNum type="arabicPeriod"/>
            </a:pPr>
            <a:r>
              <a:rPr lang="en"/>
              <a:t>MineGAN (Strongly relate the source latent space to the target latent space)</a:t>
            </a:r>
            <a:endParaRPr/>
          </a:p>
          <a:p>
            <a:pPr indent="-342900" lvl="0" marL="457200" rtl="0" algn="l">
              <a:spcBef>
                <a:spcPts val="0"/>
              </a:spcBef>
              <a:spcAft>
                <a:spcPts val="0"/>
              </a:spcAft>
              <a:buSzPts val="1800"/>
              <a:buAutoNum type="arabicPeriod"/>
            </a:pPr>
            <a:r>
              <a:rPr lang="en"/>
              <a:t>Freeze-D</a:t>
            </a:r>
            <a:endParaRPr/>
          </a:p>
          <a:p>
            <a:pPr indent="-342900" lvl="0" marL="457200" rtl="0" algn="l">
              <a:spcBef>
                <a:spcPts val="0"/>
              </a:spcBef>
              <a:spcAft>
                <a:spcPts val="0"/>
              </a:spcAft>
              <a:buSzPts val="1800"/>
              <a:buAutoNum type="arabicPeriod"/>
            </a:pPr>
            <a:r>
              <a:rPr lang="en"/>
              <a:t>Non-leaking data augmentations</a:t>
            </a:r>
            <a:endParaRPr/>
          </a:p>
          <a:p>
            <a:pPr indent="-342900" lvl="0" marL="457200" rtl="0" algn="l">
              <a:spcBef>
                <a:spcPts val="0"/>
              </a:spcBef>
              <a:spcAft>
                <a:spcPts val="0"/>
              </a:spcAft>
              <a:buSzPts val="1800"/>
              <a:buAutoNum type="arabicPeriod"/>
            </a:pPr>
            <a:r>
              <a:rPr lang="en"/>
              <a:t>EWC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