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4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D3556E2-A9FE-45A1-8491-6FD024F91F0D}" v="5" dt="2023-07-11T23:57:30.911"/>
    <p1510:client id="{4D9F5B63-975E-4A64-9186-632297D88B31}" v="4" dt="2023-07-12T04:14:45.663"/>
    <p1510:client id="{8ABCB843-CE50-4B6B-89DA-3047DEA7D413}" v="1417" dt="2023-07-11T15:12:00.528"/>
    <p1510:client id="{C89E2395-14F8-43E1-BBF5-85FBB7839204}" v="50" dt="2023-07-11T15:17:51.9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872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1256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15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0861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06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70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2796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83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278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2780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05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7/12/2023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031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xtWPcQdHr1M?feature=oembed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369306" y="361350"/>
            <a:ext cx="11395586" cy="4438771"/>
          </a:xfrm>
        </p:spPr>
        <p:txBody>
          <a:bodyPr anchor="ctr">
            <a:noAutofit/>
          </a:bodyPr>
          <a:lstStyle/>
          <a:p>
            <a:r>
              <a:rPr lang="ja-JP" altLang="en-US" sz="5000" b="1">
                <a:latin typeface="Calibri"/>
                <a:ea typeface="ＭＳ Ｐゴシック"/>
                <a:cs typeface="Calibri"/>
              </a:rPr>
              <a:t>The Game of Tetris in Machine Learning</a:t>
            </a:r>
            <a:endParaRPr lang="ja-JP" altLang="en-US" sz="5000" b="1">
              <a:latin typeface="Calibri Light" panose="020F0302020204030204"/>
              <a:cs typeface="Calibri Light" panose="020F0302020204030204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67EDF74-BE5C-3ED1-7ED1-FB0E075AF821}"/>
              </a:ext>
            </a:extLst>
          </p:cNvPr>
          <p:cNvSpPr txBox="1"/>
          <p:nvPr/>
        </p:nvSpPr>
        <p:spPr>
          <a:xfrm>
            <a:off x="1334067" y="3791081"/>
            <a:ext cx="9443049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sz="4400" b="1">
                <a:solidFill>
                  <a:srgbClr val="111111"/>
                </a:solidFill>
                <a:latin typeface="MS PGothic"/>
                <a:ea typeface="MS PGothic"/>
                <a:cs typeface="+mn-lt"/>
              </a:rPr>
              <a:t>Simón Algorta</a:t>
            </a:r>
            <a:endParaRPr lang="ja-JP" sz="4400" b="1">
              <a:latin typeface="MS PGothic"/>
              <a:ea typeface="MS PGothic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1283802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3BC197-4757-3433-8F03-E5ADDD395D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ea typeface="游ゴシック Light"/>
                <a:cs typeface="Calibri Light"/>
              </a:rPr>
              <a:t>Boring personal story (Conclusion)</a:t>
            </a:r>
            <a:endParaRPr lang="ja-JP" altLang="en-US" sz="5400">
              <a:cs typeface="Calibri Light" panose="020F0302020204030204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9BF77C8-243C-44B7-431A-1FDC9D3F9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3200">
                <a:ea typeface="游ゴシック"/>
                <a:cs typeface="Calibri"/>
              </a:rPr>
              <a:t>It was a learning experience for me (I don't know a lot about AI), but maybe a little too easy for everyone in this lab.</a:t>
            </a:r>
          </a:p>
          <a:p>
            <a:r>
              <a:rPr lang="ja-JP" altLang="en-US" sz="3200">
                <a:ea typeface="游ゴシック"/>
                <a:cs typeface="Calibri"/>
              </a:rPr>
              <a:t>Anyway,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thank you for listening!</a:t>
            </a:r>
            <a:endParaRPr lang="ja-JP" altLang="en-US" sz="3200" dirty="0">
              <a:solidFill>
                <a:srgbClr val="FF0000"/>
              </a:solidFill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65578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52297E-6918-8792-E05F-DF538CEA63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latin typeface="游ゴシック"/>
                <a:ea typeface="游ゴシック"/>
                <a:cs typeface="Calibri Light"/>
              </a:rPr>
              <a:t>Abstract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763F81E-01D6-9452-71A0-A47A2040D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3200">
                <a:ea typeface="游ゴシック"/>
                <a:cs typeface="Calibri"/>
              </a:rPr>
              <a:t>Tetris is an important benchmark for research in AI.</a:t>
            </a:r>
          </a:p>
          <a:p>
            <a:r>
              <a:rPr lang="ja-JP" altLang="en-US" sz="3200">
                <a:ea typeface="游ゴシック"/>
                <a:cs typeface="Calibri"/>
              </a:rPr>
              <a:t>In this context, genetic algorithm and reinforcement learning have achieved excellent results.</a:t>
            </a:r>
          </a:p>
          <a:p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However, with unlimited time, AI cannot beat better players.</a:t>
            </a:r>
          </a:p>
          <a:p>
            <a:r>
              <a:rPr lang="ja-JP" altLang="en-US" sz="3200">
                <a:ea typeface="游ゴシック"/>
                <a:cs typeface="Calibri"/>
              </a:rPr>
              <a:t>This research has the potential to contribute to important studies such as feature discovery.</a:t>
            </a:r>
            <a:endParaRPr lang="ja-JP" altLang="en-US" sz="3200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2232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0820A3F-82FE-0976-6A9E-7357362A7A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ea typeface="游ゴシック Light"/>
                <a:cs typeface="Calibri Light"/>
              </a:rPr>
              <a:t>Tetris Game</a:t>
            </a:r>
            <a:endParaRPr lang="ja-JP" altLang="en-US" sz="5400">
              <a:cs typeface="Calibri Light" panose="020F0302020204030204"/>
            </a:endParaRPr>
          </a:p>
        </p:txBody>
      </p:sp>
      <p:pic>
        <p:nvPicPr>
          <p:cNvPr id="4" name="図 4" descr="挿絵, 時計 が含まれている画像&#10;&#10;説明は自動で生成されたものです">
            <a:extLst>
              <a:ext uri="{FF2B5EF4-FFF2-40B4-BE49-F238E27FC236}">
                <a16:creationId xmlns:a16="http://schemas.microsoft.com/office/drawing/2014/main" id="{68A7CD50-1A0F-6FA2-7C29-9F64921F560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507554" y="5657777"/>
            <a:ext cx="4410942" cy="1051214"/>
          </a:xfrm>
        </p:spPr>
      </p:pic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6FE0ABA-ED01-153C-4EFE-7CE9CC22C789}"/>
              </a:ext>
            </a:extLst>
          </p:cNvPr>
          <p:cNvSpPr txBox="1"/>
          <p:nvPr/>
        </p:nvSpPr>
        <p:spPr>
          <a:xfrm>
            <a:off x="841168" y="1999013"/>
            <a:ext cx="11144992" cy="35394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ja-JP" altLang="en-US" sz="3200">
                <a:ea typeface="游ゴシック"/>
                <a:cs typeface="Calibri" panose="020F0502020204030204"/>
              </a:rPr>
              <a:t>There are objects called "Tetromino", and you can see what you have now and what you will have next.</a:t>
            </a:r>
          </a:p>
          <a:p>
            <a:pPr marL="285750" indent="-285750">
              <a:buFont typeface="Arial"/>
              <a:buChar char="•"/>
            </a:pPr>
            <a:r>
              <a:rPr lang="ja-JP" altLang="en-US" sz="3200">
                <a:ea typeface="游ゴシック"/>
                <a:cs typeface="Calibri" panose="020F0502020204030204"/>
              </a:rPr>
              <a:t>Not only erase normally, there are some techniques with big scores with less tetrominoes such as perfect clear, T-spin and streak.</a:t>
            </a:r>
          </a:p>
          <a:p>
            <a:pPr marL="285750" indent="-285750">
              <a:buFont typeface="Arial"/>
              <a:buChar char="•"/>
            </a:pPr>
            <a:r>
              <a:rPr lang="ja-JP" altLang="en-US" sz="3200">
                <a:ea typeface="游ゴシック"/>
                <a:cs typeface="Calibri" panose="020F0502020204030204"/>
              </a:rPr>
              <a:t>Calculate the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 panose="020F0502020204030204"/>
              </a:rPr>
              <a:t>evaluation value</a:t>
            </a:r>
            <a:r>
              <a:rPr lang="ja-JP" altLang="en-US" sz="3200">
                <a:ea typeface="游ゴシック"/>
                <a:cs typeface="Calibri" panose="020F0502020204030204"/>
              </a:rPr>
              <a:t> from the current board and tetrominoes you have and try to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 panose="020F0502020204030204"/>
              </a:rPr>
              <a:t>maximize</a:t>
            </a:r>
            <a:r>
              <a:rPr lang="ja-JP" altLang="en-US" sz="3200">
                <a:ea typeface="游ゴシック"/>
                <a:cs typeface="Calibri" panose="020F0502020204030204"/>
              </a:rPr>
              <a:t> it.</a:t>
            </a:r>
            <a:endParaRPr lang="ja-JP" altLang="en-US" sz="3200" dirty="0">
              <a:ea typeface="游ゴシック"/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6860069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64759EA-C9C2-94DC-3445-3FA1BFC25E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ea typeface="游ゴシック Light"/>
                <a:cs typeface="Calibri Light"/>
              </a:rPr>
              <a:t>Tetris Game 2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B16255-1168-FAA1-F4F5-3802543D93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3200">
                <a:ea typeface="游ゴシック"/>
                <a:cs typeface="Calibri"/>
              </a:rPr>
              <a:t>There are 7 * 2 ^ 200 states.</a:t>
            </a:r>
          </a:p>
          <a:p>
            <a:r>
              <a:rPr lang="ja-JP" altLang="en-US" sz="3200">
                <a:ea typeface="游ゴシック"/>
                <a:cs typeface="Calibri"/>
              </a:rPr>
              <a:t>It is impossible to explore most of them.</a:t>
            </a:r>
          </a:p>
          <a:p>
            <a:r>
              <a:rPr lang="ja-JP" altLang="en-US" sz="3200">
                <a:ea typeface="游ゴシック"/>
                <a:cs typeface="Calibri"/>
              </a:rPr>
              <a:t>We need to use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feature value</a:t>
            </a:r>
            <a:r>
              <a:rPr lang="ja-JP" altLang="en-US" sz="3200">
                <a:ea typeface="游ゴシック"/>
                <a:cs typeface="Calibri"/>
              </a:rPr>
              <a:t>.</a:t>
            </a:r>
            <a:endParaRPr lang="ja-JP" altLang="en-US" sz="3200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662000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4CF7C4-49D1-7AAA-76A9-02549C527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ea typeface="游ゴシック Light"/>
                <a:cs typeface="Calibri Light"/>
              </a:rPr>
              <a:t>History</a:t>
            </a:r>
            <a:endParaRPr lang="ja-JP" altLang="en-US" sz="5400">
              <a:cs typeface="Calibri Light" panose="020F0302020204030204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1A83D61-046B-077D-5423-92E1F8434F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3200">
                <a:ea typeface="游ゴシック"/>
                <a:cs typeface="Calibri"/>
              </a:rPr>
              <a:t>1996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(30 lines)</a:t>
            </a:r>
            <a:r>
              <a:rPr lang="ja-JP" altLang="en-US" sz="3200">
                <a:ea typeface="游ゴシック"/>
                <a:cs typeface="Calibri"/>
              </a:rPr>
              <a:t> - use simple features: number of holes and height of highest column.</a:t>
            </a:r>
            <a:endParaRPr lang="ja-JP" altLang="en-US" sz="3200">
              <a:ea typeface="游ゴシック" panose="020B0400000000000000" pitchFamily="34" charset="-128"/>
              <a:cs typeface="Calibri"/>
            </a:endParaRPr>
          </a:p>
          <a:p>
            <a:r>
              <a:rPr lang="ja-JP" altLang="en-US" sz="3200">
                <a:ea typeface="游ゴシック"/>
                <a:cs typeface="Calibri"/>
              </a:rPr>
              <a:t>2002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 (6800 lines)</a:t>
            </a:r>
            <a:r>
              <a:rPr lang="ja-JP" altLang="en-US" sz="3200">
                <a:ea typeface="游ゴシック"/>
                <a:cs typeface="Calibri"/>
              </a:rPr>
              <a:t> - use difference between the height of successive columns.</a:t>
            </a:r>
          </a:p>
          <a:p>
            <a:r>
              <a:rPr lang="ja-JP" altLang="en-US" sz="3200">
                <a:ea typeface="游ゴシック"/>
                <a:cs typeface="Calibri"/>
              </a:rPr>
              <a:t>2005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(5 billion lines!!!)</a:t>
            </a:r>
            <a:r>
              <a:rPr lang="ja-JP" altLang="en-US" sz="3200">
                <a:ea typeface="游ゴシック"/>
                <a:cs typeface="Calibri"/>
              </a:rPr>
              <a:t> - use genetic algorithm and added some new features. (only a few changes)</a:t>
            </a:r>
          </a:p>
          <a:p>
            <a:r>
              <a:rPr lang="ja-JP" altLang="en-US" sz="3200">
                <a:ea typeface="游ゴシック"/>
                <a:cs typeface="Calibri"/>
              </a:rPr>
              <a:t>2013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(51 million lines) </a:t>
            </a:r>
            <a:r>
              <a:rPr lang="ja-JP" altLang="en-US" sz="3200">
                <a:ea typeface="游ゴシック"/>
                <a:cs typeface="Calibri"/>
              </a:rPr>
              <a:t>- use reinforcement learning (it is difficult than genetic algorithm)</a:t>
            </a:r>
            <a:endParaRPr lang="ja-JP" altLang="en-US" sz="3200" dirty="0">
              <a:ea typeface="游ゴシック"/>
              <a:cs typeface="Calibri"/>
            </a:endParaRPr>
          </a:p>
          <a:p>
            <a:pPr marL="0" indent="0">
              <a:buNone/>
            </a:pPr>
            <a:endParaRPr lang="ja-JP" altLang="en-US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09048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441C11-98DE-5574-FD7A-9F7EF9135F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ea typeface="游ゴシック Light"/>
                <a:cs typeface="Calibri Light"/>
              </a:rPr>
              <a:t>Beyond Tetris</a:t>
            </a:r>
            <a:endParaRPr lang="ja-JP" altLang="en-US" sz="5400">
              <a:cs typeface="Calibri Light" panose="020F0302020204030204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D149E7A-105B-8F1B-B80B-B6994F8274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 sz="3200">
                <a:ea typeface="游ゴシック"/>
                <a:cs typeface="Calibri"/>
              </a:rPr>
              <a:t>Let's consider the open world game.</a:t>
            </a:r>
          </a:p>
          <a:p>
            <a:r>
              <a:rPr lang="ja-JP" altLang="en-US" sz="3200">
                <a:ea typeface="游ゴシック"/>
                <a:cs typeface="Calibri"/>
              </a:rPr>
              <a:t>In such a case, we should use spatial features.</a:t>
            </a:r>
          </a:p>
          <a:p>
            <a:r>
              <a:rPr lang="ja-JP" altLang="en-US" sz="3200">
                <a:ea typeface="游ゴシック"/>
                <a:cs typeface="Calibri"/>
              </a:rPr>
              <a:t>We might need to consider the number of allies to decide attack or retreat.</a:t>
            </a:r>
          </a:p>
          <a:p>
            <a:r>
              <a:rPr lang="ja-JP" altLang="en-US" sz="3200">
                <a:ea typeface="游ゴシック"/>
                <a:cs typeface="Calibri"/>
              </a:rPr>
              <a:t>Anyway, we have to decide which features to use. (it need many experiences)</a:t>
            </a:r>
          </a:p>
          <a:p>
            <a:r>
              <a:rPr lang="ja-JP" altLang="en-US" sz="3200">
                <a:ea typeface="游ゴシック"/>
                <a:cs typeface="Calibri"/>
              </a:rPr>
              <a:t>But it requires experience, and finding general answers are very difficult.</a:t>
            </a:r>
          </a:p>
          <a:p>
            <a:pPr marL="0" indent="0">
              <a:buNone/>
            </a:pPr>
            <a:endParaRPr lang="ja-JP" altLang="en-US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53227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11F829-AC57-701A-D9E1-7F179E54A7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ea typeface="游ゴシック Light"/>
                <a:cs typeface="Calibri Light"/>
              </a:rPr>
              <a:t>Beyond Tetris 2</a:t>
            </a:r>
            <a:endParaRPr lang="ja-JP" altLang="en-US" sz="5400">
              <a:cs typeface="Calibri Light" panose="020F0302020204030204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431331C-74AD-3C33-2521-8D562D014D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87080"/>
            <a:ext cx="10515600" cy="4549260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ja-JP" altLang="en-US" sz="3200">
                <a:ea typeface="游ゴシック"/>
                <a:cs typeface="Calibri"/>
              </a:rPr>
              <a:t>In a limited world like Tetris, the number of possibilities is not so large.</a:t>
            </a:r>
          </a:p>
          <a:p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But in real world, there are countless parameters.</a:t>
            </a:r>
            <a:r>
              <a:rPr lang="ja-JP" altLang="en-US" sz="3200">
                <a:ea typeface="游ゴシック"/>
                <a:cs typeface="Calibri"/>
              </a:rPr>
              <a:t> (almost infinite)</a:t>
            </a:r>
          </a:p>
          <a:p>
            <a:r>
              <a:rPr lang="ja-JP" altLang="en-US" sz="3200">
                <a:ea typeface="游ゴシック"/>
                <a:cs typeface="Calibri"/>
              </a:rPr>
              <a:t>How our brains adapt to this situation? (There are many unknowns)</a:t>
            </a:r>
          </a:p>
          <a:p>
            <a:r>
              <a:rPr lang="ja-JP" altLang="en-US" sz="3200">
                <a:ea typeface="游ゴシック"/>
                <a:cs typeface="Calibri"/>
              </a:rPr>
              <a:t>However, we know some of its learning tendencies.</a:t>
            </a:r>
          </a:p>
          <a:p>
            <a:r>
              <a:rPr lang="ja-JP" altLang="en-US" sz="3200">
                <a:ea typeface="游ゴシック"/>
                <a:cs typeface="Calibri"/>
              </a:rPr>
              <a:t>After all, </a:t>
            </a:r>
            <a:r>
              <a:rPr lang="ja-JP" altLang="en-US" sz="3200">
                <a:solidFill>
                  <a:srgbClr val="FF0000"/>
                </a:solidFill>
                <a:ea typeface="游ゴシック"/>
                <a:cs typeface="Calibri"/>
              </a:rPr>
              <a:t>simulating the brain</a:t>
            </a:r>
            <a:r>
              <a:rPr lang="ja-JP" altLang="en-US" sz="3200">
                <a:ea typeface="游ゴシック"/>
                <a:cs typeface="Calibri"/>
              </a:rPr>
              <a:t> is likely to be the breakthrough for more powerful AI.</a:t>
            </a:r>
            <a:endParaRPr lang="ja-JP" altLang="en-US" sz="3200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550834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66BCA77-6EBE-83EC-9E11-74F1C89A6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ja-JP" altLang="en-US" sz="5400">
                <a:ea typeface="游ゴシック Light"/>
                <a:cs typeface="Calibri Light"/>
              </a:rPr>
              <a:t>Boring personal story</a:t>
            </a:r>
            <a:endParaRPr lang="ja-JP" altLang="en-US" sz="5400">
              <a:cs typeface="Calibri Light" panose="020F0302020204030204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B739A4D-54F3-4ACE-5228-642A77AAC8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ja-JP" altLang="en-US">
                <a:ea typeface="游ゴシック"/>
                <a:cs typeface="Calibri"/>
              </a:rPr>
              <a:t>In fact, this paper seems a bit out of date.</a:t>
            </a:r>
            <a:endParaRPr lang="ja-JP">
              <a:ea typeface="游ゴシック" panose="020B0400000000000000" pitchFamily="34" charset="-128"/>
              <a:cs typeface="Calibri"/>
            </a:endParaRPr>
          </a:p>
          <a:p>
            <a:r>
              <a:rPr lang="ja-JP" altLang="en-US">
                <a:ea typeface="游ゴシック"/>
                <a:cs typeface="Calibri"/>
              </a:rPr>
              <a:t>Recently, AI is improving rapidly, and some are even rivaling humans.</a:t>
            </a:r>
          </a:p>
          <a:p>
            <a:r>
              <a:rPr lang="ja-JP" altLang="en-US">
                <a:ea typeface="游ゴシック"/>
                <a:cs typeface="Calibri"/>
              </a:rPr>
              <a:t>However, I wanted to learn a basic, so I study the classic Tetris AI in this case.</a:t>
            </a:r>
          </a:p>
          <a:p>
            <a:r>
              <a:rPr lang="ja-JP" altLang="en-US">
                <a:ea typeface="游ゴシック"/>
                <a:cs typeface="Calibri"/>
              </a:rPr>
              <a:t>A few years ago, I wrote a Tetris AI from scratch.</a:t>
            </a:r>
            <a:endParaRPr lang="ja-JP" altLang="en-US" dirty="0">
              <a:ea typeface="游ゴシック"/>
              <a:cs typeface="Calibri"/>
            </a:endParaRPr>
          </a:p>
          <a:p>
            <a:r>
              <a:rPr lang="ja-JP" altLang="en-US">
                <a:ea typeface="游ゴシック"/>
                <a:cs typeface="Calibri"/>
              </a:rPr>
              <a:t>The results were not good (average is 100 lines), but I remember it was difficult to choose right feature.</a:t>
            </a:r>
          </a:p>
          <a:p>
            <a:r>
              <a:rPr lang="ja-JP" altLang="en-US">
                <a:ea typeface="游ゴシック"/>
                <a:cs typeface="Calibri"/>
              </a:rPr>
              <a:t>If I used data that I talk today, I would have a bit better score. (but thinking is fun)</a:t>
            </a:r>
            <a:endParaRPr lang="ja-JP" altLang="en-US" dirty="0">
              <a:ea typeface="游ゴシック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168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6E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7B8A67-5F47-2994-7A55-A6ECC4D6B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pic>
        <p:nvPicPr>
          <p:cNvPr id="4" name="オンライン メディア 3" title="[Puyo Puyo Tetris AI] Zetris vs Cold Clear AI (1) - AI vs AI">
            <a:hlinkClick r:id="" action="ppaction://media"/>
            <a:extLst>
              <a:ext uri="{FF2B5EF4-FFF2-40B4-BE49-F238E27FC236}">
                <a16:creationId xmlns:a16="http://schemas.microsoft.com/office/drawing/2014/main" id="{E8C607ED-90C7-C5B3-C562-101C918CEB52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1932878" y="270282"/>
            <a:ext cx="8409877" cy="6309731"/>
          </a:xfrm>
        </p:spPr>
      </p:pic>
    </p:spTree>
    <p:extLst>
      <p:ext uri="{BB962C8B-B14F-4D97-AF65-F5344CB8AC3E}">
        <p14:creationId xmlns:p14="http://schemas.microsoft.com/office/powerpoint/2010/main" val="11839550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ワイド画面</PresentationFormat>
  <Paragraphs>0</Paragraphs>
  <Slides>10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Office Theme</vt:lpstr>
      <vt:lpstr>The Game of Tetris in Machine Learning</vt:lpstr>
      <vt:lpstr>Abstract</vt:lpstr>
      <vt:lpstr>Tetris Game</vt:lpstr>
      <vt:lpstr>Tetris Game 2</vt:lpstr>
      <vt:lpstr>History</vt:lpstr>
      <vt:lpstr>Beyond Tetris</vt:lpstr>
      <vt:lpstr>Beyond Tetris 2</vt:lpstr>
      <vt:lpstr>Boring personal story</vt:lpstr>
      <vt:lpstr>PowerPoint プレゼンテーション</vt:lpstr>
      <vt:lpstr>Boring personal story (Conclusion)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415</cp:revision>
  <dcterms:created xsi:type="dcterms:W3CDTF">2023-07-11T12:52:18Z</dcterms:created>
  <dcterms:modified xsi:type="dcterms:W3CDTF">2023-07-12T07:42:32Z</dcterms:modified>
</cp:coreProperties>
</file>