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65" r:id="rId8"/>
    <p:sldId id="259" r:id="rId9"/>
    <p:sldId id="260" r:id="rId10"/>
    <p:sldId id="266" r:id="rId11"/>
    <p:sldId id="267" r:id="rId12"/>
    <p:sldId id="261" r:id="rId13"/>
    <p:sldId id="262" r:id="rId14"/>
    <p:sldId id="269" r:id="rId15"/>
    <p:sldId id="268" r:id="rId16"/>
    <p:sldId id="270" r:id="rId17"/>
    <p:sldId id="263" r:id="rId18"/>
    <p:sldId id="26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C671EB-D789-48EE-933D-3DCA3FCCB9FF}" v="9" dt="2023-05-10T02:08:07.5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25" d="100"/>
          <a:sy n="125" d="100"/>
        </p:scale>
        <p:origin x="-1555" y="-8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7F702-C65A-8A3C-E37D-B3E9D1367C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3C0712-C0A3-0F8F-10A3-484C6FF0C7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ACD1328-7E9A-4CD6-59E7-B83E72ED2A22}"/>
              </a:ext>
            </a:extLst>
          </p:cNvPr>
          <p:cNvSpPr>
            <a:spLocks noGrp="1"/>
          </p:cNvSpPr>
          <p:nvPr>
            <p:ph type="dt" sz="half" idx="10"/>
          </p:nvPr>
        </p:nvSpPr>
        <p:spPr/>
        <p:txBody>
          <a:bodyPr/>
          <a:lstStyle/>
          <a:p>
            <a:fld id="{017349B7-6590-4DDE-B4EC-81B3738EE041}" type="datetimeFigureOut">
              <a:rPr lang="en-US" smtClean="0"/>
              <a:t>5/9/2023</a:t>
            </a:fld>
            <a:endParaRPr lang="en-US"/>
          </a:p>
        </p:txBody>
      </p:sp>
      <p:sp>
        <p:nvSpPr>
          <p:cNvPr id="5" name="Footer Placeholder 4">
            <a:extLst>
              <a:ext uri="{FF2B5EF4-FFF2-40B4-BE49-F238E27FC236}">
                <a16:creationId xmlns:a16="http://schemas.microsoft.com/office/drawing/2014/main" id="{9FA2AEF4-0DEF-59CF-0119-AA037DA0EC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BC552F-D3DA-9C1D-E607-4997ED6024A5}"/>
              </a:ext>
            </a:extLst>
          </p:cNvPr>
          <p:cNvSpPr>
            <a:spLocks noGrp="1"/>
          </p:cNvSpPr>
          <p:nvPr>
            <p:ph type="sldNum" sz="quarter" idx="12"/>
          </p:nvPr>
        </p:nvSpPr>
        <p:spPr/>
        <p:txBody>
          <a:bodyPr/>
          <a:lstStyle/>
          <a:p>
            <a:fld id="{B230467D-8F0E-443B-9331-2661AA306042}" type="slidenum">
              <a:rPr lang="en-US" smtClean="0"/>
              <a:t>‹#›</a:t>
            </a:fld>
            <a:endParaRPr lang="en-US"/>
          </a:p>
        </p:txBody>
      </p:sp>
    </p:spTree>
    <p:extLst>
      <p:ext uri="{BB962C8B-B14F-4D97-AF65-F5344CB8AC3E}">
        <p14:creationId xmlns:p14="http://schemas.microsoft.com/office/powerpoint/2010/main" val="1230217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68027-226A-8001-E346-2BBEE4E264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AA73AF0-5817-6C2A-474E-95A8F46AA6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7A2ED5-18AA-669D-C10E-15F7AC3EC37B}"/>
              </a:ext>
            </a:extLst>
          </p:cNvPr>
          <p:cNvSpPr>
            <a:spLocks noGrp="1"/>
          </p:cNvSpPr>
          <p:nvPr>
            <p:ph type="dt" sz="half" idx="10"/>
          </p:nvPr>
        </p:nvSpPr>
        <p:spPr/>
        <p:txBody>
          <a:bodyPr/>
          <a:lstStyle/>
          <a:p>
            <a:fld id="{017349B7-6590-4DDE-B4EC-81B3738EE041}" type="datetimeFigureOut">
              <a:rPr lang="en-US" smtClean="0"/>
              <a:t>5/9/2023</a:t>
            </a:fld>
            <a:endParaRPr lang="en-US"/>
          </a:p>
        </p:txBody>
      </p:sp>
      <p:sp>
        <p:nvSpPr>
          <p:cNvPr id="5" name="Footer Placeholder 4">
            <a:extLst>
              <a:ext uri="{FF2B5EF4-FFF2-40B4-BE49-F238E27FC236}">
                <a16:creationId xmlns:a16="http://schemas.microsoft.com/office/drawing/2014/main" id="{2670676B-AF54-6B57-91F8-C64CB74A6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1706B1-58DA-EDCA-FC67-7A55E0D74DB7}"/>
              </a:ext>
            </a:extLst>
          </p:cNvPr>
          <p:cNvSpPr>
            <a:spLocks noGrp="1"/>
          </p:cNvSpPr>
          <p:nvPr>
            <p:ph type="sldNum" sz="quarter" idx="12"/>
          </p:nvPr>
        </p:nvSpPr>
        <p:spPr/>
        <p:txBody>
          <a:bodyPr/>
          <a:lstStyle/>
          <a:p>
            <a:fld id="{B230467D-8F0E-443B-9331-2661AA306042}" type="slidenum">
              <a:rPr lang="en-US" smtClean="0"/>
              <a:t>‹#›</a:t>
            </a:fld>
            <a:endParaRPr lang="en-US"/>
          </a:p>
        </p:txBody>
      </p:sp>
    </p:spTree>
    <p:extLst>
      <p:ext uri="{BB962C8B-B14F-4D97-AF65-F5344CB8AC3E}">
        <p14:creationId xmlns:p14="http://schemas.microsoft.com/office/powerpoint/2010/main" val="3610057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19EE34-9115-CBCD-F7E1-74EEC3B10E3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C18D45-6C36-2209-A6D8-6E29597B08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DFFDD4-A042-4C65-1682-988E2CF06E4E}"/>
              </a:ext>
            </a:extLst>
          </p:cNvPr>
          <p:cNvSpPr>
            <a:spLocks noGrp="1"/>
          </p:cNvSpPr>
          <p:nvPr>
            <p:ph type="dt" sz="half" idx="10"/>
          </p:nvPr>
        </p:nvSpPr>
        <p:spPr/>
        <p:txBody>
          <a:bodyPr/>
          <a:lstStyle/>
          <a:p>
            <a:fld id="{017349B7-6590-4DDE-B4EC-81B3738EE041}" type="datetimeFigureOut">
              <a:rPr lang="en-US" smtClean="0"/>
              <a:t>5/9/2023</a:t>
            </a:fld>
            <a:endParaRPr lang="en-US"/>
          </a:p>
        </p:txBody>
      </p:sp>
      <p:sp>
        <p:nvSpPr>
          <p:cNvPr id="5" name="Footer Placeholder 4">
            <a:extLst>
              <a:ext uri="{FF2B5EF4-FFF2-40B4-BE49-F238E27FC236}">
                <a16:creationId xmlns:a16="http://schemas.microsoft.com/office/drawing/2014/main" id="{17D5E824-BE36-92F5-38B3-37637B845A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AC919A-22D8-5BC4-6F0C-3CE03189F30C}"/>
              </a:ext>
            </a:extLst>
          </p:cNvPr>
          <p:cNvSpPr>
            <a:spLocks noGrp="1"/>
          </p:cNvSpPr>
          <p:nvPr>
            <p:ph type="sldNum" sz="quarter" idx="12"/>
          </p:nvPr>
        </p:nvSpPr>
        <p:spPr/>
        <p:txBody>
          <a:bodyPr/>
          <a:lstStyle/>
          <a:p>
            <a:fld id="{B230467D-8F0E-443B-9331-2661AA306042}" type="slidenum">
              <a:rPr lang="en-US" smtClean="0"/>
              <a:t>‹#›</a:t>
            </a:fld>
            <a:endParaRPr lang="en-US"/>
          </a:p>
        </p:txBody>
      </p:sp>
    </p:spTree>
    <p:extLst>
      <p:ext uri="{BB962C8B-B14F-4D97-AF65-F5344CB8AC3E}">
        <p14:creationId xmlns:p14="http://schemas.microsoft.com/office/powerpoint/2010/main" val="483190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08E5E-D0C5-C59C-9EEE-880F46FFE6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AB5729-3B46-A9EF-09CB-41C078F21A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0BC57D-1EB6-5A4C-E7F3-9C6E6AE3A9C0}"/>
              </a:ext>
            </a:extLst>
          </p:cNvPr>
          <p:cNvSpPr>
            <a:spLocks noGrp="1"/>
          </p:cNvSpPr>
          <p:nvPr>
            <p:ph type="dt" sz="half" idx="10"/>
          </p:nvPr>
        </p:nvSpPr>
        <p:spPr/>
        <p:txBody>
          <a:bodyPr/>
          <a:lstStyle/>
          <a:p>
            <a:fld id="{017349B7-6590-4DDE-B4EC-81B3738EE041}" type="datetimeFigureOut">
              <a:rPr lang="en-US" smtClean="0"/>
              <a:t>5/9/2023</a:t>
            </a:fld>
            <a:endParaRPr lang="en-US"/>
          </a:p>
        </p:txBody>
      </p:sp>
      <p:sp>
        <p:nvSpPr>
          <p:cNvPr id="5" name="Footer Placeholder 4">
            <a:extLst>
              <a:ext uri="{FF2B5EF4-FFF2-40B4-BE49-F238E27FC236}">
                <a16:creationId xmlns:a16="http://schemas.microsoft.com/office/drawing/2014/main" id="{33B57EB8-E5AB-829E-18FA-57F213D722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7A2B2D-6051-E52B-7CC4-B71872D11742}"/>
              </a:ext>
            </a:extLst>
          </p:cNvPr>
          <p:cNvSpPr>
            <a:spLocks noGrp="1"/>
          </p:cNvSpPr>
          <p:nvPr>
            <p:ph type="sldNum" sz="quarter" idx="12"/>
          </p:nvPr>
        </p:nvSpPr>
        <p:spPr/>
        <p:txBody>
          <a:bodyPr/>
          <a:lstStyle/>
          <a:p>
            <a:fld id="{B230467D-8F0E-443B-9331-2661AA306042}" type="slidenum">
              <a:rPr lang="en-US" smtClean="0"/>
              <a:t>‹#›</a:t>
            </a:fld>
            <a:endParaRPr lang="en-US"/>
          </a:p>
        </p:txBody>
      </p:sp>
    </p:spTree>
    <p:extLst>
      <p:ext uri="{BB962C8B-B14F-4D97-AF65-F5344CB8AC3E}">
        <p14:creationId xmlns:p14="http://schemas.microsoft.com/office/powerpoint/2010/main" val="3116900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A5EFB-CCBA-E722-5359-150870294D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4D2609D-E897-C851-68C3-E878CA8955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876D0E-3E42-535A-8365-DD896B4EC445}"/>
              </a:ext>
            </a:extLst>
          </p:cNvPr>
          <p:cNvSpPr>
            <a:spLocks noGrp="1"/>
          </p:cNvSpPr>
          <p:nvPr>
            <p:ph type="dt" sz="half" idx="10"/>
          </p:nvPr>
        </p:nvSpPr>
        <p:spPr/>
        <p:txBody>
          <a:bodyPr/>
          <a:lstStyle/>
          <a:p>
            <a:fld id="{017349B7-6590-4DDE-B4EC-81B3738EE041}" type="datetimeFigureOut">
              <a:rPr lang="en-US" smtClean="0"/>
              <a:t>5/9/2023</a:t>
            </a:fld>
            <a:endParaRPr lang="en-US"/>
          </a:p>
        </p:txBody>
      </p:sp>
      <p:sp>
        <p:nvSpPr>
          <p:cNvPr id="5" name="Footer Placeholder 4">
            <a:extLst>
              <a:ext uri="{FF2B5EF4-FFF2-40B4-BE49-F238E27FC236}">
                <a16:creationId xmlns:a16="http://schemas.microsoft.com/office/drawing/2014/main" id="{39A4FC8B-2141-5D30-D97E-9644F39893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776BCA-B9C8-A3FB-3E5E-6AC1421DB921}"/>
              </a:ext>
            </a:extLst>
          </p:cNvPr>
          <p:cNvSpPr>
            <a:spLocks noGrp="1"/>
          </p:cNvSpPr>
          <p:nvPr>
            <p:ph type="sldNum" sz="quarter" idx="12"/>
          </p:nvPr>
        </p:nvSpPr>
        <p:spPr/>
        <p:txBody>
          <a:bodyPr/>
          <a:lstStyle/>
          <a:p>
            <a:fld id="{B230467D-8F0E-443B-9331-2661AA306042}" type="slidenum">
              <a:rPr lang="en-US" smtClean="0"/>
              <a:t>‹#›</a:t>
            </a:fld>
            <a:endParaRPr lang="en-US"/>
          </a:p>
        </p:txBody>
      </p:sp>
    </p:spTree>
    <p:extLst>
      <p:ext uri="{BB962C8B-B14F-4D97-AF65-F5344CB8AC3E}">
        <p14:creationId xmlns:p14="http://schemas.microsoft.com/office/powerpoint/2010/main" val="1634592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1D155-0E9D-03C7-AA43-42B8BC7E07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4BA58B-6E39-2DCA-9809-1EA3D8D408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4AB3B31-FA1D-46F8-5116-5A5D379D5F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313142-25D4-0E04-C9D7-5CBEB0FE3756}"/>
              </a:ext>
            </a:extLst>
          </p:cNvPr>
          <p:cNvSpPr>
            <a:spLocks noGrp="1"/>
          </p:cNvSpPr>
          <p:nvPr>
            <p:ph type="dt" sz="half" idx="10"/>
          </p:nvPr>
        </p:nvSpPr>
        <p:spPr/>
        <p:txBody>
          <a:bodyPr/>
          <a:lstStyle/>
          <a:p>
            <a:fld id="{017349B7-6590-4DDE-B4EC-81B3738EE041}" type="datetimeFigureOut">
              <a:rPr lang="en-US" smtClean="0"/>
              <a:t>5/9/2023</a:t>
            </a:fld>
            <a:endParaRPr lang="en-US"/>
          </a:p>
        </p:txBody>
      </p:sp>
      <p:sp>
        <p:nvSpPr>
          <p:cNvPr id="6" name="Footer Placeholder 5">
            <a:extLst>
              <a:ext uri="{FF2B5EF4-FFF2-40B4-BE49-F238E27FC236}">
                <a16:creationId xmlns:a16="http://schemas.microsoft.com/office/drawing/2014/main" id="{8A760391-D011-31D6-35BB-1CF8A12E07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9AE6BC-A4A7-9457-462F-964D069D00AB}"/>
              </a:ext>
            </a:extLst>
          </p:cNvPr>
          <p:cNvSpPr>
            <a:spLocks noGrp="1"/>
          </p:cNvSpPr>
          <p:nvPr>
            <p:ph type="sldNum" sz="quarter" idx="12"/>
          </p:nvPr>
        </p:nvSpPr>
        <p:spPr/>
        <p:txBody>
          <a:bodyPr/>
          <a:lstStyle/>
          <a:p>
            <a:fld id="{B230467D-8F0E-443B-9331-2661AA306042}" type="slidenum">
              <a:rPr lang="en-US" smtClean="0"/>
              <a:t>‹#›</a:t>
            </a:fld>
            <a:endParaRPr lang="en-US"/>
          </a:p>
        </p:txBody>
      </p:sp>
    </p:spTree>
    <p:extLst>
      <p:ext uri="{BB962C8B-B14F-4D97-AF65-F5344CB8AC3E}">
        <p14:creationId xmlns:p14="http://schemas.microsoft.com/office/powerpoint/2010/main" val="372177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56DB1-0B7D-011F-7892-D7B9ABC5A44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BBDDFA-533F-49D4-9851-8970422848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05E6F3-5474-75A5-524A-28AC62BC51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04EC13-B03F-5FD3-0A5A-6EFDCA4BDD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4956A2-5D00-8D61-2517-3FB27B04D6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1AFBAF-91BD-D438-749E-04E35A728F17}"/>
              </a:ext>
            </a:extLst>
          </p:cNvPr>
          <p:cNvSpPr>
            <a:spLocks noGrp="1"/>
          </p:cNvSpPr>
          <p:nvPr>
            <p:ph type="dt" sz="half" idx="10"/>
          </p:nvPr>
        </p:nvSpPr>
        <p:spPr/>
        <p:txBody>
          <a:bodyPr/>
          <a:lstStyle/>
          <a:p>
            <a:fld id="{017349B7-6590-4DDE-B4EC-81B3738EE041}" type="datetimeFigureOut">
              <a:rPr lang="en-US" smtClean="0"/>
              <a:t>5/9/2023</a:t>
            </a:fld>
            <a:endParaRPr lang="en-US"/>
          </a:p>
        </p:txBody>
      </p:sp>
      <p:sp>
        <p:nvSpPr>
          <p:cNvPr id="8" name="Footer Placeholder 7">
            <a:extLst>
              <a:ext uri="{FF2B5EF4-FFF2-40B4-BE49-F238E27FC236}">
                <a16:creationId xmlns:a16="http://schemas.microsoft.com/office/drawing/2014/main" id="{E80CD16D-8A5F-DDF1-199D-58F77CACCA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5894B39-9F28-A113-3848-7FD88D605227}"/>
              </a:ext>
            </a:extLst>
          </p:cNvPr>
          <p:cNvSpPr>
            <a:spLocks noGrp="1"/>
          </p:cNvSpPr>
          <p:nvPr>
            <p:ph type="sldNum" sz="quarter" idx="12"/>
          </p:nvPr>
        </p:nvSpPr>
        <p:spPr/>
        <p:txBody>
          <a:bodyPr/>
          <a:lstStyle/>
          <a:p>
            <a:fld id="{B230467D-8F0E-443B-9331-2661AA306042}" type="slidenum">
              <a:rPr lang="en-US" smtClean="0"/>
              <a:t>‹#›</a:t>
            </a:fld>
            <a:endParaRPr lang="en-US"/>
          </a:p>
        </p:txBody>
      </p:sp>
    </p:spTree>
    <p:extLst>
      <p:ext uri="{BB962C8B-B14F-4D97-AF65-F5344CB8AC3E}">
        <p14:creationId xmlns:p14="http://schemas.microsoft.com/office/powerpoint/2010/main" val="3233234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EBF4F-E6A1-7300-899E-1B67F1BDB4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A3D40D-CBB9-A860-6542-1E695A78D418}"/>
              </a:ext>
            </a:extLst>
          </p:cNvPr>
          <p:cNvSpPr>
            <a:spLocks noGrp="1"/>
          </p:cNvSpPr>
          <p:nvPr>
            <p:ph type="dt" sz="half" idx="10"/>
          </p:nvPr>
        </p:nvSpPr>
        <p:spPr/>
        <p:txBody>
          <a:bodyPr/>
          <a:lstStyle/>
          <a:p>
            <a:fld id="{017349B7-6590-4DDE-B4EC-81B3738EE041}" type="datetimeFigureOut">
              <a:rPr lang="en-US" smtClean="0"/>
              <a:t>5/9/2023</a:t>
            </a:fld>
            <a:endParaRPr lang="en-US"/>
          </a:p>
        </p:txBody>
      </p:sp>
      <p:sp>
        <p:nvSpPr>
          <p:cNvPr id="4" name="Footer Placeholder 3">
            <a:extLst>
              <a:ext uri="{FF2B5EF4-FFF2-40B4-BE49-F238E27FC236}">
                <a16:creationId xmlns:a16="http://schemas.microsoft.com/office/drawing/2014/main" id="{F3EDF63F-21EE-738C-835A-493C170EA6D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1A0F81-4BA4-16FF-D1AB-DAF8E496FA74}"/>
              </a:ext>
            </a:extLst>
          </p:cNvPr>
          <p:cNvSpPr>
            <a:spLocks noGrp="1"/>
          </p:cNvSpPr>
          <p:nvPr>
            <p:ph type="sldNum" sz="quarter" idx="12"/>
          </p:nvPr>
        </p:nvSpPr>
        <p:spPr/>
        <p:txBody>
          <a:bodyPr/>
          <a:lstStyle/>
          <a:p>
            <a:fld id="{B230467D-8F0E-443B-9331-2661AA306042}" type="slidenum">
              <a:rPr lang="en-US" smtClean="0"/>
              <a:t>‹#›</a:t>
            </a:fld>
            <a:endParaRPr lang="en-US"/>
          </a:p>
        </p:txBody>
      </p:sp>
    </p:spTree>
    <p:extLst>
      <p:ext uri="{BB962C8B-B14F-4D97-AF65-F5344CB8AC3E}">
        <p14:creationId xmlns:p14="http://schemas.microsoft.com/office/powerpoint/2010/main" val="2818021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F89395-21C9-E97A-E323-7AD13F62E684}"/>
              </a:ext>
            </a:extLst>
          </p:cNvPr>
          <p:cNvSpPr>
            <a:spLocks noGrp="1"/>
          </p:cNvSpPr>
          <p:nvPr>
            <p:ph type="dt" sz="half" idx="10"/>
          </p:nvPr>
        </p:nvSpPr>
        <p:spPr/>
        <p:txBody>
          <a:bodyPr/>
          <a:lstStyle/>
          <a:p>
            <a:fld id="{017349B7-6590-4DDE-B4EC-81B3738EE041}" type="datetimeFigureOut">
              <a:rPr lang="en-US" smtClean="0"/>
              <a:t>5/9/2023</a:t>
            </a:fld>
            <a:endParaRPr lang="en-US"/>
          </a:p>
        </p:txBody>
      </p:sp>
      <p:sp>
        <p:nvSpPr>
          <p:cNvPr id="3" name="Footer Placeholder 2">
            <a:extLst>
              <a:ext uri="{FF2B5EF4-FFF2-40B4-BE49-F238E27FC236}">
                <a16:creationId xmlns:a16="http://schemas.microsoft.com/office/drawing/2014/main" id="{13F2DFFD-1406-F334-F028-CE2945487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2BBB760-E1D1-4E75-7BE1-2B257CB75707}"/>
              </a:ext>
            </a:extLst>
          </p:cNvPr>
          <p:cNvSpPr>
            <a:spLocks noGrp="1"/>
          </p:cNvSpPr>
          <p:nvPr>
            <p:ph type="sldNum" sz="quarter" idx="12"/>
          </p:nvPr>
        </p:nvSpPr>
        <p:spPr/>
        <p:txBody>
          <a:bodyPr/>
          <a:lstStyle/>
          <a:p>
            <a:fld id="{B230467D-8F0E-443B-9331-2661AA306042}" type="slidenum">
              <a:rPr lang="en-US" smtClean="0"/>
              <a:t>‹#›</a:t>
            </a:fld>
            <a:endParaRPr lang="en-US"/>
          </a:p>
        </p:txBody>
      </p:sp>
    </p:spTree>
    <p:extLst>
      <p:ext uri="{BB962C8B-B14F-4D97-AF65-F5344CB8AC3E}">
        <p14:creationId xmlns:p14="http://schemas.microsoft.com/office/powerpoint/2010/main" val="3690820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A672C-EFA1-D6F4-8BE3-799D3E4D07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A68345-4270-72A4-B226-E9CEBD6F1A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24A8A0-0F1C-DF31-B22F-018F376603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616A01-5368-ACDC-669B-1503057E4761}"/>
              </a:ext>
            </a:extLst>
          </p:cNvPr>
          <p:cNvSpPr>
            <a:spLocks noGrp="1"/>
          </p:cNvSpPr>
          <p:nvPr>
            <p:ph type="dt" sz="half" idx="10"/>
          </p:nvPr>
        </p:nvSpPr>
        <p:spPr/>
        <p:txBody>
          <a:bodyPr/>
          <a:lstStyle/>
          <a:p>
            <a:fld id="{017349B7-6590-4DDE-B4EC-81B3738EE041}" type="datetimeFigureOut">
              <a:rPr lang="en-US" smtClean="0"/>
              <a:t>5/9/2023</a:t>
            </a:fld>
            <a:endParaRPr lang="en-US"/>
          </a:p>
        </p:txBody>
      </p:sp>
      <p:sp>
        <p:nvSpPr>
          <p:cNvPr id="6" name="Footer Placeholder 5">
            <a:extLst>
              <a:ext uri="{FF2B5EF4-FFF2-40B4-BE49-F238E27FC236}">
                <a16:creationId xmlns:a16="http://schemas.microsoft.com/office/drawing/2014/main" id="{967FA2AE-9E78-9447-B9DD-0BA97FB3B2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D19784-1060-7ACD-631D-BE637FC37EFE}"/>
              </a:ext>
            </a:extLst>
          </p:cNvPr>
          <p:cNvSpPr>
            <a:spLocks noGrp="1"/>
          </p:cNvSpPr>
          <p:nvPr>
            <p:ph type="sldNum" sz="quarter" idx="12"/>
          </p:nvPr>
        </p:nvSpPr>
        <p:spPr/>
        <p:txBody>
          <a:bodyPr/>
          <a:lstStyle/>
          <a:p>
            <a:fld id="{B230467D-8F0E-443B-9331-2661AA306042}" type="slidenum">
              <a:rPr lang="en-US" smtClean="0"/>
              <a:t>‹#›</a:t>
            </a:fld>
            <a:endParaRPr lang="en-US"/>
          </a:p>
        </p:txBody>
      </p:sp>
    </p:spTree>
    <p:extLst>
      <p:ext uri="{BB962C8B-B14F-4D97-AF65-F5344CB8AC3E}">
        <p14:creationId xmlns:p14="http://schemas.microsoft.com/office/powerpoint/2010/main" val="217379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69541-1149-6365-B7C7-82DFBA4D5E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9FECC5-331C-DCD4-A480-D0BFAE1918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DB6574-5F47-354B-722D-582C3E0618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92E6E1-BEA2-C0DA-195C-AA72CEC1EDEF}"/>
              </a:ext>
            </a:extLst>
          </p:cNvPr>
          <p:cNvSpPr>
            <a:spLocks noGrp="1"/>
          </p:cNvSpPr>
          <p:nvPr>
            <p:ph type="dt" sz="half" idx="10"/>
          </p:nvPr>
        </p:nvSpPr>
        <p:spPr/>
        <p:txBody>
          <a:bodyPr/>
          <a:lstStyle/>
          <a:p>
            <a:fld id="{017349B7-6590-4DDE-B4EC-81B3738EE041}" type="datetimeFigureOut">
              <a:rPr lang="en-US" smtClean="0"/>
              <a:t>5/9/2023</a:t>
            </a:fld>
            <a:endParaRPr lang="en-US"/>
          </a:p>
        </p:txBody>
      </p:sp>
      <p:sp>
        <p:nvSpPr>
          <p:cNvPr id="6" name="Footer Placeholder 5">
            <a:extLst>
              <a:ext uri="{FF2B5EF4-FFF2-40B4-BE49-F238E27FC236}">
                <a16:creationId xmlns:a16="http://schemas.microsoft.com/office/drawing/2014/main" id="{BF603ADD-F722-2912-1E1D-ACBD0C7085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97377D-FD42-E1E8-BA29-BE8074B69B3C}"/>
              </a:ext>
            </a:extLst>
          </p:cNvPr>
          <p:cNvSpPr>
            <a:spLocks noGrp="1"/>
          </p:cNvSpPr>
          <p:nvPr>
            <p:ph type="sldNum" sz="quarter" idx="12"/>
          </p:nvPr>
        </p:nvSpPr>
        <p:spPr/>
        <p:txBody>
          <a:bodyPr/>
          <a:lstStyle/>
          <a:p>
            <a:fld id="{B230467D-8F0E-443B-9331-2661AA306042}" type="slidenum">
              <a:rPr lang="en-US" smtClean="0"/>
              <a:t>‹#›</a:t>
            </a:fld>
            <a:endParaRPr lang="en-US"/>
          </a:p>
        </p:txBody>
      </p:sp>
    </p:spTree>
    <p:extLst>
      <p:ext uri="{BB962C8B-B14F-4D97-AF65-F5344CB8AC3E}">
        <p14:creationId xmlns:p14="http://schemas.microsoft.com/office/powerpoint/2010/main" val="2325633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FA570A-5EBC-E21B-4D60-F295A52CB5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E9949B-C2C3-D160-983B-EAC517DC84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0D3B87-4CAD-A80B-BC06-AD7139B613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7349B7-6590-4DDE-B4EC-81B3738EE041}" type="datetimeFigureOut">
              <a:rPr lang="en-US" smtClean="0"/>
              <a:t>5/9/2023</a:t>
            </a:fld>
            <a:endParaRPr lang="en-US"/>
          </a:p>
        </p:txBody>
      </p:sp>
      <p:sp>
        <p:nvSpPr>
          <p:cNvPr id="5" name="Footer Placeholder 4">
            <a:extLst>
              <a:ext uri="{FF2B5EF4-FFF2-40B4-BE49-F238E27FC236}">
                <a16:creationId xmlns:a16="http://schemas.microsoft.com/office/drawing/2014/main" id="{BF67F5A8-A9C7-E01C-7E2D-978A588875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E3AE15B-47AF-D853-4C85-E8AE1140CC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30467D-8F0E-443B-9331-2661AA306042}" type="slidenum">
              <a:rPr lang="en-US" smtClean="0"/>
              <a:t>‹#›</a:t>
            </a:fld>
            <a:endParaRPr lang="en-US"/>
          </a:p>
        </p:txBody>
      </p:sp>
    </p:spTree>
    <p:extLst>
      <p:ext uri="{BB962C8B-B14F-4D97-AF65-F5344CB8AC3E}">
        <p14:creationId xmlns:p14="http://schemas.microsoft.com/office/powerpoint/2010/main" val="23385199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ieeexplore.ieee.org/xpl/RecentIssue.jsp?punumber=7782673"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sciencedirect.com/science/article/abs/pii/S1071581919301491?via%3Dihub" TargetMode="External"/><Relationship Id="rId2" Type="http://schemas.openxmlformats.org/officeDocument/2006/relationships/hyperlink" Target="https://selfdeterminationtheory.org/wp-content/uploads/2022/02/IMI_Complete.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1FFB8-03E8-E201-D2B1-1FD69E8F1CC4}"/>
              </a:ext>
            </a:extLst>
          </p:cNvPr>
          <p:cNvSpPr>
            <a:spLocks noGrp="1"/>
          </p:cNvSpPr>
          <p:nvPr>
            <p:ph type="ctrTitle"/>
          </p:nvPr>
        </p:nvSpPr>
        <p:spPr/>
        <p:txBody>
          <a:bodyPr>
            <a:normAutofit/>
          </a:bodyPr>
          <a:lstStyle/>
          <a:p>
            <a:r>
              <a:rPr lang="en-US" sz="4000" dirty="0">
                <a:effectLst/>
                <a:latin typeface="+mn-lt"/>
              </a:rPr>
              <a:t>Keep Calm and Aim for the Head:</a:t>
            </a:r>
            <a:br>
              <a:rPr lang="en-US" sz="4000" dirty="0">
                <a:latin typeface="+mn-lt"/>
              </a:rPr>
            </a:br>
            <a:r>
              <a:rPr lang="en-US" sz="4000" dirty="0">
                <a:effectLst/>
                <a:latin typeface="+mn-lt"/>
              </a:rPr>
              <a:t>Biofeedback-Controlled Dynamic Difficulty</a:t>
            </a:r>
            <a:br>
              <a:rPr lang="en-US" sz="4000" dirty="0">
                <a:latin typeface="+mn-lt"/>
              </a:rPr>
            </a:br>
            <a:r>
              <a:rPr lang="en-US" sz="4000" dirty="0">
                <a:effectLst/>
                <a:latin typeface="+mn-lt"/>
              </a:rPr>
              <a:t>Adjustment in a Horror Game</a:t>
            </a:r>
            <a:endParaRPr lang="en-US" sz="4000" dirty="0">
              <a:latin typeface="+mn-lt"/>
            </a:endParaRPr>
          </a:p>
        </p:txBody>
      </p:sp>
      <p:sp>
        <p:nvSpPr>
          <p:cNvPr id="3" name="Subtitle 2">
            <a:extLst>
              <a:ext uri="{FF2B5EF4-FFF2-40B4-BE49-F238E27FC236}">
                <a16:creationId xmlns:a16="http://schemas.microsoft.com/office/drawing/2014/main" id="{98914233-0173-488E-358F-BC9038E01276}"/>
              </a:ext>
            </a:extLst>
          </p:cNvPr>
          <p:cNvSpPr>
            <a:spLocks noGrp="1"/>
          </p:cNvSpPr>
          <p:nvPr>
            <p:ph type="subTitle" idx="1"/>
          </p:nvPr>
        </p:nvSpPr>
        <p:spPr/>
        <p:txBody>
          <a:bodyPr>
            <a:normAutofit/>
          </a:bodyPr>
          <a:lstStyle/>
          <a:p>
            <a:r>
              <a:rPr lang="en-US" sz="2000" dirty="0" err="1">
                <a:effectLst/>
                <a:latin typeface="Arial" panose="020B0604020202020204" pitchFamily="34" charset="0"/>
              </a:rPr>
              <a:t>Paraschos</a:t>
            </a:r>
            <a:r>
              <a:rPr lang="en-US" sz="2000" dirty="0">
                <a:effectLst/>
                <a:latin typeface="Arial" panose="020B0604020202020204" pitchFamily="34" charset="0"/>
              </a:rPr>
              <a:t> </a:t>
            </a:r>
            <a:r>
              <a:rPr lang="en-US" sz="2000" dirty="0" err="1">
                <a:effectLst/>
                <a:latin typeface="Arial" panose="020B0604020202020204" pitchFamily="34" charset="0"/>
              </a:rPr>
              <a:t>Moschovitis</a:t>
            </a:r>
            <a:r>
              <a:rPr lang="en-US" sz="2000" dirty="0">
                <a:effectLst/>
                <a:latin typeface="Arial" panose="020B0604020202020204" pitchFamily="34" charset="0"/>
              </a:rPr>
              <a:t> and Alena Denisova</a:t>
            </a:r>
          </a:p>
          <a:p>
            <a:endParaRPr lang="en-US" sz="2000" dirty="0">
              <a:latin typeface="Arial" panose="020B0604020202020204" pitchFamily="34" charset="0"/>
            </a:endParaRPr>
          </a:p>
          <a:p>
            <a:endParaRPr lang="en-US" sz="2000" dirty="0">
              <a:latin typeface="Arial" panose="020B0604020202020204" pitchFamily="34" charset="0"/>
            </a:endParaRPr>
          </a:p>
          <a:p>
            <a:r>
              <a:rPr lang="en-US" sz="1600" dirty="0">
                <a:hlinkClick r:id="rId2"/>
              </a:rPr>
              <a:t>IEEE Transactions on Games</a:t>
            </a:r>
            <a:r>
              <a:rPr lang="en-US" sz="1600" dirty="0"/>
              <a:t> ( Early Access )</a:t>
            </a:r>
            <a:r>
              <a:rPr lang="en-US" sz="2000" dirty="0">
                <a:latin typeface="Arial" panose="020B0604020202020204" pitchFamily="34" charset="0"/>
              </a:rPr>
              <a:t> </a:t>
            </a:r>
            <a:r>
              <a:rPr lang="en-US" sz="1600" dirty="0"/>
              <a:t>03 June 2022 </a:t>
            </a:r>
            <a:endParaRPr lang="en-US" sz="2000" dirty="0"/>
          </a:p>
        </p:txBody>
      </p:sp>
    </p:spTree>
    <p:extLst>
      <p:ext uri="{BB962C8B-B14F-4D97-AF65-F5344CB8AC3E}">
        <p14:creationId xmlns:p14="http://schemas.microsoft.com/office/powerpoint/2010/main" val="564086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9DFD0-07B5-2FB0-9D26-382586E36DF1}"/>
              </a:ext>
            </a:extLst>
          </p:cNvPr>
          <p:cNvSpPr>
            <a:spLocks noGrp="1"/>
          </p:cNvSpPr>
          <p:nvPr>
            <p:ph type="title"/>
          </p:nvPr>
        </p:nvSpPr>
        <p:spPr/>
        <p:txBody>
          <a:bodyPr/>
          <a:lstStyle/>
          <a:p>
            <a:r>
              <a:rPr lang="en-US" dirty="0"/>
              <a:t>Result</a:t>
            </a:r>
          </a:p>
        </p:txBody>
      </p:sp>
      <p:sp>
        <p:nvSpPr>
          <p:cNvPr id="3" name="Content Placeholder 2">
            <a:extLst>
              <a:ext uri="{FF2B5EF4-FFF2-40B4-BE49-F238E27FC236}">
                <a16:creationId xmlns:a16="http://schemas.microsoft.com/office/drawing/2014/main" id="{54B2FD7E-2993-348B-0101-E742E1ED986B}"/>
              </a:ext>
            </a:extLst>
          </p:cNvPr>
          <p:cNvSpPr>
            <a:spLocks noGrp="1"/>
          </p:cNvSpPr>
          <p:nvPr>
            <p:ph idx="1"/>
          </p:nvPr>
        </p:nvSpPr>
        <p:spPr>
          <a:xfrm>
            <a:off x="838200" y="1532114"/>
            <a:ext cx="10515600" cy="4351338"/>
          </a:xfrm>
        </p:spPr>
        <p:txBody>
          <a:bodyPr>
            <a:normAutofit/>
          </a:bodyPr>
          <a:lstStyle/>
          <a:p>
            <a:r>
              <a:rPr lang="en-US" sz="2400" dirty="0"/>
              <a:t>The data were normally distributed, so the researchers used </a:t>
            </a:r>
            <a:r>
              <a:rPr lang="en-US" sz="2400" b="1" dirty="0">
                <a:solidFill>
                  <a:schemeClr val="accent2">
                    <a:lumMod val="75000"/>
                  </a:schemeClr>
                </a:solidFill>
              </a:rPr>
              <a:t>a One-Way ANOVA </a:t>
            </a:r>
            <a:r>
              <a:rPr lang="en-US" sz="2400" dirty="0"/>
              <a:t>to compare the means between two groups of players. They also used Pearson's correlation analysis to establish the relationship between two player experiences. The statistical significance was set at p &lt; 0.05.</a:t>
            </a:r>
          </a:p>
        </p:txBody>
      </p:sp>
      <p:pic>
        <p:nvPicPr>
          <p:cNvPr id="9" name="Picture 8">
            <a:extLst>
              <a:ext uri="{FF2B5EF4-FFF2-40B4-BE49-F238E27FC236}">
                <a16:creationId xmlns:a16="http://schemas.microsoft.com/office/drawing/2014/main" id="{1E03C51E-EAF3-1456-799B-22615E954B31}"/>
              </a:ext>
            </a:extLst>
          </p:cNvPr>
          <p:cNvPicPr>
            <a:picLocks noChangeAspect="1"/>
          </p:cNvPicPr>
          <p:nvPr/>
        </p:nvPicPr>
        <p:blipFill>
          <a:blip r:embed="rId2"/>
          <a:stretch>
            <a:fillRect/>
          </a:stretch>
        </p:blipFill>
        <p:spPr>
          <a:xfrm>
            <a:off x="954157" y="2909227"/>
            <a:ext cx="5141843" cy="3708870"/>
          </a:xfrm>
          <a:prstGeom prst="rect">
            <a:avLst/>
          </a:prstGeom>
        </p:spPr>
      </p:pic>
      <p:pic>
        <p:nvPicPr>
          <p:cNvPr id="11" name="Picture 10">
            <a:extLst>
              <a:ext uri="{FF2B5EF4-FFF2-40B4-BE49-F238E27FC236}">
                <a16:creationId xmlns:a16="http://schemas.microsoft.com/office/drawing/2014/main" id="{8AA9E2A0-34D5-A332-B4F8-46B22393E248}"/>
              </a:ext>
            </a:extLst>
          </p:cNvPr>
          <p:cNvPicPr>
            <a:picLocks noChangeAspect="1"/>
          </p:cNvPicPr>
          <p:nvPr/>
        </p:nvPicPr>
        <p:blipFill rotWithShape="1">
          <a:blip r:embed="rId3"/>
          <a:srcRect l="5377"/>
          <a:stretch/>
        </p:blipFill>
        <p:spPr>
          <a:xfrm>
            <a:off x="6211957" y="2857677"/>
            <a:ext cx="5599044" cy="3938543"/>
          </a:xfrm>
          <a:prstGeom prst="rect">
            <a:avLst/>
          </a:prstGeom>
        </p:spPr>
      </p:pic>
    </p:spTree>
    <p:extLst>
      <p:ext uri="{BB962C8B-B14F-4D97-AF65-F5344CB8AC3E}">
        <p14:creationId xmlns:p14="http://schemas.microsoft.com/office/powerpoint/2010/main" val="4237394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7CDCA-DAEC-D8EA-3C37-D8E6D868240C}"/>
              </a:ext>
            </a:extLst>
          </p:cNvPr>
          <p:cNvSpPr>
            <a:spLocks noGrp="1"/>
          </p:cNvSpPr>
          <p:nvPr>
            <p:ph type="title"/>
          </p:nvPr>
        </p:nvSpPr>
        <p:spPr/>
        <p:txBody>
          <a:bodyPr/>
          <a:lstStyle/>
          <a:p>
            <a:r>
              <a:rPr lang="en-US" dirty="0"/>
              <a:t>Result</a:t>
            </a:r>
          </a:p>
        </p:txBody>
      </p:sp>
      <p:pic>
        <p:nvPicPr>
          <p:cNvPr id="5" name="Content Placeholder 4">
            <a:extLst>
              <a:ext uri="{FF2B5EF4-FFF2-40B4-BE49-F238E27FC236}">
                <a16:creationId xmlns:a16="http://schemas.microsoft.com/office/drawing/2014/main" id="{72B9AE87-D8C2-F180-7A6E-81B709A32690}"/>
              </a:ext>
            </a:extLst>
          </p:cNvPr>
          <p:cNvPicPr>
            <a:picLocks noGrp="1" noChangeAspect="1"/>
          </p:cNvPicPr>
          <p:nvPr>
            <p:ph idx="1"/>
          </p:nvPr>
        </p:nvPicPr>
        <p:blipFill>
          <a:blip r:embed="rId2"/>
          <a:stretch>
            <a:fillRect/>
          </a:stretch>
        </p:blipFill>
        <p:spPr>
          <a:xfrm>
            <a:off x="838200" y="1899904"/>
            <a:ext cx="10515600" cy="4202780"/>
          </a:xfrm>
        </p:spPr>
      </p:pic>
    </p:spTree>
    <p:extLst>
      <p:ext uri="{BB962C8B-B14F-4D97-AF65-F5344CB8AC3E}">
        <p14:creationId xmlns:p14="http://schemas.microsoft.com/office/powerpoint/2010/main" val="1907452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6C30B-5021-38F0-C6E3-9AA3F441BF2C}"/>
              </a:ext>
            </a:extLst>
          </p:cNvPr>
          <p:cNvSpPr>
            <a:spLocks noGrp="1"/>
          </p:cNvSpPr>
          <p:nvPr>
            <p:ph type="title"/>
          </p:nvPr>
        </p:nvSpPr>
        <p:spPr/>
        <p:txBody>
          <a:bodyPr/>
          <a:lstStyle/>
          <a:p>
            <a:r>
              <a:rPr lang="en-US" dirty="0"/>
              <a:t>Result</a:t>
            </a:r>
          </a:p>
        </p:txBody>
      </p:sp>
      <p:pic>
        <p:nvPicPr>
          <p:cNvPr id="9" name="Picture 8">
            <a:extLst>
              <a:ext uri="{FF2B5EF4-FFF2-40B4-BE49-F238E27FC236}">
                <a16:creationId xmlns:a16="http://schemas.microsoft.com/office/drawing/2014/main" id="{006080D9-DB39-79A5-8994-602F146D7A79}"/>
              </a:ext>
            </a:extLst>
          </p:cNvPr>
          <p:cNvPicPr>
            <a:picLocks noChangeAspect="1"/>
          </p:cNvPicPr>
          <p:nvPr/>
        </p:nvPicPr>
        <p:blipFill>
          <a:blip r:embed="rId2"/>
          <a:stretch>
            <a:fillRect/>
          </a:stretch>
        </p:blipFill>
        <p:spPr>
          <a:xfrm>
            <a:off x="476956" y="1961091"/>
            <a:ext cx="5757893" cy="3863975"/>
          </a:xfrm>
          <a:prstGeom prst="rect">
            <a:avLst/>
          </a:prstGeom>
        </p:spPr>
      </p:pic>
      <p:pic>
        <p:nvPicPr>
          <p:cNvPr id="11" name="Picture 10">
            <a:extLst>
              <a:ext uri="{FF2B5EF4-FFF2-40B4-BE49-F238E27FC236}">
                <a16:creationId xmlns:a16="http://schemas.microsoft.com/office/drawing/2014/main" id="{3AA284E8-9C4B-E4EC-591B-599DA80FAD80}"/>
              </a:ext>
            </a:extLst>
          </p:cNvPr>
          <p:cNvPicPr>
            <a:picLocks noChangeAspect="1"/>
          </p:cNvPicPr>
          <p:nvPr/>
        </p:nvPicPr>
        <p:blipFill>
          <a:blip r:embed="rId3"/>
          <a:stretch>
            <a:fillRect/>
          </a:stretch>
        </p:blipFill>
        <p:spPr>
          <a:xfrm>
            <a:off x="5846520" y="2117033"/>
            <a:ext cx="6127598" cy="3708033"/>
          </a:xfrm>
          <a:prstGeom prst="rect">
            <a:avLst/>
          </a:prstGeom>
        </p:spPr>
      </p:pic>
    </p:spTree>
    <p:extLst>
      <p:ext uri="{BB962C8B-B14F-4D97-AF65-F5344CB8AC3E}">
        <p14:creationId xmlns:p14="http://schemas.microsoft.com/office/powerpoint/2010/main" val="3147490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F917A-D943-5B64-783D-E98F5EC9153B}"/>
              </a:ext>
            </a:extLst>
          </p:cNvPr>
          <p:cNvSpPr>
            <a:spLocks noGrp="1"/>
          </p:cNvSpPr>
          <p:nvPr>
            <p:ph type="title"/>
          </p:nvPr>
        </p:nvSpPr>
        <p:spPr/>
        <p:txBody>
          <a:bodyPr/>
          <a:lstStyle/>
          <a:p>
            <a:r>
              <a:rPr lang="en-US" dirty="0"/>
              <a:t>Result</a:t>
            </a:r>
          </a:p>
        </p:txBody>
      </p:sp>
      <p:pic>
        <p:nvPicPr>
          <p:cNvPr id="5" name="Content Placeholder 4">
            <a:extLst>
              <a:ext uri="{FF2B5EF4-FFF2-40B4-BE49-F238E27FC236}">
                <a16:creationId xmlns:a16="http://schemas.microsoft.com/office/drawing/2014/main" id="{8F4B6E84-F1C7-3D55-ED56-31600A5AEC80}"/>
              </a:ext>
            </a:extLst>
          </p:cNvPr>
          <p:cNvPicPr>
            <a:picLocks noGrp="1" noChangeAspect="1"/>
          </p:cNvPicPr>
          <p:nvPr>
            <p:ph idx="1"/>
          </p:nvPr>
        </p:nvPicPr>
        <p:blipFill>
          <a:blip r:embed="rId2"/>
          <a:stretch>
            <a:fillRect/>
          </a:stretch>
        </p:blipFill>
        <p:spPr>
          <a:xfrm>
            <a:off x="838200" y="2400720"/>
            <a:ext cx="10515600" cy="3201148"/>
          </a:xfrm>
        </p:spPr>
      </p:pic>
    </p:spTree>
    <p:extLst>
      <p:ext uri="{BB962C8B-B14F-4D97-AF65-F5344CB8AC3E}">
        <p14:creationId xmlns:p14="http://schemas.microsoft.com/office/powerpoint/2010/main" val="1984978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54A35-8344-A7AF-528C-73BF372BB66E}"/>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F11E7A8F-89CC-F2D8-740F-02AE9D17C870}"/>
              </a:ext>
            </a:extLst>
          </p:cNvPr>
          <p:cNvSpPr>
            <a:spLocks noGrp="1"/>
          </p:cNvSpPr>
          <p:nvPr>
            <p:ph idx="1"/>
          </p:nvPr>
        </p:nvSpPr>
        <p:spPr/>
        <p:txBody>
          <a:bodyPr/>
          <a:lstStyle/>
          <a:p>
            <a:pPr lvl="1"/>
            <a:r>
              <a:rPr lang="en-US" b="1" dirty="0">
                <a:solidFill>
                  <a:schemeClr val="accent6">
                    <a:lumMod val="75000"/>
                  </a:schemeClr>
                </a:solidFill>
                <a:effectLst/>
                <a:latin typeface="Arial" panose="020B0604020202020204" pitchFamily="34" charset="0"/>
              </a:rPr>
              <a:t>H1: Biofeedback-controlled DDA has a positive effect on</a:t>
            </a:r>
            <a:br>
              <a:rPr lang="en-US" b="1" dirty="0">
                <a:solidFill>
                  <a:schemeClr val="accent6">
                    <a:lumMod val="75000"/>
                  </a:schemeClr>
                </a:solidFill>
              </a:rPr>
            </a:br>
            <a:r>
              <a:rPr lang="en-US" b="1" dirty="0">
                <a:solidFill>
                  <a:schemeClr val="accent6">
                    <a:lumMod val="75000"/>
                  </a:schemeClr>
                </a:solidFill>
                <a:effectLst/>
                <a:latin typeface="Arial" panose="020B0604020202020204" pitchFamily="34" charset="0"/>
              </a:rPr>
              <a:t>intrinsic motivation of players in a horror game.</a:t>
            </a:r>
          </a:p>
          <a:p>
            <a:pPr lvl="1"/>
            <a:r>
              <a:rPr lang="en-US" dirty="0">
                <a:effectLst/>
                <a:latin typeface="Arial" panose="020B0604020202020204" pitchFamily="34" charset="0"/>
              </a:rPr>
              <a:t>H2: Biofeedback-controlled DDA has a positive effect on</a:t>
            </a:r>
            <a:br>
              <a:rPr lang="en-US" dirty="0"/>
            </a:br>
            <a:r>
              <a:rPr lang="en-US" dirty="0">
                <a:effectLst/>
                <a:latin typeface="Arial" panose="020B0604020202020204" pitchFamily="34" charset="0"/>
              </a:rPr>
              <a:t>perceived challenge of players in a horror game.</a:t>
            </a:r>
          </a:p>
          <a:p>
            <a:pPr lvl="1"/>
            <a:r>
              <a:rPr lang="en-US" dirty="0">
                <a:latin typeface="Arial" panose="020B0604020202020204" pitchFamily="34" charset="0"/>
              </a:rPr>
              <a:t>Experience of decision making. </a:t>
            </a:r>
          </a:p>
          <a:p>
            <a:pPr lvl="1"/>
            <a:endParaRPr lang="en-US" dirty="0">
              <a:latin typeface="Arial" panose="020B0604020202020204" pitchFamily="34" charset="0"/>
            </a:endParaRPr>
          </a:p>
          <a:p>
            <a:pPr lvl="1"/>
            <a:r>
              <a:rPr lang="en-US" dirty="0">
                <a:latin typeface="Arial" panose="020B0604020202020204" pitchFamily="34" charset="0"/>
              </a:rPr>
              <a:t>Above all shows that the low-cast light weighted biofeedback-controlled DDA system works as intended and yields improved players experience.</a:t>
            </a:r>
          </a:p>
          <a:p>
            <a:pPr lvl="1"/>
            <a:endParaRPr lang="en-US" dirty="0">
              <a:effectLst/>
              <a:latin typeface="Arial" panose="020B0604020202020204" pitchFamily="34" charset="0"/>
            </a:endParaRPr>
          </a:p>
          <a:p>
            <a:pPr lvl="1"/>
            <a:endParaRPr lang="en-US" dirty="0">
              <a:effectLst/>
              <a:latin typeface="Arial" panose="020B0604020202020204" pitchFamily="34" charset="0"/>
            </a:endParaRPr>
          </a:p>
        </p:txBody>
      </p:sp>
    </p:spTree>
    <p:extLst>
      <p:ext uri="{BB962C8B-B14F-4D97-AF65-F5344CB8AC3E}">
        <p14:creationId xmlns:p14="http://schemas.microsoft.com/office/powerpoint/2010/main" val="3288392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95336-3F1B-EC5E-AF6C-42C6DDC1D226}"/>
              </a:ext>
            </a:extLst>
          </p:cNvPr>
          <p:cNvSpPr>
            <a:spLocks noGrp="1"/>
          </p:cNvSpPr>
          <p:nvPr>
            <p:ph type="title"/>
          </p:nvPr>
        </p:nvSpPr>
        <p:spPr/>
        <p:txBody>
          <a:bodyPr/>
          <a:lstStyle/>
          <a:p>
            <a:r>
              <a:rPr lang="en-US" dirty="0"/>
              <a:t>Thanks for listening</a:t>
            </a:r>
          </a:p>
        </p:txBody>
      </p:sp>
      <p:sp>
        <p:nvSpPr>
          <p:cNvPr id="3" name="Content Placeholder 2">
            <a:extLst>
              <a:ext uri="{FF2B5EF4-FFF2-40B4-BE49-F238E27FC236}">
                <a16:creationId xmlns:a16="http://schemas.microsoft.com/office/drawing/2014/main" id="{A2D43CDB-F300-C540-1F40-40E52594AA1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817817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40836-BCF9-1A4B-3212-9EB1E1049A4C}"/>
              </a:ext>
            </a:extLst>
          </p:cNvPr>
          <p:cNvSpPr>
            <a:spLocks noGrp="1"/>
          </p:cNvSpPr>
          <p:nvPr>
            <p:ph type="title"/>
          </p:nvPr>
        </p:nvSpPr>
        <p:spPr/>
        <p:txBody>
          <a:bodyPr/>
          <a:lstStyle/>
          <a:p>
            <a:r>
              <a:rPr lang="en-US" dirty="0"/>
              <a:t>Purpose</a:t>
            </a:r>
          </a:p>
        </p:txBody>
      </p:sp>
      <p:sp>
        <p:nvSpPr>
          <p:cNvPr id="3" name="Content Placeholder 2">
            <a:extLst>
              <a:ext uri="{FF2B5EF4-FFF2-40B4-BE49-F238E27FC236}">
                <a16:creationId xmlns:a16="http://schemas.microsoft.com/office/drawing/2014/main" id="{5687812E-258B-13B0-80F4-ABCBB949B05E}"/>
              </a:ext>
            </a:extLst>
          </p:cNvPr>
          <p:cNvSpPr>
            <a:spLocks noGrp="1"/>
          </p:cNvSpPr>
          <p:nvPr>
            <p:ph idx="1"/>
          </p:nvPr>
        </p:nvSpPr>
        <p:spPr/>
        <p:txBody>
          <a:bodyPr>
            <a:normAutofit lnSpcReduction="10000"/>
          </a:bodyPr>
          <a:lstStyle/>
          <a:p>
            <a:r>
              <a:rPr lang="en-US" dirty="0">
                <a:effectLst/>
                <a:latin typeface="Arial" panose="020B0604020202020204" pitchFamily="34" charset="0"/>
              </a:rPr>
              <a:t>The aim of this research is to empirically investigate how </a:t>
            </a:r>
            <a:r>
              <a:rPr lang="en-US" dirty="0">
                <a:solidFill>
                  <a:schemeClr val="accent2">
                    <a:lumMod val="75000"/>
                  </a:schemeClr>
                </a:solidFill>
                <a:effectLst/>
                <a:latin typeface="Arial" panose="020B0604020202020204" pitchFamily="34" charset="0"/>
              </a:rPr>
              <a:t>biofeedback-controlled DDA</a:t>
            </a:r>
            <a:r>
              <a:rPr lang="en-US" dirty="0">
                <a:effectLst/>
                <a:latin typeface="Arial" panose="020B0604020202020204" pitchFamily="34" charset="0"/>
              </a:rPr>
              <a:t> in a horror game affects the player’s </a:t>
            </a:r>
            <a:r>
              <a:rPr lang="en-US" dirty="0">
                <a:solidFill>
                  <a:schemeClr val="accent2">
                    <a:lumMod val="75000"/>
                  </a:schemeClr>
                </a:solidFill>
                <a:effectLst/>
                <a:latin typeface="Arial" panose="020B0604020202020204" pitchFamily="34" charset="0"/>
              </a:rPr>
              <a:t>perceived challenge and intrinsic motivation</a:t>
            </a:r>
            <a:r>
              <a:rPr lang="en-US" dirty="0">
                <a:effectLst/>
                <a:latin typeface="Arial" panose="020B0604020202020204" pitchFamily="34" charset="0"/>
              </a:rPr>
              <a:t>.</a:t>
            </a:r>
          </a:p>
          <a:p>
            <a:r>
              <a:rPr lang="en-US" dirty="0">
                <a:latin typeface="Arial" panose="020B0604020202020204" pitchFamily="34" charset="0"/>
              </a:rPr>
              <a:t>They also provided two hypothesizes:</a:t>
            </a:r>
          </a:p>
          <a:p>
            <a:pPr lvl="1"/>
            <a:r>
              <a:rPr lang="en-US" dirty="0">
                <a:effectLst/>
                <a:latin typeface="Arial" panose="020B0604020202020204" pitchFamily="34" charset="0"/>
              </a:rPr>
              <a:t>H1: Biofeedback-controlled DDA has a positive effect on</a:t>
            </a:r>
            <a:br>
              <a:rPr lang="en-US" dirty="0"/>
            </a:br>
            <a:r>
              <a:rPr lang="en-US" dirty="0">
                <a:effectLst/>
                <a:latin typeface="Arial" panose="020B0604020202020204" pitchFamily="34" charset="0"/>
              </a:rPr>
              <a:t>intrinsic motivation of players in a horror game.</a:t>
            </a:r>
          </a:p>
          <a:p>
            <a:pPr lvl="1"/>
            <a:r>
              <a:rPr lang="en-US" dirty="0">
                <a:effectLst/>
                <a:latin typeface="Arial" panose="020B0604020202020204" pitchFamily="34" charset="0"/>
              </a:rPr>
              <a:t>H2: Biofeedback-controlled DDA has a positive effect on</a:t>
            </a:r>
            <a:br>
              <a:rPr lang="en-US" dirty="0"/>
            </a:br>
            <a:r>
              <a:rPr lang="en-US" dirty="0">
                <a:effectLst/>
                <a:latin typeface="Arial" panose="020B0604020202020204" pitchFamily="34" charset="0"/>
              </a:rPr>
              <a:t>perceived challenge of players in a horror game.</a:t>
            </a:r>
          </a:p>
          <a:p>
            <a:endParaRPr lang="en-US" dirty="0">
              <a:latin typeface="Arial" panose="020B0604020202020204" pitchFamily="34" charset="0"/>
            </a:endParaRPr>
          </a:p>
          <a:p>
            <a:r>
              <a:rPr lang="en-US" dirty="0">
                <a:solidFill>
                  <a:schemeClr val="accent2">
                    <a:lumMod val="75000"/>
                  </a:schemeClr>
                </a:solidFill>
                <a:latin typeface="Arial" panose="020B0604020202020204" pitchFamily="34" charset="0"/>
              </a:rPr>
              <a:t>Low-cost light weighted </a:t>
            </a:r>
            <a:r>
              <a:rPr lang="en-US" dirty="0">
                <a:latin typeface="Arial" panose="020B0604020202020204" pitchFamily="34" charset="0"/>
              </a:rPr>
              <a:t>biofeedback-controlled DDA system</a:t>
            </a:r>
          </a:p>
          <a:p>
            <a:r>
              <a:rPr lang="en-US" dirty="0">
                <a:effectLst/>
                <a:latin typeface="Arial" panose="020B0604020202020204" pitchFamily="34" charset="0"/>
              </a:rPr>
              <a:t>Try to keep player calm during playing the game</a:t>
            </a:r>
          </a:p>
          <a:p>
            <a:endParaRPr lang="en-US" dirty="0"/>
          </a:p>
        </p:txBody>
      </p:sp>
    </p:spTree>
    <p:extLst>
      <p:ext uri="{BB962C8B-B14F-4D97-AF65-F5344CB8AC3E}">
        <p14:creationId xmlns:p14="http://schemas.microsoft.com/office/powerpoint/2010/main" val="3734043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1177D-88DC-C01D-19B3-772B0C7264E2}"/>
              </a:ext>
            </a:extLst>
          </p:cNvPr>
          <p:cNvSpPr>
            <a:spLocks noGrp="1"/>
          </p:cNvSpPr>
          <p:nvPr>
            <p:ph type="title"/>
          </p:nvPr>
        </p:nvSpPr>
        <p:spPr/>
        <p:txBody>
          <a:bodyPr/>
          <a:lstStyle/>
          <a:p>
            <a:r>
              <a:rPr lang="en-US" dirty="0"/>
              <a:t>Game</a:t>
            </a:r>
          </a:p>
        </p:txBody>
      </p:sp>
      <p:sp>
        <p:nvSpPr>
          <p:cNvPr id="3" name="Content Placeholder 2">
            <a:extLst>
              <a:ext uri="{FF2B5EF4-FFF2-40B4-BE49-F238E27FC236}">
                <a16:creationId xmlns:a16="http://schemas.microsoft.com/office/drawing/2014/main" id="{07F2110B-5F1C-1E9C-3309-E6424B2C9C5B}"/>
              </a:ext>
            </a:extLst>
          </p:cNvPr>
          <p:cNvSpPr>
            <a:spLocks noGrp="1"/>
          </p:cNvSpPr>
          <p:nvPr>
            <p:ph idx="1"/>
          </p:nvPr>
        </p:nvSpPr>
        <p:spPr/>
        <p:txBody>
          <a:bodyPr>
            <a:normAutofit fontScale="92500" lnSpcReduction="20000"/>
          </a:bodyPr>
          <a:lstStyle/>
          <a:p>
            <a:r>
              <a:rPr lang="en-US" sz="3200" b="1" dirty="0"/>
              <a:t>Caroline</a:t>
            </a:r>
            <a:r>
              <a:rPr lang="en-US" dirty="0"/>
              <a:t> is a horror game set in a forest where the player takes on the role of </a:t>
            </a:r>
            <a:r>
              <a:rPr lang="en-US" b="1" dirty="0"/>
              <a:t>a preacher </a:t>
            </a:r>
            <a:r>
              <a:rPr lang="en-US" dirty="0"/>
              <a:t>tasked to exorcise an evil spirit possessing a woman named Caroline. </a:t>
            </a:r>
          </a:p>
          <a:p>
            <a:r>
              <a:rPr lang="en-US" dirty="0"/>
              <a:t>The player must </a:t>
            </a:r>
            <a:r>
              <a:rPr lang="en-US" sz="3000" b="1" dirty="0">
                <a:solidFill>
                  <a:schemeClr val="accent2">
                    <a:lumMod val="75000"/>
                  </a:schemeClr>
                </a:solidFill>
              </a:rPr>
              <a:t>find and destroy artifacts </a:t>
            </a:r>
            <a:r>
              <a:rPr lang="en-US" dirty="0"/>
              <a:t>that the evil spirit is using to draw power before being killed. </a:t>
            </a:r>
          </a:p>
          <a:p>
            <a:r>
              <a:rPr lang="en-US" dirty="0"/>
              <a:t>The game is designed in an open-world format with different areas to explore and enemies to encounter. Caroline is the main enemy, and there are several instances of her in the game world. She can hear and investigate sounds made by the player, and if seen, she will chase player. </a:t>
            </a:r>
          </a:p>
          <a:p>
            <a:r>
              <a:rPr lang="en-US" dirty="0"/>
              <a:t>The game has sound cues that range from relaxing to eerie, creating a tense atmosphere. The purpose of the sound cues is to create an emotional bond with the character and signify the location of an artifact.</a:t>
            </a:r>
          </a:p>
        </p:txBody>
      </p:sp>
    </p:spTree>
    <p:extLst>
      <p:ext uri="{BB962C8B-B14F-4D97-AF65-F5344CB8AC3E}">
        <p14:creationId xmlns:p14="http://schemas.microsoft.com/office/powerpoint/2010/main" val="2729840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4B629-E9C5-A9AB-A8F9-446250E92C48}"/>
              </a:ext>
            </a:extLst>
          </p:cNvPr>
          <p:cNvSpPr>
            <a:spLocks noGrp="1"/>
          </p:cNvSpPr>
          <p:nvPr>
            <p:ph type="title"/>
          </p:nvPr>
        </p:nvSpPr>
        <p:spPr/>
        <p:txBody>
          <a:bodyPr/>
          <a:lstStyle/>
          <a:p>
            <a:r>
              <a:rPr lang="en-US" dirty="0"/>
              <a:t>Caroline</a:t>
            </a:r>
          </a:p>
        </p:txBody>
      </p:sp>
      <p:pic>
        <p:nvPicPr>
          <p:cNvPr id="5" name="Content Placeholder 4">
            <a:extLst>
              <a:ext uri="{FF2B5EF4-FFF2-40B4-BE49-F238E27FC236}">
                <a16:creationId xmlns:a16="http://schemas.microsoft.com/office/drawing/2014/main" id="{0CB3DDCD-EDF2-795D-FDE4-FA3999FEA3FC}"/>
              </a:ext>
            </a:extLst>
          </p:cNvPr>
          <p:cNvPicPr>
            <a:picLocks noGrp="1" noChangeAspect="1"/>
          </p:cNvPicPr>
          <p:nvPr>
            <p:ph idx="1"/>
          </p:nvPr>
        </p:nvPicPr>
        <p:blipFill>
          <a:blip r:embed="rId2"/>
          <a:stretch>
            <a:fillRect/>
          </a:stretch>
        </p:blipFill>
        <p:spPr>
          <a:xfrm>
            <a:off x="838200" y="432557"/>
            <a:ext cx="10798384" cy="6060318"/>
          </a:xfrm>
        </p:spPr>
      </p:pic>
      <p:pic>
        <p:nvPicPr>
          <p:cNvPr id="7" name="Picture 6">
            <a:extLst>
              <a:ext uri="{FF2B5EF4-FFF2-40B4-BE49-F238E27FC236}">
                <a16:creationId xmlns:a16="http://schemas.microsoft.com/office/drawing/2014/main" id="{EE1B2E93-B867-005D-D919-5F65C6C85370}"/>
              </a:ext>
            </a:extLst>
          </p:cNvPr>
          <p:cNvPicPr>
            <a:picLocks noChangeAspect="1"/>
          </p:cNvPicPr>
          <p:nvPr/>
        </p:nvPicPr>
        <p:blipFill>
          <a:blip r:embed="rId3"/>
          <a:stretch>
            <a:fillRect/>
          </a:stretch>
        </p:blipFill>
        <p:spPr>
          <a:xfrm>
            <a:off x="838200" y="432557"/>
            <a:ext cx="10798384" cy="6207454"/>
          </a:xfrm>
          <a:prstGeom prst="rect">
            <a:avLst/>
          </a:prstGeom>
        </p:spPr>
      </p:pic>
    </p:spTree>
    <p:extLst>
      <p:ext uri="{BB962C8B-B14F-4D97-AF65-F5344CB8AC3E}">
        <p14:creationId xmlns:p14="http://schemas.microsoft.com/office/powerpoint/2010/main" val="41632691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0E7B8-D0AF-8B95-F6F3-D62C7052DB92}"/>
              </a:ext>
            </a:extLst>
          </p:cNvPr>
          <p:cNvSpPr>
            <a:spLocks noGrp="1"/>
          </p:cNvSpPr>
          <p:nvPr>
            <p:ph type="title"/>
          </p:nvPr>
        </p:nvSpPr>
        <p:spPr/>
        <p:txBody>
          <a:bodyPr/>
          <a:lstStyle/>
          <a:p>
            <a:r>
              <a:rPr lang="en-US" dirty="0"/>
              <a:t>Rules</a:t>
            </a:r>
          </a:p>
        </p:txBody>
      </p:sp>
      <p:pic>
        <p:nvPicPr>
          <p:cNvPr id="5" name="Picture 4">
            <a:extLst>
              <a:ext uri="{FF2B5EF4-FFF2-40B4-BE49-F238E27FC236}">
                <a16:creationId xmlns:a16="http://schemas.microsoft.com/office/drawing/2014/main" id="{FE642497-047B-3B52-1DDC-00C63F5D1C24}"/>
              </a:ext>
            </a:extLst>
          </p:cNvPr>
          <p:cNvPicPr>
            <a:picLocks noChangeAspect="1"/>
          </p:cNvPicPr>
          <p:nvPr/>
        </p:nvPicPr>
        <p:blipFill>
          <a:blip r:embed="rId2"/>
          <a:stretch>
            <a:fillRect/>
          </a:stretch>
        </p:blipFill>
        <p:spPr>
          <a:xfrm>
            <a:off x="0" y="181086"/>
            <a:ext cx="12192000" cy="6164767"/>
          </a:xfrm>
          <a:prstGeom prst="rect">
            <a:avLst/>
          </a:prstGeom>
          <a:ln>
            <a:noFill/>
          </a:ln>
          <a:effectLst>
            <a:softEdge rad="112500"/>
          </a:effectLst>
        </p:spPr>
      </p:pic>
    </p:spTree>
    <p:extLst>
      <p:ext uri="{BB962C8B-B14F-4D97-AF65-F5344CB8AC3E}">
        <p14:creationId xmlns:p14="http://schemas.microsoft.com/office/powerpoint/2010/main" val="1795081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C57F5-5322-E363-78C1-14C773D86B64}"/>
              </a:ext>
            </a:extLst>
          </p:cNvPr>
          <p:cNvSpPr>
            <a:spLocks noGrp="1"/>
          </p:cNvSpPr>
          <p:nvPr>
            <p:ph type="title"/>
          </p:nvPr>
        </p:nvSpPr>
        <p:spPr/>
        <p:txBody>
          <a:bodyPr/>
          <a:lstStyle/>
          <a:p>
            <a:r>
              <a:rPr lang="en-US" dirty="0"/>
              <a:t>Method-Dynamic Difficulty Adjustment</a:t>
            </a:r>
          </a:p>
        </p:txBody>
      </p:sp>
      <p:pic>
        <p:nvPicPr>
          <p:cNvPr id="7" name="Content Placeholder 6">
            <a:extLst>
              <a:ext uri="{FF2B5EF4-FFF2-40B4-BE49-F238E27FC236}">
                <a16:creationId xmlns:a16="http://schemas.microsoft.com/office/drawing/2014/main" id="{6C82D316-6BBA-E11E-BCBD-C5AD30947E61}"/>
              </a:ext>
            </a:extLst>
          </p:cNvPr>
          <p:cNvPicPr>
            <a:picLocks noGrp="1" noChangeAspect="1"/>
          </p:cNvPicPr>
          <p:nvPr>
            <p:ph idx="1"/>
          </p:nvPr>
        </p:nvPicPr>
        <p:blipFill>
          <a:blip r:embed="rId2"/>
          <a:stretch>
            <a:fillRect/>
          </a:stretch>
        </p:blipFill>
        <p:spPr>
          <a:xfrm>
            <a:off x="2113116" y="2695781"/>
            <a:ext cx="5601482" cy="1390844"/>
          </a:xfrm>
        </p:spPr>
      </p:pic>
      <p:pic>
        <p:nvPicPr>
          <p:cNvPr id="9" name="Picture 8">
            <a:extLst>
              <a:ext uri="{FF2B5EF4-FFF2-40B4-BE49-F238E27FC236}">
                <a16:creationId xmlns:a16="http://schemas.microsoft.com/office/drawing/2014/main" id="{CF520115-99EC-8597-6A8E-B79367A5AED7}"/>
              </a:ext>
            </a:extLst>
          </p:cNvPr>
          <p:cNvPicPr>
            <a:picLocks noChangeAspect="1"/>
          </p:cNvPicPr>
          <p:nvPr/>
        </p:nvPicPr>
        <p:blipFill>
          <a:blip r:embed="rId3"/>
          <a:stretch>
            <a:fillRect/>
          </a:stretch>
        </p:blipFill>
        <p:spPr>
          <a:xfrm>
            <a:off x="2047670" y="4196948"/>
            <a:ext cx="5696745" cy="809738"/>
          </a:xfrm>
          <a:prstGeom prst="rect">
            <a:avLst/>
          </a:prstGeom>
        </p:spPr>
      </p:pic>
      <p:sp>
        <p:nvSpPr>
          <p:cNvPr id="10" name="TextBox 9">
            <a:extLst>
              <a:ext uri="{FF2B5EF4-FFF2-40B4-BE49-F238E27FC236}">
                <a16:creationId xmlns:a16="http://schemas.microsoft.com/office/drawing/2014/main" id="{01A2F3F9-59EF-16CF-EABB-5FB6117AC889}"/>
              </a:ext>
            </a:extLst>
          </p:cNvPr>
          <p:cNvSpPr txBox="1"/>
          <p:nvPr/>
        </p:nvSpPr>
        <p:spPr>
          <a:xfrm>
            <a:off x="914400" y="3061253"/>
            <a:ext cx="1022524" cy="1754326"/>
          </a:xfrm>
          <a:prstGeom prst="rect">
            <a:avLst/>
          </a:prstGeom>
          <a:noFill/>
        </p:spPr>
        <p:txBody>
          <a:bodyPr wrap="none" rtlCol="0">
            <a:spAutoFit/>
          </a:bodyPr>
          <a:lstStyle/>
          <a:p>
            <a:r>
              <a:rPr lang="en-US" dirty="0"/>
              <a:t>Caroline:</a:t>
            </a:r>
            <a:br>
              <a:rPr lang="en-US" dirty="0"/>
            </a:br>
            <a:endParaRPr lang="en-US" dirty="0"/>
          </a:p>
          <a:p>
            <a:endParaRPr lang="en-US" dirty="0"/>
          </a:p>
          <a:p>
            <a:endParaRPr lang="en-US" dirty="0"/>
          </a:p>
          <a:p>
            <a:br>
              <a:rPr lang="en-US" dirty="0"/>
            </a:br>
            <a:r>
              <a:rPr lang="en-US" dirty="0"/>
              <a:t>Player:</a:t>
            </a:r>
          </a:p>
        </p:txBody>
      </p:sp>
      <p:sp>
        <p:nvSpPr>
          <p:cNvPr id="11" name="TextBox 10">
            <a:extLst>
              <a:ext uri="{FF2B5EF4-FFF2-40B4-BE49-F238E27FC236}">
                <a16:creationId xmlns:a16="http://schemas.microsoft.com/office/drawing/2014/main" id="{B25A64E1-414C-1F9C-88CC-E0B211F7220F}"/>
              </a:ext>
            </a:extLst>
          </p:cNvPr>
          <p:cNvSpPr txBox="1"/>
          <p:nvPr/>
        </p:nvSpPr>
        <p:spPr>
          <a:xfrm>
            <a:off x="7855161" y="2784254"/>
            <a:ext cx="4263026" cy="2308324"/>
          </a:xfrm>
          <a:prstGeom prst="rect">
            <a:avLst/>
          </a:prstGeom>
          <a:noFill/>
        </p:spPr>
        <p:txBody>
          <a:bodyPr wrap="none" rtlCol="0">
            <a:spAutoFit/>
          </a:bodyPr>
          <a:lstStyle/>
          <a:p>
            <a:r>
              <a:rPr lang="en-US" dirty="0"/>
              <a:t>If Heart beats range from 75bmp – 120bmp</a:t>
            </a:r>
          </a:p>
          <a:p>
            <a:br>
              <a:rPr lang="en-US" dirty="0"/>
            </a:br>
            <a:r>
              <a:rPr lang="en-US" dirty="0"/>
              <a:t>Max speed and acceleration </a:t>
            </a:r>
            <a:br>
              <a:rPr lang="en-US" dirty="0"/>
            </a:br>
            <a:r>
              <a:rPr lang="en-US" dirty="0"/>
              <a:t>range from 187.5-300 Unreal Units</a:t>
            </a:r>
            <a:br>
              <a:rPr lang="en-US" dirty="0"/>
            </a:br>
            <a:endParaRPr lang="en-US" dirty="0"/>
          </a:p>
          <a:p>
            <a:r>
              <a:rPr lang="en-US" dirty="0"/>
              <a:t>Maxim noise radius range from</a:t>
            </a:r>
            <a:br>
              <a:rPr lang="en-US" dirty="0"/>
            </a:br>
            <a:r>
              <a:rPr lang="en-US" dirty="0"/>
              <a:t>2812.5 – 4500 </a:t>
            </a:r>
            <a:r>
              <a:rPr lang="en-US" dirty="0" err="1"/>
              <a:t>UnrealUnits</a:t>
            </a:r>
            <a:br>
              <a:rPr lang="en-US" dirty="0"/>
            </a:br>
            <a:endParaRPr lang="en-US" dirty="0"/>
          </a:p>
        </p:txBody>
      </p:sp>
    </p:spTree>
    <p:extLst>
      <p:ext uri="{BB962C8B-B14F-4D97-AF65-F5344CB8AC3E}">
        <p14:creationId xmlns:p14="http://schemas.microsoft.com/office/powerpoint/2010/main" val="633098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EB48C-45F7-9453-0CD1-20628DA88E50}"/>
              </a:ext>
            </a:extLst>
          </p:cNvPr>
          <p:cNvSpPr>
            <a:spLocks noGrp="1"/>
          </p:cNvSpPr>
          <p:nvPr>
            <p:ph type="title"/>
          </p:nvPr>
        </p:nvSpPr>
        <p:spPr/>
        <p:txBody>
          <a:bodyPr/>
          <a:lstStyle/>
          <a:p>
            <a:r>
              <a:rPr lang="en-US" dirty="0"/>
              <a:t>Method - </a:t>
            </a:r>
            <a:r>
              <a:rPr lang="en-US" dirty="0">
                <a:effectLst/>
              </a:rPr>
              <a:t>Apparatus</a:t>
            </a:r>
            <a:endParaRPr lang="en-US" dirty="0"/>
          </a:p>
        </p:txBody>
      </p:sp>
      <p:pic>
        <p:nvPicPr>
          <p:cNvPr id="5" name="Content Placeholder 4">
            <a:extLst>
              <a:ext uri="{FF2B5EF4-FFF2-40B4-BE49-F238E27FC236}">
                <a16:creationId xmlns:a16="http://schemas.microsoft.com/office/drawing/2014/main" id="{3A238893-D560-86DE-9BD9-A71AFF965A7A}"/>
              </a:ext>
            </a:extLst>
          </p:cNvPr>
          <p:cNvPicPr>
            <a:picLocks noGrp="1" noChangeAspect="1"/>
          </p:cNvPicPr>
          <p:nvPr>
            <p:ph idx="1"/>
          </p:nvPr>
        </p:nvPicPr>
        <p:blipFill>
          <a:blip r:embed="rId2"/>
          <a:stretch>
            <a:fillRect/>
          </a:stretch>
        </p:blipFill>
        <p:spPr>
          <a:xfrm>
            <a:off x="592857" y="1690688"/>
            <a:ext cx="5698790" cy="4524667"/>
          </a:xfrm>
        </p:spPr>
      </p:pic>
      <p:pic>
        <p:nvPicPr>
          <p:cNvPr id="9" name="Picture 8">
            <a:extLst>
              <a:ext uri="{FF2B5EF4-FFF2-40B4-BE49-F238E27FC236}">
                <a16:creationId xmlns:a16="http://schemas.microsoft.com/office/drawing/2014/main" id="{52136AC2-9167-359A-D7CD-389EA525AF5E}"/>
              </a:ext>
            </a:extLst>
          </p:cNvPr>
          <p:cNvPicPr>
            <a:picLocks noChangeAspect="1"/>
          </p:cNvPicPr>
          <p:nvPr/>
        </p:nvPicPr>
        <p:blipFill>
          <a:blip r:embed="rId3"/>
          <a:stretch>
            <a:fillRect/>
          </a:stretch>
        </p:blipFill>
        <p:spPr>
          <a:xfrm>
            <a:off x="6291647" y="2256384"/>
            <a:ext cx="5801535" cy="3010320"/>
          </a:xfrm>
          <a:prstGeom prst="rect">
            <a:avLst/>
          </a:prstGeom>
        </p:spPr>
      </p:pic>
    </p:spTree>
    <p:extLst>
      <p:ext uri="{BB962C8B-B14F-4D97-AF65-F5344CB8AC3E}">
        <p14:creationId xmlns:p14="http://schemas.microsoft.com/office/powerpoint/2010/main" val="3324193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C9622-A996-8967-51C5-74ED677B64AB}"/>
              </a:ext>
            </a:extLst>
          </p:cNvPr>
          <p:cNvSpPr>
            <a:spLocks noGrp="1"/>
          </p:cNvSpPr>
          <p:nvPr>
            <p:ph type="title"/>
          </p:nvPr>
        </p:nvSpPr>
        <p:spPr/>
        <p:txBody>
          <a:bodyPr/>
          <a:lstStyle/>
          <a:p>
            <a:r>
              <a:rPr lang="en-US" dirty="0"/>
              <a:t>Method - Questionnaires</a:t>
            </a:r>
          </a:p>
        </p:txBody>
      </p:sp>
      <p:sp>
        <p:nvSpPr>
          <p:cNvPr id="3" name="Content Placeholder 2">
            <a:extLst>
              <a:ext uri="{FF2B5EF4-FFF2-40B4-BE49-F238E27FC236}">
                <a16:creationId xmlns:a16="http://schemas.microsoft.com/office/drawing/2014/main" id="{D40F3A21-33A1-527B-8318-67AE548BD6CE}"/>
              </a:ext>
            </a:extLst>
          </p:cNvPr>
          <p:cNvSpPr>
            <a:spLocks noGrp="1"/>
          </p:cNvSpPr>
          <p:nvPr>
            <p:ph idx="1"/>
          </p:nvPr>
        </p:nvSpPr>
        <p:spPr/>
        <p:txBody>
          <a:bodyPr/>
          <a:lstStyle/>
          <a:p>
            <a:r>
              <a:rPr lang="en-US" dirty="0"/>
              <a:t>IMI: I</a:t>
            </a:r>
            <a:r>
              <a:rPr lang="en-US" dirty="0">
                <a:effectLst/>
                <a:latin typeface="Arial" panose="020B0604020202020204" pitchFamily="34" charset="0"/>
              </a:rPr>
              <a:t>ntrinsic Motivation Inventory </a:t>
            </a:r>
            <a:br>
              <a:rPr lang="en-US" dirty="0">
                <a:effectLst/>
                <a:latin typeface="Arial" panose="020B0604020202020204" pitchFamily="34" charset="0"/>
              </a:rPr>
            </a:br>
            <a:r>
              <a:rPr lang="en-US" sz="1800" dirty="0">
                <a:effectLst/>
                <a:latin typeface="Arial" panose="020B0604020202020204" pitchFamily="34" charset="0"/>
                <a:hlinkClick r:id="rId2"/>
              </a:rPr>
              <a:t>https://selfdeterminationtheory.org/wp-content/uploads/2022/02/IMI_Complete.pdf</a:t>
            </a:r>
            <a:endParaRPr lang="en-US" sz="1800" dirty="0"/>
          </a:p>
          <a:p>
            <a:endParaRPr lang="en-US" dirty="0"/>
          </a:p>
          <a:p>
            <a:endParaRPr lang="en-US" dirty="0"/>
          </a:p>
          <a:p>
            <a:r>
              <a:rPr lang="en-US" dirty="0"/>
              <a:t>CORGIS: T</a:t>
            </a:r>
            <a:r>
              <a:rPr lang="en-US" dirty="0">
                <a:effectLst/>
                <a:latin typeface="Arial" panose="020B0604020202020204" pitchFamily="34" charset="0"/>
              </a:rPr>
              <a:t>he 30item Challenge Originating from Recent Gameplay Interaction Scale (CORGIS) </a:t>
            </a:r>
            <a:br>
              <a:rPr lang="en-US" dirty="0">
                <a:effectLst/>
                <a:latin typeface="Arial" panose="020B0604020202020204" pitchFamily="34" charset="0"/>
              </a:rPr>
            </a:br>
            <a:r>
              <a:rPr lang="en-US" sz="1800" dirty="0">
                <a:effectLst/>
                <a:latin typeface="Arial" panose="020B0604020202020204" pitchFamily="34" charset="0"/>
                <a:hlinkClick r:id="rId3"/>
              </a:rPr>
              <a:t>https://www.sciencedirect.com/science/article/abs/pii/S1071581919301491?via%3Dihub</a:t>
            </a:r>
            <a:endParaRPr lang="en-US" sz="1800" dirty="0">
              <a:effectLst/>
              <a:latin typeface="Arial" panose="020B0604020202020204" pitchFamily="34" charset="0"/>
            </a:endParaRPr>
          </a:p>
          <a:p>
            <a:endParaRPr lang="en-US" dirty="0"/>
          </a:p>
        </p:txBody>
      </p:sp>
    </p:spTree>
    <p:extLst>
      <p:ext uri="{BB962C8B-B14F-4D97-AF65-F5344CB8AC3E}">
        <p14:creationId xmlns:p14="http://schemas.microsoft.com/office/powerpoint/2010/main" val="3565089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DDD66-7EA5-F0FF-0A80-66BB851AD992}"/>
              </a:ext>
            </a:extLst>
          </p:cNvPr>
          <p:cNvSpPr>
            <a:spLocks noGrp="1"/>
          </p:cNvSpPr>
          <p:nvPr>
            <p:ph type="title"/>
          </p:nvPr>
        </p:nvSpPr>
        <p:spPr/>
        <p:txBody>
          <a:bodyPr/>
          <a:lstStyle/>
          <a:p>
            <a:r>
              <a:rPr lang="en-US" dirty="0"/>
              <a:t>Experiment</a:t>
            </a:r>
          </a:p>
        </p:txBody>
      </p:sp>
      <p:sp>
        <p:nvSpPr>
          <p:cNvPr id="3" name="Content Placeholder 2">
            <a:extLst>
              <a:ext uri="{FF2B5EF4-FFF2-40B4-BE49-F238E27FC236}">
                <a16:creationId xmlns:a16="http://schemas.microsoft.com/office/drawing/2014/main" id="{8E683523-5593-910E-4920-D780F5377082}"/>
              </a:ext>
            </a:extLst>
          </p:cNvPr>
          <p:cNvSpPr>
            <a:spLocks noGrp="1"/>
          </p:cNvSpPr>
          <p:nvPr>
            <p:ph idx="1"/>
          </p:nvPr>
        </p:nvSpPr>
        <p:spPr/>
        <p:txBody>
          <a:bodyPr>
            <a:normAutofit lnSpcReduction="10000"/>
          </a:bodyPr>
          <a:lstStyle/>
          <a:p>
            <a:r>
              <a:rPr lang="en-US" dirty="0"/>
              <a:t>Participants were split into </a:t>
            </a:r>
            <a:r>
              <a:rPr lang="en-US" b="1" dirty="0">
                <a:solidFill>
                  <a:schemeClr val="accent1">
                    <a:lumMod val="75000"/>
                  </a:schemeClr>
                </a:solidFill>
              </a:rPr>
              <a:t>two groups(21 per group)</a:t>
            </a:r>
            <a:r>
              <a:rPr lang="en-US" dirty="0"/>
              <a:t>, one playing a game with biofeedback-controlled adaptive difficulty (experimental), and the other playing the same game without adaptive difficulty (control). </a:t>
            </a:r>
          </a:p>
          <a:p>
            <a:r>
              <a:rPr lang="en-US" dirty="0"/>
              <a:t>The experimental group was instructed that their </a:t>
            </a:r>
            <a:r>
              <a:rPr lang="en-US" b="1" dirty="0">
                <a:solidFill>
                  <a:schemeClr val="accent2">
                    <a:lumMod val="75000"/>
                  </a:schemeClr>
                </a:solidFill>
              </a:rPr>
              <a:t>heart rate controls the game difficulty</a:t>
            </a:r>
            <a:r>
              <a:rPr lang="en-US" dirty="0"/>
              <a:t>. The participants were asked to attach a clip-on heart sensor to their ear and wear headphones, followed by a short calibration stage. </a:t>
            </a:r>
          </a:p>
          <a:p>
            <a:r>
              <a:rPr lang="en-US" dirty="0"/>
              <a:t>The gameplay session lasted approximately 20 minutes, and after completion, participants were asked to fill </a:t>
            </a:r>
            <a:r>
              <a:rPr lang="en-US" b="1" dirty="0">
                <a:solidFill>
                  <a:schemeClr val="accent2">
                    <a:lumMod val="75000"/>
                  </a:schemeClr>
                </a:solidFill>
              </a:rPr>
              <a:t>out three questionnaires. </a:t>
            </a:r>
            <a:r>
              <a:rPr lang="en-US" dirty="0"/>
              <a:t>Each participant was debriefed after the study.</a:t>
            </a:r>
          </a:p>
        </p:txBody>
      </p:sp>
    </p:spTree>
    <p:extLst>
      <p:ext uri="{BB962C8B-B14F-4D97-AF65-F5344CB8AC3E}">
        <p14:creationId xmlns:p14="http://schemas.microsoft.com/office/powerpoint/2010/main" val="13442936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202F6DE1BE8B7242AAB02D69727155E6" ma:contentTypeVersion="4" ma:contentTypeDescription="新しいドキュメントを作成します。" ma:contentTypeScope="" ma:versionID="89d98e89ee9cabf8deb104565f143fc9">
  <xsd:schema xmlns:xsd="http://www.w3.org/2001/XMLSchema" xmlns:xs="http://www.w3.org/2001/XMLSchema" xmlns:p="http://schemas.microsoft.com/office/2006/metadata/properties" xmlns:ns3="cefcb566-a299-4b2a-ac8e-b81fdd641608" targetNamespace="http://schemas.microsoft.com/office/2006/metadata/properties" ma:root="true" ma:fieldsID="a347ff66a9115feb51e5174ee4ad68f5" ns3:_="">
    <xsd:import namespace="cefcb566-a299-4b2a-ac8e-b81fdd64160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fcb566-a299-4b2a-ac8e-b81fdd6416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14C387B-D5EF-420C-B1E5-B60F7B313D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fcb566-a299-4b2a-ac8e-b81fdd6416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11DB9E4-CA28-4A89-955B-1D2C88BF3676}">
  <ds:schemaRefs>
    <ds:schemaRef ds:uri="http://schemas.microsoft.com/sharepoint/v3/contenttype/forms"/>
  </ds:schemaRefs>
</ds:datastoreItem>
</file>

<file path=customXml/itemProps3.xml><?xml version="1.0" encoding="utf-8"?>
<ds:datastoreItem xmlns:ds="http://schemas.openxmlformats.org/officeDocument/2006/customXml" ds:itemID="{486CA262-C7D9-4349-816C-39846F942147}">
  <ds:schemaRefs>
    <ds:schemaRef ds:uri="http://purl.org/dc/elements/1.1/"/>
    <ds:schemaRef ds:uri="cefcb566-a299-4b2a-ac8e-b81fdd641608"/>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891</TotalTime>
  <Words>596</Words>
  <Application>Microsoft Office PowerPoint</Application>
  <PresentationFormat>Widescreen</PresentationFormat>
  <Paragraphs>50</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Keep Calm and Aim for the Head: Biofeedback-Controlled Dynamic Difficulty Adjustment in a Horror Game</vt:lpstr>
      <vt:lpstr>Purpose</vt:lpstr>
      <vt:lpstr>Game</vt:lpstr>
      <vt:lpstr>Caroline</vt:lpstr>
      <vt:lpstr>Rules</vt:lpstr>
      <vt:lpstr>Method-Dynamic Difficulty Adjustment</vt:lpstr>
      <vt:lpstr>Method - Apparatus</vt:lpstr>
      <vt:lpstr>Method - Questionnaires</vt:lpstr>
      <vt:lpstr>Experiment</vt:lpstr>
      <vt:lpstr>Result</vt:lpstr>
      <vt:lpstr>Result</vt:lpstr>
      <vt:lpstr>Result</vt:lpstr>
      <vt:lpstr>Result</vt:lpstr>
      <vt:lpstr>Conclusion</vt:lpstr>
      <vt:lpstr>Thanks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Keep Calm and Aim for the Head: Biofeedback-Controlled Dynamic Difficulty Adjustment in a Horror Game</dc:title>
  <dc:creator>Yuan Tu</dc:creator>
  <cp:lastModifiedBy>Yuan Tu</cp:lastModifiedBy>
  <cp:revision>2</cp:revision>
  <dcterms:created xsi:type="dcterms:W3CDTF">2023-05-09T14:38:51Z</dcterms:created>
  <dcterms:modified xsi:type="dcterms:W3CDTF">2023-05-10T05:30:21Z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0x010100202F6DE1BE8B7242AAB02D69727155E6</vt:lpwstr>
  </property>
</Properties>
</file>