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3" r:id="rId3"/>
    <p:sldId id="257" r:id="rId4"/>
    <p:sldId id="272" r:id="rId5"/>
    <p:sldId id="264" r:id="rId6"/>
    <p:sldId id="265" r:id="rId7"/>
    <p:sldId id="266" r:id="rId8"/>
    <p:sldId id="267" r:id="rId9"/>
    <p:sldId id="268" r:id="rId10"/>
    <p:sldId id="269" r:id="rId11"/>
    <p:sldId id="261" r:id="rId12"/>
    <p:sldId id="270" r:id="rId13"/>
    <p:sldId id="273" r:id="rId14"/>
    <p:sldId id="271" r:id="rId15"/>
    <p:sldId id="26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1B8A26-3C1C-4720-B8D1-6829909E087B}" v="485" dt="2022-11-30T04:16:01.203"/>
    <p1510:client id="{CB89752B-3BB7-464E-A09F-71ED24C88580}" v="868" dt="2022-11-29T18:27:40.595"/>
    <p1510:client id="{E28D34F8-3C75-4299-9918-056F3055CC42}" v="1" dt="2022-11-30T05:51:58.1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A470F1-1655-47E5-BDCD-35F475118DB4}" type="doc">
      <dgm:prSet loTypeId="urn:microsoft.com/office/officeart/2005/8/layout/vList2" loCatId="list" qsTypeId="urn:microsoft.com/office/officeart/2005/8/quickstyle/simple2" qsCatId="simple" csTypeId="urn:microsoft.com/office/officeart/2005/8/colors/accent6_2" csCatId="accent6"/>
      <dgm:spPr/>
      <dgm:t>
        <a:bodyPr/>
        <a:lstStyle/>
        <a:p>
          <a:endParaRPr lang="en-US"/>
        </a:p>
      </dgm:t>
    </dgm:pt>
    <dgm:pt modelId="{B063D8C5-1C0B-4DDD-AC23-7279CD0FF1F5}">
      <dgm:prSet/>
      <dgm:spPr/>
      <dgm:t>
        <a:bodyPr/>
        <a:lstStyle/>
        <a:p>
          <a:r>
            <a:rPr lang="en-US" dirty="0"/>
            <a:t>The proposed game is a basic </a:t>
          </a:r>
          <a:r>
            <a:rPr lang="en-US" b="1" dirty="0"/>
            <a:t>street fighting game</a:t>
          </a:r>
          <a:r>
            <a:rPr lang="en-US" dirty="0"/>
            <a:t> inviting fighters (users) from all across the globe to</a:t>
          </a:r>
          <a:r>
            <a:rPr lang="en-US" dirty="0">
              <a:solidFill>
                <a:srgbClr val="FFC000"/>
              </a:solidFill>
            </a:rPr>
            <a:t> compete against each other</a:t>
          </a:r>
          <a:r>
            <a:rPr lang="en-US" dirty="0"/>
            <a:t> and win the most wanted street fighter championship title.</a:t>
          </a:r>
        </a:p>
      </dgm:t>
    </dgm:pt>
    <dgm:pt modelId="{5D754758-A1B2-44DF-8B4C-4A1CC5DEE1AF}" type="parTrans" cxnId="{B8A0A040-44C8-4EB4-817F-70722F130152}">
      <dgm:prSet/>
      <dgm:spPr/>
      <dgm:t>
        <a:bodyPr/>
        <a:lstStyle/>
        <a:p>
          <a:endParaRPr lang="en-US"/>
        </a:p>
      </dgm:t>
    </dgm:pt>
    <dgm:pt modelId="{FB09EE35-4A99-45C7-9D05-1CCFEA3B967F}" type="sibTrans" cxnId="{B8A0A040-44C8-4EB4-817F-70722F130152}">
      <dgm:prSet/>
      <dgm:spPr/>
      <dgm:t>
        <a:bodyPr/>
        <a:lstStyle/>
        <a:p>
          <a:endParaRPr lang="en-US"/>
        </a:p>
      </dgm:t>
    </dgm:pt>
    <dgm:pt modelId="{00BCB0F4-506C-448C-8B32-50E985F61F21}">
      <dgm:prSet/>
      <dgm:spPr/>
      <dgm:t>
        <a:bodyPr/>
        <a:lstStyle/>
        <a:p>
          <a:r>
            <a:rPr lang="en-US" dirty="0"/>
            <a:t>User’s avatar is represented and operated by </a:t>
          </a:r>
          <a:r>
            <a:rPr lang="en-US" b="1" dirty="0"/>
            <a:t>the user itself.</a:t>
          </a:r>
          <a:endParaRPr lang="en-US" dirty="0"/>
        </a:p>
      </dgm:t>
    </dgm:pt>
    <dgm:pt modelId="{7C7C740E-7AA5-41A5-B599-66ED5911ABD9}" type="parTrans" cxnId="{ACBAFC2E-0F4B-4B76-B6E8-1C9F5B917E01}">
      <dgm:prSet/>
      <dgm:spPr/>
      <dgm:t>
        <a:bodyPr/>
        <a:lstStyle/>
        <a:p>
          <a:endParaRPr lang="en-US"/>
        </a:p>
      </dgm:t>
    </dgm:pt>
    <dgm:pt modelId="{B8FF020B-113B-4B3E-ABB7-7C20E11BD482}" type="sibTrans" cxnId="{ACBAFC2E-0F4B-4B76-B6E8-1C9F5B917E01}">
      <dgm:prSet/>
      <dgm:spPr/>
      <dgm:t>
        <a:bodyPr/>
        <a:lstStyle/>
        <a:p>
          <a:endParaRPr lang="en-US"/>
        </a:p>
      </dgm:t>
    </dgm:pt>
    <dgm:pt modelId="{D249D20A-EF44-4792-AD92-94C7E28D67D2}">
      <dgm:prSet/>
      <dgm:spPr/>
      <dgm:t>
        <a:bodyPr/>
        <a:lstStyle/>
        <a:p>
          <a:r>
            <a:rPr lang="en-US" dirty="0"/>
            <a:t>Different Championship level unlock different equipment.</a:t>
          </a:r>
        </a:p>
      </dgm:t>
    </dgm:pt>
    <dgm:pt modelId="{738E0AE8-FFBC-4810-95B4-FB9ECD01BC82}" type="parTrans" cxnId="{EEEF7A74-24C1-4A26-A104-0983AF41E2CF}">
      <dgm:prSet/>
      <dgm:spPr/>
      <dgm:t>
        <a:bodyPr/>
        <a:lstStyle/>
        <a:p>
          <a:endParaRPr lang="en-US"/>
        </a:p>
      </dgm:t>
    </dgm:pt>
    <dgm:pt modelId="{F23BB7AD-2548-4D6E-A9C6-F7109CD15C73}" type="sibTrans" cxnId="{EEEF7A74-24C1-4A26-A104-0983AF41E2CF}">
      <dgm:prSet/>
      <dgm:spPr/>
      <dgm:t>
        <a:bodyPr/>
        <a:lstStyle/>
        <a:p>
          <a:endParaRPr lang="en-US"/>
        </a:p>
      </dgm:t>
    </dgm:pt>
    <dgm:pt modelId="{216C3E8A-8E3A-4427-B0A7-CDBBCFDD0079}">
      <dgm:prSet/>
      <dgm:spPr/>
      <dgm:t>
        <a:bodyPr/>
        <a:lstStyle/>
        <a:p>
          <a:r>
            <a:rPr lang="en-US" dirty="0"/>
            <a:t>Player can shed their anger in game to release stress and violence free.</a:t>
          </a:r>
        </a:p>
      </dgm:t>
    </dgm:pt>
    <dgm:pt modelId="{674F5CEA-F0FC-4B01-B1FA-525EA563CBC3}" type="parTrans" cxnId="{734C573B-E71D-4420-93D6-3017FAC11946}">
      <dgm:prSet/>
      <dgm:spPr/>
      <dgm:t>
        <a:bodyPr/>
        <a:lstStyle/>
        <a:p>
          <a:endParaRPr lang="en-US"/>
        </a:p>
      </dgm:t>
    </dgm:pt>
    <dgm:pt modelId="{DE3694DD-56C1-4559-84FB-F259A7B082D8}" type="sibTrans" cxnId="{734C573B-E71D-4420-93D6-3017FAC11946}">
      <dgm:prSet/>
      <dgm:spPr/>
      <dgm:t>
        <a:bodyPr/>
        <a:lstStyle/>
        <a:p>
          <a:endParaRPr lang="en-US"/>
        </a:p>
      </dgm:t>
    </dgm:pt>
    <dgm:pt modelId="{156C04E9-0859-4FD0-908A-2C48D0C713DC}">
      <dgm:prSet/>
      <dgm:spPr/>
      <dgm:t>
        <a:bodyPr/>
        <a:lstStyle/>
        <a:p>
          <a:r>
            <a:rPr lang="en-US" dirty="0"/>
            <a:t>Test and increase the concentration of user.</a:t>
          </a:r>
        </a:p>
      </dgm:t>
    </dgm:pt>
    <dgm:pt modelId="{796F880F-0553-420F-A41A-5F9F0C235F18}" type="parTrans" cxnId="{4E4B294E-18D3-4A70-880E-217EF71E1A78}">
      <dgm:prSet/>
      <dgm:spPr/>
      <dgm:t>
        <a:bodyPr/>
        <a:lstStyle/>
        <a:p>
          <a:endParaRPr lang="en-US"/>
        </a:p>
      </dgm:t>
    </dgm:pt>
    <dgm:pt modelId="{90E482B0-D912-430C-98A9-A72C8453031D}" type="sibTrans" cxnId="{4E4B294E-18D3-4A70-880E-217EF71E1A78}">
      <dgm:prSet/>
      <dgm:spPr/>
      <dgm:t>
        <a:bodyPr/>
        <a:lstStyle/>
        <a:p>
          <a:endParaRPr lang="en-US"/>
        </a:p>
      </dgm:t>
    </dgm:pt>
    <dgm:pt modelId="{147AFF57-405B-4491-BA8F-BAABBD5484C3}" type="pres">
      <dgm:prSet presAssocID="{A6A470F1-1655-47E5-BDCD-35F475118DB4}" presName="linear" presStyleCnt="0">
        <dgm:presLayoutVars>
          <dgm:animLvl val="lvl"/>
          <dgm:resizeHandles val="exact"/>
        </dgm:presLayoutVars>
      </dgm:prSet>
      <dgm:spPr/>
    </dgm:pt>
    <dgm:pt modelId="{4951CB25-9D55-489B-A50A-B50C63B82A8A}" type="pres">
      <dgm:prSet presAssocID="{B063D8C5-1C0B-4DDD-AC23-7279CD0FF1F5}" presName="parentText" presStyleLbl="node1" presStyleIdx="0" presStyleCnt="5">
        <dgm:presLayoutVars>
          <dgm:chMax val="0"/>
          <dgm:bulletEnabled val="1"/>
        </dgm:presLayoutVars>
      </dgm:prSet>
      <dgm:spPr/>
    </dgm:pt>
    <dgm:pt modelId="{D6085464-91B2-4383-A1EB-18BB15C97FCD}" type="pres">
      <dgm:prSet presAssocID="{FB09EE35-4A99-45C7-9D05-1CCFEA3B967F}" presName="spacer" presStyleCnt="0"/>
      <dgm:spPr/>
    </dgm:pt>
    <dgm:pt modelId="{926B1647-547F-4CDE-A33E-1F5646D28CC7}" type="pres">
      <dgm:prSet presAssocID="{00BCB0F4-506C-448C-8B32-50E985F61F21}" presName="parentText" presStyleLbl="node1" presStyleIdx="1" presStyleCnt="5">
        <dgm:presLayoutVars>
          <dgm:chMax val="0"/>
          <dgm:bulletEnabled val="1"/>
        </dgm:presLayoutVars>
      </dgm:prSet>
      <dgm:spPr/>
    </dgm:pt>
    <dgm:pt modelId="{E8E38B4B-E92E-4B8A-9B8D-B769204A5AF2}" type="pres">
      <dgm:prSet presAssocID="{B8FF020B-113B-4B3E-ABB7-7C20E11BD482}" presName="spacer" presStyleCnt="0"/>
      <dgm:spPr/>
    </dgm:pt>
    <dgm:pt modelId="{9FD0DA33-4142-4DF0-876C-F0D52339E1E9}" type="pres">
      <dgm:prSet presAssocID="{D249D20A-EF44-4792-AD92-94C7E28D67D2}" presName="parentText" presStyleLbl="node1" presStyleIdx="2" presStyleCnt="5">
        <dgm:presLayoutVars>
          <dgm:chMax val="0"/>
          <dgm:bulletEnabled val="1"/>
        </dgm:presLayoutVars>
      </dgm:prSet>
      <dgm:spPr/>
    </dgm:pt>
    <dgm:pt modelId="{D3A73008-E734-4942-A0C6-7422CA78F79C}" type="pres">
      <dgm:prSet presAssocID="{F23BB7AD-2548-4D6E-A9C6-F7109CD15C73}" presName="spacer" presStyleCnt="0"/>
      <dgm:spPr/>
    </dgm:pt>
    <dgm:pt modelId="{E14F4301-6F34-484D-BDC5-C214A0190E02}" type="pres">
      <dgm:prSet presAssocID="{216C3E8A-8E3A-4427-B0A7-CDBBCFDD0079}" presName="parentText" presStyleLbl="node1" presStyleIdx="3" presStyleCnt="5">
        <dgm:presLayoutVars>
          <dgm:chMax val="0"/>
          <dgm:bulletEnabled val="1"/>
        </dgm:presLayoutVars>
      </dgm:prSet>
      <dgm:spPr/>
    </dgm:pt>
    <dgm:pt modelId="{0DC107BC-86D3-4AAD-83B3-945E6BC8DB74}" type="pres">
      <dgm:prSet presAssocID="{DE3694DD-56C1-4559-84FB-F259A7B082D8}" presName="spacer" presStyleCnt="0"/>
      <dgm:spPr/>
    </dgm:pt>
    <dgm:pt modelId="{4BB012C7-4837-4825-B41B-8AF7833E19A9}" type="pres">
      <dgm:prSet presAssocID="{156C04E9-0859-4FD0-908A-2C48D0C713DC}" presName="parentText" presStyleLbl="node1" presStyleIdx="4" presStyleCnt="5">
        <dgm:presLayoutVars>
          <dgm:chMax val="0"/>
          <dgm:bulletEnabled val="1"/>
        </dgm:presLayoutVars>
      </dgm:prSet>
      <dgm:spPr/>
    </dgm:pt>
  </dgm:ptLst>
  <dgm:cxnLst>
    <dgm:cxn modelId="{9D11060D-3A87-4588-A859-956D01626982}" type="presOf" srcId="{156C04E9-0859-4FD0-908A-2C48D0C713DC}" destId="{4BB012C7-4837-4825-B41B-8AF7833E19A9}" srcOrd="0" destOrd="0" presId="urn:microsoft.com/office/officeart/2005/8/layout/vList2"/>
    <dgm:cxn modelId="{D357362D-F83D-4600-9D34-AB29ACF2D826}" type="presOf" srcId="{B063D8C5-1C0B-4DDD-AC23-7279CD0FF1F5}" destId="{4951CB25-9D55-489B-A50A-B50C63B82A8A}" srcOrd="0" destOrd="0" presId="urn:microsoft.com/office/officeart/2005/8/layout/vList2"/>
    <dgm:cxn modelId="{4F1E752D-FE1B-49C7-BFDC-9B45E32ECDFD}" type="presOf" srcId="{00BCB0F4-506C-448C-8B32-50E985F61F21}" destId="{926B1647-547F-4CDE-A33E-1F5646D28CC7}" srcOrd="0" destOrd="0" presId="urn:microsoft.com/office/officeart/2005/8/layout/vList2"/>
    <dgm:cxn modelId="{ACBAFC2E-0F4B-4B76-B6E8-1C9F5B917E01}" srcId="{A6A470F1-1655-47E5-BDCD-35F475118DB4}" destId="{00BCB0F4-506C-448C-8B32-50E985F61F21}" srcOrd="1" destOrd="0" parTransId="{7C7C740E-7AA5-41A5-B599-66ED5911ABD9}" sibTransId="{B8FF020B-113B-4B3E-ABB7-7C20E11BD482}"/>
    <dgm:cxn modelId="{734C573B-E71D-4420-93D6-3017FAC11946}" srcId="{A6A470F1-1655-47E5-BDCD-35F475118DB4}" destId="{216C3E8A-8E3A-4427-B0A7-CDBBCFDD0079}" srcOrd="3" destOrd="0" parTransId="{674F5CEA-F0FC-4B01-B1FA-525EA563CBC3}" sibTransId="{DE3694DD-56C1-4559-84FB-F259A7B082D8}"/>
    <dgm:cxn modelId="{B8A0A040-44C8-4EB4-817F-70722F130152}" srcId="{A6A470F1-1655-47E5-BDCD-35F475118DB4}" destId="{B063D8C5-1C0B-4DDD-AC23-7279CD0FF1F5}" srcOrd="0" destOrd="0" parTransId="{5D754758-A1B2-44DF-8B4C-4A1CC5DEE1AF}" sibTransId="{FB09EE35-4A99-45C7-9D05-1CCFEA3B967F}"/>
    <dgm:cxn modelId="{4E4B294E-18D3-4A70-880E-217EF71E1A78}" srcId="{A6A470F1-1655-47E5-BDCD-35F475118DB4}" destId="{156C04E9-0859-4FD0-908A-2C48D0C713DC}" srcOrd="4" destOrd="0" parTransId="{796F880F-0553-420F-A41A-5F9F0C235F18}" sibTransId="{90E482B0-D912-430C-98A9-A72C8453031D}"/>
    <dgm:cxn modelId="{EEEF7A74-24C1-4A26-A104-0983AF41E2CF}" srcId="{A6A470F1-1655-47E5-BDCD-35F475118DB4}" destId="{D249D20A-EF44-4792-AD92-94C7E28D67D2}" srcOrd="2" destOrd="0" parTransId="{738E0AE8-FFBC-4810-95B4-FB9ECD01BC82}" sibTransId="{F23BB7AD-2548-4D6E-A9C6-F7109CD15C73}"/>
    <dgm:cxn modelId="{30189E79-AB53-4271-8CB6-D2970BDFAB2E}" type="presOf" srcId="{D249D20A-EF44-4792-AD92-94C7E28D67D2}" destId="{9FD0DA33-4142-4DF0-876C-F0D52339E1E9}" srcOrd="0" destOrd="0" presId="urn:microsoft.com/office/officeart/2005/8/layout/vList2"/>
    <dgm:cxn modelId="{AB8AFAE5-94AD-492B-9778-BA2785611B21}" type="presOf" srcId="{216C3E8A-8E3A-4427-B0A7-CDBBCFDD0079}" destId="{E14F4301-6F34-484D-BDC5-C214A0190E02}" srcOrd="0" destOrd="0" presId="urn:microsoft.com/office/officeart/2005/8/layout/vList2"/>
    <dgm:cxn modelId="{A10042FB-C879-4C25-B183-2018068BCE4F}" type="presOf" srcId="{A6A470F1-1655-47E5-BDCD-35F475118DB4}" destId="{147AFF57-405B-4491-BA8F-BAABBD5484C3}" srcOrd="0" destOrd="0" presId="urn:microsoft.com/office/officeart/2005/8/layout/vList2"/>
    <dgm:cxn modelId="{D9B5F015-A743-4168-BE88-00D38B815F0F}" type="presParOf" srcId="{147AFF57-405B-4491-BA8F-BAABBD5484C3}" destId="{4951CB25-9D55-489B-A50A-B50C63B82A8A}" srcOrd="0" destOrd="0" presId="urn:microsoft.com/office/officeart/2005/8/layout/vList2"/>
    <dgm:cxn modelId="{24D35EAD-98F1-4600-ACB7-94112826233D}" type="presParOf" srcId="{147AFF57-405B-4491-BA8F-BAABBD5484C3}" destId="{D6085464-91B2-4383-A1EB-18BB15C97FCD}" srcOrd="1" destOrd="0" presId="urn:microsoft.com/office/officeart/2005/8/layout/vList2"/>
    <dgm:cxn modelId="{31A8B8B4-1A5D-4596-899A-A9FBE3307EFB}" type="presParOf" srcId="{147AFF57-405B-4491-BA8F-BAABBD5484C3}" destId="{926B1647-547F-4CDE-A33E-1F5646D28CC7}" srcOrd="2" destOrd="0" presId="urn:microsoft.com/office/officeart/2005/8/layout/vList2"/>
    <dgm:cxn modelId="{D6C6E1D2-8B23-4713-9AA2-3D3AA19BC6E7}" type="presParOf" srcId="{147AFF57-405B-4491-BA8F-BAABBD5484C3}" destId="{E8E38B4B-E92E-4B8A-9B8D-B769204A5AF2}" srcOrd="3" destOrd="0" presId="urn:microsoft.com/office/officeart/2005/8/layout/vList2"/>
    <dgm:cxn modelId="{FC4FB8A9-3061-4360-9A78-03D433672D68}" type="presParOf" srcId="{147AFF57-405B-4491-BA8F-BAABBD5484C3}" destId="{9FD0DA33-4142-4DF0-876C-F0D52339E1E9}" srcOrd="4" destOrd="0" presId="urn:microsoft.com/office/officeart/2005/8/layout/vList2"/>
    <dgm:cxn modelId="{8F9FED42-4A95-4F9D-92A8-9E9CE65AEA06}" type="presParOf" srcId="{147AFF57-405B-4491-BA8F-BAABBD5484C3}" destId="{D3A73008-E734-4942-A0C6-7422CA78F79C}" srcOrd="5" destOrd="0" presId="urn:microsoft.com/office/officeart/2005/8/layout/vList2"/>
    <dgm:cxn modelId="{CA3F7574-7422-44C4-B866-400C95BC8B17}" type="presParOf" srcId="{147AFF57-405B-4491-BA8F-BAABBD5484C3}" destId="{E14F4301-6F34-484D-BDC5-C214A0190E02}" srcOrd="6" destOrd="0" presId="urn:microsoft.com/office/officeart/2005/8/layout/vList2"/>
    <dgm:cxn modelId="{8AAA480B-70F5-4B44-8B9E-4E6A3F2259BA}" type="presParOf" srcId="{147AFF57-405B-4491-BA8F-BAABBD5484C3}" destId="{0DC107BC-86D3-4AAD-83B3-945E6BC8DB74}" srcOrd="7" destOrd="0" presId="urn:microsoft.com/office/officeart/2005/8/layout/vList2"/>
    <dgm:cxn modelId="{EC4B43A7-DB5B-4202-952F-9C94ED5E06B7}" type="presParOf" srcId="{147AFF57-405B-4491-BA8F-BAABBD5484C3}" destId="{4BB012C7-4837-4825-B41B-8AF7833E19A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51CB25-9D55-489B-A50A-B50C63B82A8A}">
      <dsp:nvSpPr>
        <dsp:cNvPr id="0" name=""/>
        <dsp:cNvSpPr/>
      </dsp:nvSpPr>
      <dsp:spPr>
        <a:xfrm>
          <a:off x="0" y="522588"/>
          <a:ext cx="8785735" cy="596700"/>
        </a:xfrm>
        <a:prstGeom prst="roundRect">
          <a:avLst/>
        </a:prstGeom>
        <a:solidFill>
          <a:schemeClr val="accent6">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The proposed game is a basic </a:t>
          </a:r>
          <a:r>
            <a:rPr lang="en-US" sz="1500" b="1" kern="1200" dirty="0"/>
            <a:t>street fighting game</a:t>
          </a:r>
          <a:r>
            <a:rPr lang="en-US" sz="1500" kern="1200" dirty="0"/>
            <a:t> inviting fighters (users) from all across the globe to</a:t>
          </a:r>
          <a:r>
            <a:rPr lang="en-US" sz="1500" kern="1200" dirty="0">
              <a:solidFill>
                <a:srgbClr val="FFC000"/>
              </a:solidFill>
            </a:rPr>
            <a:t> compete against each other</a:t>
          </a:r>
          <a:r>
            <a:rPr lang="en-US" sz="1500" kern="1200" dirty="0"/>
            <a:t> and win the most wanted street fighter championship title.</a:t>
          </a:r>
        </a:p>
      </dsp:txBody>
      <dsp:txXfrm>
        <a:off x="29128" y="551716"/>
        <a:ext cx="8727479" cy="538444"/>
      </dsp:txXfrm>
    </dsp:sp>
    <dsp:sp modelId="{926B1647-547F-4CDE-A33E-1F5646D28CC7}">
      <dsp:nvSpPr>
        <dsp:cNvPr id="0" name=""/>
        <dsp:cNvSpPr/>
      </dsp:nvSpPr>
      <dsp:spPr>
        <a:xfrm>
          <a:off x="0" y="1162488"/>
          <a:ext cx="8785735" cy="596700"/>
        </a:xfrm>
        <a:prstGeom prst="roundRect">
          <a:avLst/>
        </a:prstGeom>
        <a:solidFill>
          <a:schemeClr val="accent6">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User’s avatar is represented and operated by </a:t>
          </a:r>
          <a:r>
            <a:rPr lang="en-US" sz="1500" b="1" kern="1200" dirty="0"/>
            <a:t>the user itself.</a:t>
          </a:r>
          <a:endParaRPr lang="en-US" sz="1500" kern="1200" dirty="0"/>
        </a:p>
      </dsp:txBody>
      <dsp:txXfrm>
        <a:off x="29128" y="1191616"/>
        <a:ext cx="8727479" cy="538444"/>
      </dsp:txXfrm>
    </dsp:sp>
    <dsp:sp modelId="{9FD0DA33-4142-4DF0-876C-F0D52339E1E9}">
      <dsp:nvSpPr>
        <dsp:cNvPr id="0" name=""/>
        <dsp:cNvSpPr/>
      </dsp:nvSpPr>
      <dsp:spPr>
        <a:xfrm>
          <a:off x="0" y="1802388"/>
          <a:ext cx="8785735" cy="596700"/>
        </a:xfrm>
        <a:prstGeom prst="roundRect">
          <a:avLst/>
        </a:prstGeom>
        <a:solidFill>
          <a:schemeClr val="accent6">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Different Championship level unlock different equipment.</a:t>
          </a:r>
        </a:p>
      </dsp:txBody>
      <dsp:txXfrm>
        <a:off x="29128" y="1831516"/>
        <a:ext cx="8727479" cy="538444"/>
      </dsp:txXfrm>
    </dsp:sp>
    <dsp:sp modelId="{E14F4301-6F34-484D-BDC5-C214A0190E02}">
      <dsp:nvSpPr>
        <dsp:cNvPr id="0" name=""/>
        <dsp:cNvSpPr/>
      </dsp:nvSpPr>
      <dsp:spPr>
        <a:xfrm>
          <a:off x="0" y="2442288"/>
          <a:ext cx="8785735" cy="596700"/>
        </a:xfrm>
        <a:prstGeom prst="roundRect">
          <a:avLst/>
        </a:prstGeom>
        <a:solidFill>
          <a:schemeClr val="accent6">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Player can shed their anger in game to release stress and violence free.</a:t>
          </a:r>
        </a:p>
      </dsp:txBody>
      <dsp:txXfrm>
        <a:off x="29128" y="2471416"/>
        <a:ext cx="8727479" cy="538444"/>
      </dsp:txXfrm>
    </dsp:sp>
    <dsp:sp modelId="{4BB012C7-4837-4825-B41B-8AF7833E19A9}">
      <dsp:nvSpPr>
        <dsp:cNvPr id="0" name=""/>
        <dsp:cNvSpPr/>
      </dsp:nvSpPr>
      <dsp:spPr>
        <a:xfrm>
          <a:off x="0" y="3082188"/>
          <a:ext cx="8785735" cy="596700"/>
        </a:xfrm>
        <a:prstGeom prst="roundRect">
          <a:avLst/>
        </a:prstGeom>
        <a:solidFill>
          <a:schemeClr val="accent6">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Test and increase the concentration of user.</a:t>
          </a:r>
        </a:p>
      </dsp:txBody>
      <dsp:txXfrm>
        <a:off x="29128" y="3111316"/>
        <a:ext cx="8727479" cy="5384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t>11/30/2022</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3091775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033E54A-A8CA-48C1-9504-691B58049D29}" type="datetimeFigureOut">
              <a:rPr lang="en-US" dirty="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643202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5F6C806-BBF7-471C-9527-881CE2266695}" type="datetimeFigureOut">
              <a:rPr lang="en-US" dirty="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294894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8C94063-DF36-4330-A365-08DA1FA5B7D6}" type="datetimeFigureOut">
              <a:rPr lang="en-US" dirty="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265859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dirty="0"/>
              <a:t>Click to edit Master title style</a:t>
            </a:r>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dirty="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22454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DFCFA4AC-08CC-42CE-BD01-C191750A04EC}" type="datetimeFigureOut">
              <a:rPr lang="en-US" dirty="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7205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dirty="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1BA7A723-92A7-435B-B681-F25B092FEFEB}" type="datetimeFigureOut">
              <a:rPr lang="en-US" dirty="0"/>
              <a:t>11/30/2022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926907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4F170639-886C-4FCF-9EAB-ABB5DA3F3F4A}" type="datetimeFigureOut">
              <a:rPr lang="en-US" dirty="0"/>
              <a:t>11/30/2022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04326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t>11/30/2022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13781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dirty="0"/>
              <a:t>Click to edit Master title style</a:t>
            </a:r>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6F53789A-C914-4DB1-8815-80B5EC7335C5}" type="datetimeFigureOut">
              <a:rPr lang="en-US" dirty="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085421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dirty="0"/>
              <a:t>Click to edit Master title style</a:t>
            </a:r>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dirty="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20705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dirty="0"/>
              <a:t>11/30/2022</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418998972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Jg8DxXyjFBQ" TargetMode="External"/><Relationship Id="rId2" Type="http://schemas.openxmlformats.org/officeDocument/2006/relationships/hyperlink" Target="https://en.wikipedia.org/wiki/Brai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ea typeface="+mj-lt"/>
                <a:cs typeface="+mj-lt"/>
              </a:rPr>
              <a:t>Conceptualizing BCI and AI in Video Games</a:t>
            </a:r>
          </a:p>
        </p:txBody>
      </p:sp>
      <p:sp>
        <p:nvSpPr>
          <p:cNvPr id="3" name="Subtitle 2"/>
          <p:cNvSpPr>
            <a:spLocks noGrp="1"/>
          </p:cNvSpPr>
          <p:nvPr>
            <p:ph type="subTitle" idx="1"/>
          </p:nvPr>
        </p:nvSpPr>
        <p:spPr/>
        <p:txBody>
          <a:bodyPr vert="horz" lIns="91440" tIns="45720" rIns="91440" bIns="45720" rtlCol="0" anchor="t">
            <a:normAutofit/>
          </a:bodyPr>
          <a:lstStyle/>
          <a:p>
            <a:r>
              <a:rPr lang="en-US">
                <a:ea typeface="+mn-lt"/>
                <a:cs typeface="+mn-lt"/>
              </a:rPr>
              <a:t>Hardik Arora, Arun Prakash Agrawal, Ankur Choudhary</a:t>
            </a:r>
            <a:endParaRPr lang="en-US"/>
          </a:p>
        </p:txBody>
      </p:sp>
      <p:sp>
        <p:nvSpPr>
          <p:cNvPr id="4" name="Footer Placeholder 3">
            <a:extLst>
              <a:ext uri="{FF2B5EF4-FFF2-40B4-BE49-F238E27FC236}">
                <a16:creationId xmlns:a16="http://schemas.microsoft.com/office/drawing/2014/main" id="{05CFA746-3385-BE38-8087-9BAC1DD739F9}"/>
              </a:ext>
            </a:extLst>
          </p:cNvPr>
          <p:cNvSpPr>
            <a:spLocks noGrp="1"/>
          </p:cNvSpPr>
          <p:nvPr>
            <p:ph type="ftr" sz="quarter" idx="11"/>
          </p:nvPr>
        </p:nvSpPr>
        <p:spPr>
          <a:xfrm>
            <a:off x="4467004" y="6223680"/>
            <a:ext cx="3581400" cy="365125"/>
          </a:xfrm>
        </p:spPr>
        <p:txBody>
          <a:bodyPr/>
          <a:lstStyle/>
          <a:p>
            <a:r>
              <a:rPr lang="en-US"/>
              <a:t>2019 International Conference on Computing, Communication, and Intelligent Systems (ICCCIS)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1F646-EACA-9A28-8382-837FA17659FA}"/>
              </a:ext>
            </a:extLst>
          </p:cNvPr>
          <p:cNvSpPr>
            <a:spLocks noGrp="1"/>
          </p:cNvSpPr>
          <p:nvPr>
            <p:ph type="title"/>
          </p:nvPr>
        </p:nvSpPr>
        <p:spPr/>
        <p:txBody>
          <a:bodyPr/>
          <a:lstStyle/>
          <a:p>
            <a:r>
              <a:rPr lang="en-US">
                <a:ea typeface="+mj-lt"/>
                <a:cs typeface="+mj-lt"/>
              </a:rPr>
              <a:t>Proposed method</a:t>
            </a:r>
          </a:p>
        </p:txBody>
      </p:sp>
      <p:sp>
        <p:nvSpPr>
          <p:cNvPr id="3" name="Content Placeholder 2">
            <a:extLst>
              <a:ext uri="{FF2B5EF4-FFF2-40B4-BE49-F238E27FC236}">
                <a16:creationId xmlns:a16="http://schemas.microsoft.com/office/drawing/2014/main" id="{77418543-A93B-790B-403A-FA06DFD3D5A6}"/>
              </a:ext>
            </a:extLst>
          </p:cNvPr>
          <p:cNvSpPr>
            <a:spLocks noGrp="1"/>
          </p:cNvSpPr>
          <p:nvPr>
            <p:ph idx="1"/>
          </p:nvPr>
        </p:nvSpPr>
        <p:spPr>
          <a:xfrm>
            <a:off x="871012" y="2197143"/>
            <a:ext cx="9905998" cy="3124201"/>
          </a:xfrm>
        </p:spPr>
        <p:txBody>
          <a:bodyPr vert="horz" lIns="91440" tIns="45720" rIns="91440" bIns="45720" rtlCol="0" anchor="t">
            <a:normAutofit lnSpcReduction="10000"/>
          </a:bodyPr>
          <a:lstStyle/>
          <a:p>
            <a:r>
              <a:rPr lang="en-US">
                <a:ea typeface="+mn-lt"/>
                <a:cs typeface="+mn-lt"/>
              </a:rPr>
              <a:t>When a user concentrates, the beta/alpha ratio increases. When user blinks strongly and voluntarily, high amplitude will appear transiently on the row signal. The voluntary blink will be detected when p-p amplitude exceed predefined threshold within a short time window.</a:t>
            </a:r>
          </a:p>
          <a:p>
            <a:r>
              <a:rPr lang="en-US">
                <a:ea typeface="+mn-lt"/>
                <a:cs typeface="+mn-lt"/>
              </a:rPr>
              <a:t>In the game application, an avatar goes toward a goal with breaking obstacles. </a:t>
            </a:r>
          </a:p>
          <a:p>
            <a:r>
              <a:rPr lang="en-US">
                <a:ea typeface="+mn-lt"/>
                <a:cs typeface="+mn-lt"/>
              </a:rPr>
              <a:t>When the beta/alpha ratio exceeds a certain numeric value, the avatar will behave according to what is demanded in the current situation. </a:t>
            </a:r>
          </a:p>
          <a:p>
            <a:r>
              <a:rPr lang="en-US">
                <a:ea typeface="+mn-lt"/>
                <a:cs typeface="+mn-lt"/>
              </a:rPr>
              <a:t>When the voluntary blink will be detected, the game and the graphics of the game will tend to change according to user’s taste of interest.</a:t>
            </a:r>
            <a:endParaRPr lang="en-US">
              <a:cs typeface="Calibri" panose="020F0502020204030204"/>
            </a:endParaRPr>
          </a:p>
          <a:p>
            <a:endParaRPr lang="en-US">
              <a:cs typeface="Calibri" panose="020F0502020204030204"/>
            </a:endParaRPr>
          </a:p>
        </p:txBody>
      </p:sp>
      <p:sp>
        <p:nvSpPr>
          <p:cNvPr id="4" name="Footer Placeholder 3">
            <a:extLst>
              <a:ext uri="{FF2B5EF4-FFF2-40B4-BE49-F238E27FC236}">
                <a16:creationId xmlns:a16="http://schemas.microsoft.com/office/drawing/2014/main" id="{8C198DA6-2F68-563D-5026-95F16E3C85D8}"/>
              </a:ext>
            </a:extLst>
          </p:cNvPr>
          <p:cNvSpPr>
            <a:spLocks noGrp="1"/>
          </p:cNvSpPr>
          <p:nvPr>
            <p:ph type="ftr" sz="quarter" idx="11"/>
          </p:nvPr>
        </p:nvSpPr>
        <p:spPr/>
        <p:txBody>
          <a:bodyPr/>
          <a:lstStyle/>
          <a:p>
            <a:r>
              <a:rPr lang="en-US"/>
              <a:t>2019 International Conference on Computing, Communication, and Intelligent Systems (ICCCIS)</a:t>
            </a:r>
          </a:p>
        </p:txBody>
      </p:sp>
    </p:spTree>
    <p:extLst>
      <p:ext uri="{BB962C8B-B14F-4D97-AF65-F5344CB8AC3E}">
        <p14:creationId xmlns:p14="http://schemas.microsoft.com/office/powerpoint/2010/main" val="966933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68C1A-AE55-B7B9-0E27-EDFCE7F8753E}"/>
              </a:ext>
            </a:extLst>
          </p:cNvPr>
          <p:cNvSpPr>
            <a:spLocks noGrp="1"/>
          </p:cNvSpPr>
          <p:nvPr>
            <p:ph type="title"/>
          </p:nvPr>
        </p:nvSpPr>
        <p:spPr/>
        <p:txBody>
          <a:bodyPr/>
          <a:lstStyle/>
          <a:p>
            <a:r>
              <a:rPr lang="en-US">
                <a:cs typeface="Calibri Light"/>
              </a:rPr>
              <a:t>Advantages </a:t>
            </a:r>
            <a:endParaRPr lang="en-US"/>
          </a:p>
        </p:txBody>
      </p:sp>
      <p:sp>
        <p:nvSpPr>
          <p:cNvPr id="3" name="Content Placeholder 2">
            <a:extLst>
              <a:ext uri="{FF2B5EF4-FFF2-40B4-BE49-F238E27FC236}">
                <a16:creationId xmlns:a16="http://schemas.microsoft.com/office/drawing/2014/main" id="{CA1F4BED-0911-74E1-72DC-A23A7B4229B9}"/>
              </a:ext>
            </a:extLst>
          </p:cNvPr>
          <p:cNvSpPr>
            <a:spLocks noGrp="1"/>
          </p:cNvSpPr>
          <p:nvPr>
            <p:ph idx="1"/>
          </p:nvPr>
        </p:nvSpPr>
        <p:spPr>
          <a:xfrm>
            <a:off x="1227272" y="2076717"/>
            <a:ext cx="9905998" cy="3124201"/>
          </a:xfrm>
        </p:spPr>
        <p:txBody>
          <a:bodyPr vert="horz" lIns="91440" tIns="45720" rIns="91440" bIns="45720" rtlCol="0" anchor="t">
            <a:normAutofit/>
          </a:bodyPr>
          <a:lstStyle/>
          <a:p>
            <a:r>
              <a:rPr lang="en-US" dirty="0">
                <a:ea typeface="+mn-lt"/>
                <a:cs typeface="+mn-lt"/>
              </a:rPr>
              <a:t>With further advancements being continuously carried out, it is just a matter of time before more movie and game producers start collaborating to provide </a:t>
            </a:r>
            <a:r>
              <a:rPr lang="en-US" b="1" dirty="0">
                <a:solidFill>
                  <a:schemeClr val="accent5">
                    <a:lumMod val="75000"/>
                  </a:schemeClr>
                </a:solidFill>
                <a:ea typeface="+mn-lt"/>
                <a:cs typeface="+mn-lt"/>
              </a:rPr>
              <a:t>unique and intense experiences</a:t>
            </a:r>
            <a:r>
              <a:rPr lang="en-US" dirty="0">
                <a:solidFill>
                  <a:schemeClr val="accent5">
                    <a:lumMod val="75000"/>
                  </a:schemeClr>
                </a:solidFill>
                <a:ea typeface="+mn-lt"/>
                <a:cs typeface="+mn-lt"/>
              </a:rPr>
              <a:t>.</a:t>
            </a:r>
            <a:endParaRPr lang="en-US" dirty="0">
              <a:solidFill>
                <a:schemeClr val="accent5">
                  <a:lumMod val="75000"/>
                </a:schemeClr>
              </a:solidFill>
              <a:effectLst>
                <a:glow rad="38100">
                  <a:prstClr val="black">
                    <a:lumMod val="50000"/>
                    <a:lumOff val="50000"/>
                    <a:alpha val="20000"/>
                  </a:prstClr>
                </a:glow>
                <a:outerShdw blurRad="44450" dist="12700" dir="13860000" algn="tl" rotWithShape="0">
                  <a:srgbClr val="000000">
                    <a:alpha val="20000"/>
                  </a:srgbClr>
                </a:outerShdw>
              </a:effectLst>
              <a:ea typeface="+mn-lt"/>
              <a:cs typeface="+mn-lt"/>
            </a:endParaRPr>
          </a:p>
          <a:p>
            <a:r>
              <a:rPr lang="en-US" dirty="0">
                <a:ea typeface="+mn-lt"/>
                <a:cs typeface="+mn-lt"/>
              </a:rPr>
              <a:t>Personally excited to use </a:t>
            </a:r>
            <a:r>
              <a:rPr lang="en-US" b="1" dirty="0">
                <a:solidFill>
                  <a:schemeClr val="accent5">
                    <a:lumMod val="75000"/>
                  </a:schemeClr>
                </a:solidFill>
                <a:ea typeface="+mn-lt"/>
                <a:cs typeface="+mn-lt"/>
              </a:rPr>
              <a:t>new technology</a:t>
            </a:r>
            <a:endParaRPr lang="en-US" b="1" dirty="0">
              <a:solidFill>
                <a:schemeClr val="accent5">
                  <a:lumMod val="75000"/>
                </a:schemeClr>
              </a:solidFill>
              <a:effectLst>
                <a:glow rad="38100">
                  <a:prstClr val="black">
                    <a:lumMod val="50000"/>
                    <a:lumOff val="50000"/>
                    <a:alpha val="20000"/>
                  </a:prstClr>
                </a:glow>
                <a:outerShdw blurRad="44450" dist="12700" dir="13860000" algn="tl" rotWithShape="0">
                  <a:srgbClr val="000000">
                    <a:alpha val="20000"/>
                  </a:srgbClr>
                </a:outerShdw>
              </a:effectLst>
              <a:ea typeface="+mn-lt"/>
              <a:cs typeface="+mn-lt"/>
            </a:endParaRPr>
          </a:p>
          <a:p>
            <a:endParaRPr lang="en-US">
              <a:ea typeface="+mn-lt"/>
              <a:cs typeface="+mn-lt"/>
            </a:endParaRPr>
          </a:p>
        </p:txBody>
      </p:sp>
      <p:sp>
        <p:nvSpPr>
          <p:cNvPr id="4" name="Footer Placeholder 3">
            <a:extLst>
              <a:ext uri="{FF2B5EF4-FFF2-40B4-BE49-F238E27FC236}">
                <a16:creationId xmlns:a16="http://schemas.microsoft.com/office/drawing/2014/main" id="{B1327D8A-0A4C-E8D6-AED4-462D2EDC8FE6}"/>
              </a:ext>
            </a:extLst>
          </p:cNvPr>
          <p:cNvSpPr>
            <a:spLocks noGrp="1"/>
          </p:cNvSpPr>
          <p:nvPr>
            <p:ph type="ftr" sz="quarter" idx="11"/>
          </p:nvPr>
        </p:nvSpPr>
        <p:spPr/>
        <p:txBody>
          <a:bodyPr/>
          <a:lstStyle/>
          <a:p>
            <a:r>
              <a:rPr lang="en-US"/>
              <a:t>2019 International Conference on Computing, Communication, and Intelligent Systems (ICCCIS)</a:t>
            </a:r>
          </a:p>
        </p:txBody>
      </p:sp>
    </p:spTree>
    <p:extLst>
      <p:ext uri="{BB962C8B-B14F-4D97-AF65-F5344CB8AC3E}">
        <p14:creationId xmlns:p14="http://schemas.microsoft.com/office/powerpoint/2010/main" val="1959207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C9FB8-E8B1-3BB5-0A03-07784144E393}"/>
              </a:ext>
            </a:extLst>
          </p:cNvPr>
          <p:cNvSpPr>
            <a:spLocks noGrp="1"/>
          </p:cNvSpPr>
          <p:nvPr>
            <p:ph type="title"/>
          </p:nvPr>
        </p:nvSpPr>
        <p:spPr/>
        <p:txBody>
          <a:bodyPr/>
          <a:lstStyle/>
          <a:p>
            <a:r>
              <a:rPr lang="en-US">
                <a:cs typeface="Calibri Light"/>
              </a:rPr>
              <a:t>Disadvantages</a:t>
            </a:r>
            <a:endParaRPr lang="en-US"/>
          </a:p>
        </p:txBody>
      </p:sp>
      <p:sp>
        <p:nvSpPr>
          <p:cNvPr id="3" name="Content Placeholder 2">
            <a:extLst>
              <a:ext uri="{FF2B5EF4-FFF2-40B4-BE49-F238E27FC236}">
                <a16:creationId xmlns:a16="http://schemas.microsoft.com/office/drawing/2014/main" id="{B9543E62-2719-2383-2934-8179CE480FCF}"/>
              </a:ext>
            </a:extLst>
          </p:cNvPr>
          <p:cNvSpPr>
            <a:spLocks noGrp="1"/>
          </p:cNvSpPr>
          <p:nvPr>
            <p:ph idx="1"/>
          </p:nvPr>
        </p:nvSpPr>
        <p:spPr>
          <a:xfrm>
            <a:off x="1141413" y="2098182"/>
            <a:ext cx="9905998" cy="3778875"/>
          </a:xfrm>
        </p:spPr>
        <p:txBody>
          <a:bodyPr vert="horz" lIns="91440" tIns="45720" rIns="91440" bIns="45720" rtlCol="0" anchor="t">
            <a:normAutofit fontScale="92500" lnSpcReduction="10000"/>
          </a:bodyPr>
          <a:lstStyle/>
          <a:p>
            <a:r>
              <a:rPr lang="en-US" dirty="0">
                <a:cs typeface="Calibri"/>
              </a:rPr>
              <a:t>VR</a:t>
            </a:r>
            <a:endParaRPr lang="en-US" dirty="0">
              <a:effectLst>
                <a:glow rad="38100">
                  <a:prstClr val="black">
                    <a:lumMod val="50000"/>
                    <a:lumOff val="50000"/>
                    <a:alpha val="20000"/>
                  </a:prstClr>
                </a:glow>
                <a:outerShdw blurRad="44450" dist="12700" dir="13860000" algn="tl" rotWithShape="0">
                  <a:srgbClr val="000000">
                    <a:alpha val="20000"/>
                  </a:srgbClr>
                </a:outerShdw>
              </a:effectLst>
              <a:cs typeface="Calibri"/>
            </a:endParaRPr>
          </a:p>
          <a:p>
            <a:pPr lvl="1"/>
            <a:r>
              <a:rPr lang="en-US" dirty="0">
                <a:cs typeface="Calibri"/>
              </a:rPr>
              <a:t>Cost</a:t>
            </a:r>
          </a:p>
          <a:p>
            <a:pPr lvl="1"/>
            <a:r>
              <a:rPr lang="en-US" dirty="0">
                <a:cs typeface="Calibri"/>
              </a:rPr>
              <a:t>Health issue, motion sickness. </a:t>
            </a:r>
            <a:r>
              <a:rPr lang="en-US" dirty="0" err="1">
                <a:cs typeface="Calibri"/>
              </a:rPr>
              <a:t>Etc</a:t>
            </a:r>
            <a:endParaRPr lang="en-US" dirty="0">
              <a:cs typeface="Calibri"/>
            </a:endParaRPr>
          </a:p>
          <a:p>
            <a:r>
              <a:rPr lang="en-US" dirty="0">
                <a:ea typeface="+mn-lt"/>
                <a:cs typeface="+mn-lt"/>
              </a:rPr>
              <a:t>AI</a:t>
            </a:r>
          </a:p>
          <a:p>
            <a:pPr lvl="1"/>
            <a:r>
              <a:rPr lang="en-US" dirty="0">
                <a:ea typeface="+mn-lt"/>
                <a:cs typeface="+mn-lt"/>
              </a:rPr>
              <a:t>Cost</a:t>
            </a:r>
          </a:p>
          <a:p>
            <a:pPr lvl="1"/>
            <a:r>
              <a:rPr lang="en-US" dirty="0">
                <a:ea typeface="+mn-lt"/>
                <a:cs typeface="+mn-lt"/>
              </a:rPr>
              <a:t>Implementation times, which are often lengthy  </a:t>
            </a:r>
          </a:p>
          <a:p>
            <a:pPr lvl="1"/>
            <a:r>
              <a:rPr lang="en-US" dirty="0">
                <a:ea typeface="+mn-lt"/>
                <a:cs typeface="+mn-lt"/>
              </a:rPr>
              <a:t>Integration challenges and lack of understanding of the state-of-the-art systems.  </a:t>
            </a:r>
          </a:p>
          <a:p>
            <a:pPr lvl="1"/>
            <a:r>
              <a:rPr lang="en-US" dirty="0">
                <a:ea typeface="+mn-lt"/>
                <a:cs typeface="+mn-lt"/>
              </a:rPr>
              <a:t>Usability and interoperability with other systems and platforms</a:t>
            </a:r>
          </a:p>
          <a:p>
            <a:r>
              <a:rPr lang="en-US" dirty="0">
                <a:ea typeface="+mn-lt"/>
                <a:cs typeface="+mn-lt"/>
              </a:rPr>
              <a:t>With EEG and VR Glasses mounted over the user’s head, the user may face several difficulties in handling the </a:t>
            </a:r>
            <a:r>
              <a:rPr lang="en-US" b="1" dirty="0">
                <a:solidFill>
                  <a:schemeClr val="accent5">
                    <a:lumMod val="75000"/>
                  </a:schemeClr>
                </a:solidFill>
                <a:ea typeface="+mn-lt"/>
                <a:cs typeface="+mn-lt"/>
              </a:rPr>
              <a:t>weight of the equipment</a:t>
            </a:r>
            <a:r>
              <a:rPr lang="en-US" dirty="0">
                <a:solidFill>
                  <a:schemeClr val="accent5">
                    <a:lumMod val="75000"/>
                  </a:schemeClr>
                </a:solidFill>
                <a:ea typeface="+mn-lt"/>
                <a:cs typeface="+mn-lt"/>
              </a:rPr>
              <a:t> </a:t>
            </a:r>
            <a:r>
              <a:rPr lang="en-US" dirty="0">
                <a:ea typeface="+mn-lt"/>
                <a:cs typeface="+mn-lt"/>
              </a:rPr>
              <a:t>which may result in early </a:t>
            </a:r>
            <a:r>
              <a:rPr lang="en-US" b="1" dirty="0">
                <a:solidFill>
                  <a:schemeClr val="accent5">
                    <a:lumMod val="75000"/>
                  </a:schemeClr>
                </a:solidFill>
                <a:ea typeface="+mn-lt"/>
                <a:cs typeface="+mn-lt"/>
              </a:rPr>
              <a:t>tiredness</a:t>
            </a:r>
            <a:r>
              <a:rPr lang="en-US" b="1" dirty="0">
                <a:solidFill>
                  <a:srgbClr val="FFFF00"/>
                </a:solidFill>
                <a:ea typeface="+mn-lt"/>
                <a:cs typeface="+mn-lt"/>
              </a:rPr>
              <a:t> </a:t>
            </a:r>
            <a:r>
              <a:rPr lang="en-US" dirty="0">
                <a:ea typeface="+mn-lt"/>
                <a:cs typeface="+mn-lt"/>
              </a:rPr>
              <a:t>and may affect his in game performance and can degrade the results.</a:t>
            </a:r>
          </a:p>
          <a:p>
            <a:r>
              <a:rPr lang="en-US" b="1" dirty="0">
                <a:solidFill>
                  <a:schemeClr val="accent5">
                    <a:lumMod val="75000"/>
                  </a:schemeClr>
                </a:solidFill>
                <a:cs typeface="Calibri"/>
              </a:rPr>
              <a:t>Real-Time</a:t>
            </a:r>
            <a:r>
              <a:rPr lang="en-US" dirty="0">
                <a:solidFill>
                  <a:schemeClr val="accent5">
                    <a:lumMod val="75000"/>
                  </a:schemeClr>
                </a:solidFill>
                <a:cs typeface="Calibri"/>
              </a:rPr>
              <a:t> </a:t>
            </a:r>
            <a:r>
              <a:rPr lang="en-US" dirty="0">
                <a:cs typeface="Calibri"/>
              </a:rPr>
              <a:t>game, LAN and Bluetooth might influence the performance</a:t>
            </a:r>
          </a:p>
          <a:p>
            <a:endParaRPr lang="en-US">
              <a:cs typeface="Calibri"/>
            </a:endParaRPr>
          </a:p>
          <a:p>
            <a:endParaRPr lang="en-US">
              <a:cs typeface="Calibri"/>
            </a:endParaRPr>
          </a:p>
          <a:p>
            <a:pPr lvl="1"/>
            <a:endParaRPr lang="en-US">
              <a:cs typeface="Calibri"/>
            </a:endParaRPr>
          </a:p>
          <a:p>
            <a:pPr lvl="1"/>
            <a:endParaRPr lang="en-US">
              <a:cs typeface="Calibri"/>
            </a:endParaRPr>
          </a:p>
        </p:txBody>
      </p:sp>
      <p:sp>
        <p:nvSpPr>
          <p:cNvPr id="4" name="Footer Placeholder 3">
            <a:extLst>
              <a:ext uri="{FF2B5EF4-FFF2-40B4-BE49-F238E27FC236}">
                <a16:creationId xmlns:a16="http://schemas.microsoft.com/office/drawing/2014/main" id="{045341FA-B382-A010-16F9-7FD158C2B764}"/>
              </a:ext>
            </a:extLst>
          </p:cNvPr>
          <p:cNvSpPr>
            <a:spLocks noGrp="1"/>
          </p:cNvSpPr>
          <p:nvPr>
            <p:ph type="ftr" sz="quarter" idx="11"/>
          </p:nvPr>
        </p:nvSpPr>
        <p:spPr/>
        <p:txBody>
          <a:bodyPr/>
          <a:lstStyle/>
          <a:p>
            <a:r>
              <a:rPr lang="en-US"/>
              <a:t>2019 International Conference on Computing, Communication, and Intelligent Systems (ICCCIS)</a:t>
            </a:r>
          </a:p>
        </p:txBody>
      </p:sp>
    </p:spTree>
    <p:extLst>
      <p:ext uri="{BB962C8B-B14F-4D97-AF65-F5344CB8AC3E}">
        <p14:creationId xmlns:p14="http://schemas.microsoft.com/office/powerpoint/2010/main" val="4115410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88B2E-49EB-62D9-56B9-579BCE43B946}"/>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811B91BC-3018-C2D4-268D-3008AE1492DA}"/>
              </a:ext>
            </a:extLst>
          </p:cNvPr>
          <p:cNvSpPr>
            <a:spLocks noGrp="1"/>
          </p:cNvSpPr>
          <p:nvPr>
            <p:ph idx="1"/>
          </p:nvPr>
        </p:nvSpPr>
        <p:spPr/>
        <p:txBody>
          <a:bodyPr vert="horz" lIns="91440" tIns="45720" rIns="91440" bIns="45720" rtlCol="0" anchor="t">
            <a:normAutofit/>
          </a:bodyPr>
          <a:lstStyle/>
          <a:p>
            <a:r>
              <a:rPr lang="en-US" dirty="0">
                <a:ea typeface="+mn-lt"/>
                <a:cs typeface="+mn-lt"/>
              </a:rPr>
              <a:t>They proposed the BCI game system merged with the concepts of Artificial Intelligence. </a:t>
            </a:r>
            <a:endParaRPr lang="en-US"/>
          </a:p>
          <a:p>
            <a:r>
              <a:rPr lang="en-US" dirty="0">
                <a:ea typeface="+mn-lt"/>
                <a:cs typeface="+mn-lt"/>
              </a:rPr>
              <a:t>The game composed of a simple EEG recorder, a smart tablet, a gesture interface, a PC and an immersive head mounted display. </a:t>
            </a:r>
            <a:endParaRPr lang="en-US">
              <a:ea typeface="+mn-lt"/>
              <a:cs typeface="+mn-lt"/>
            </a:endParaRPr>
          </a:p>
          <a:p>
            <a:r>
              <a:rPr lang="en-US" dirty="0">
                <a:ea typeface="+mn-lt"/>
                <a:cs typeface="+mn-lt"/>
              </a:rPr>
              <a:t>The ultimate motive behind the creation of this game is to make researchers more capable of analyzing, then transforming the way we interact and behave in the society. </a:t>
            </a:r>
            <a:endParaRPr lang="en-US">
              <a:ea typeface="+mn-lt"/>
              <a:cs typeface="+mn-lt"/>
            </a:endParaRPr>
          </a:p>
          <a:p>
            <a:r>
              <a:rPr lang="en-US" i="1" dirty="0">
                <a:ea typeface="+mn-lt"/>
                <a:cs typeface="+mn-lt"/>
              </a:rPr>
              <a:t>Our minds are broadened and constantly challenged by the new techniques, allowing game developers to construct games with a better understanding of the gaming experience. VR and VR gaming have been around since the 90’s, where before it had an ambiguous, uncertain future, we can now say for sure that VR is here to stay. </a:t>
            </a:r>
            <a:endParaRPr lang="en-US" i="1"/>
          </a:p>
        </p:txBody>
      </p:sp>
    </p:spTree>
    <p:extLst>
      <p:ext uri="{BB962C8B-B14F-4D97-AF65-F5344CB8AC3E}">
        <p14:creationId xmlns:p14="http://schemas.microsoft.com/office/powerpoint/2010/main" val="184252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7FA29-BE1B-3720-8F9B-3C91C889E188}"/>
              </a:ext>
            </a:extLst>
          </p:cNvPr>
          <p:cNvSpPr>
            <a:spLocks noGrp="1"/>
          </p:cNvSpPr>
          <p:nvPr>
            <p:ph type="title"/>
          </p:nvPr>
        </p:nvSpPr>
        <p:spPr/>
        <p:txBody>
          <a:bodyPr/>
          <a:lstStyle/>
          <a:p>
            <a:r>
              <a:rPr lang="en-US">
                <a:cs typeface="Calibri Light"/>
              </a:rPr>
              <a:t> Future work</a:t>
            </a:r>
            <a:endParaRPr lang="en-US"/>
          </a:p>
        </p:txBody>
      </p:sp>
      <p:sp>
        <p:nvSpPr>
          <p:cNvPr id="3" name="Content Placeholder 2">
            <a:extLst>
              <a:ext uri="{FF2B5EF4-FFF2-40B4-BE49-F238E27FC236}">
                <a16:creationId xmlns:a16="http://schemas.microsoft.com/office/drawing/2014/main" id="{96DFBFC6-835C-8416-EA62-08DF169E694F}"/>
              </a:ext>
            </a:extLst>
          </p:cNvPr>
          <p:cNvSpPr>
            <a:spLocks noGrp="1"/>
          </p:cNvSpPr>
          <p:nvPr>
            <p:ph idx="1"/>
          </p:nvPr>
        </p:nvSpPr>
        <p:spPr/>
        <p:txBody>
          <a:bodyPr vert="horz" lIns="91440" tIns="45720" rIns="91440" bIns="45720" rtlCol="0" anchor="t">
            <a:normAutofit/>
          </a:bodyPr>
          <a:lstStyle/>
          <a:p>
            <a:r>
              <a:rPr lang="en-US">
                <a:ea typeface="+mn-lt"/>
                <a:cs typeface="+mn-lt"/>
              </a:rPr>
              <a:t>Integrate our conceptual research work into practical existence and enhance concentration level of the users and try to resolve the limitations of the proposed system. </a:t>
            </a:r>
          </a:p>
          <a:p>
            <a:endParaRPr lang="en-US">
              <a:cs typeface="Calibri"/>
            </a:endParaRPr>
          </a:p>
          <a:p>
            <a:r>
              <a:rPr lang="en-US">
                <a:cs typeface="Calibri"/>
              </a:rPr>
              <a:t>Which they haven't update yet.</a:t>
            </a:r>
          </a:p>
        </p:txBody>
      </p:sp>
      <p:sp>
        <p:nvSpPr>
          <p:cNvPr id="4" name="Footer Placeholder 3">
            <a:extLst>
              <a:ext uri="{FF2B5EF4-FFF2-40B4-BE49-F238E27FC236}">
                <a16:creationId xmlns:a16="http://schemas.microsoft.com/office/drawing/2014/main" id="{2EE6ACFD-4E53-8E6C-EB38-5B1CD1B9AEAF}"/>
              </a:ext>
            </a:extLst>
          </p:cNvPr>
          <p:cNvSpPr>
            <a:spLocks noGrp="1"/>
          </p:cNvSpPr>
          <p:nvPr>
            <p:ph type="ftr" sz="quarter" idx="11"/>
          </p:nvPr>
        </p:nvSpPr>
        <p:spPr/>
        <p:txBody>
          <a:bodyPr/>
          <a:lstStyle/>
          <a:p>
            <a:r>
              <a:rPr lang="en-US"/>
              <a:t>2019 International Conference on Computing, Communication, and Intelligent Systems (ICCCIS)</a:t>
            </a:r>
          </a:p>
        </p:txBody>
      </p:sp>
    </p:spTree>
    <p:extLst>
      <p:ext uri="{BB962C8B-B14F-4D97-AF65-F5344CB8AC3E}">
        <p14:creationId xmlns:p14="http://schemas.microsoft.com/office/powerpoint/2010/main" val="770659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09D66-3B1D-EDB0-450B-16F9F368AAF2}"/>
              </a:ext>
            </a:extLst>
          </p:cNvPr>
          <p:cNvSpPr>
            <a:spLocks noGrp="1"/>
          </p:cNvSpPr>
          <p:nvPr>
            <p:ph type="title"/>
          </p:nvPr>
        </p:nvSpPr>
        <p:spPr>
          <a:xfrm>
            <a:off x="834634" y="2091089"/>
            <a:ext cx="9905998" cy="1905000"/>
          </a:xfrm>
        </p:spPr>
        <p:txBody>
          <a:bodyPr/>
          <a:lstStyle/>
          <a:p>
            <a:pPr algn="ctr"/>
            <a:r>
              <a:rPr lang="en-US">
                <a:cs typeface="Calibri Light"/>
              </a:rPr>
              <a:t> Thanks for the attention</a:t>
            </a:r>
            <a:endParaRPr lang="en-US"/>
          </a:p>
        </p:txBody>
      </p:sp>
      <p:sp>
        <p:nvSpPr>
          <p:cNvPr id="4" name="Footer Placeholder 3">
            <a:extLst>
              <a:ext uri="{FF2B5EF4-FFF2-40B4-BE49-F238E27FC236}">
                <a16:creationId xmlns:a16="http://schemas.microsoft.com/office/drawing/2014/main" id="{FF389DB3-1C2E-698C-E11A-77AB977A63DE}"/>
              </a:ext>
            </a:extLst>
          </p:cNvPr>
          <p:cNvSpPr>
            <a:spLocks noGrp="1"/>
          </p:cNvSpPr>
          <p:nvPr>
            <p:ph type="ftr" sz="quarter" idx="11"/>
          </p:nvPr>
        </p:nvSpPr>
        <p:spPr/>
        <p:txBody>
          <a:bodyPr/>
          <a:lstStyle/>
          <a:p>
            <a:r>
              <a:rPr lang="en-US"/>
              <a:t>2019 International Conference on Computing, Communication, and Intelligent Systems (ICCCIS)</a:t>
            </a:r>
          </a:p>
        </p:txBody>
      </p:sp>
    </p:spTree>
    <p:extLst>
      <p:ext uri="{BB962C8B-B14F-4D97-AF65-F5344CB8AC3E}">
        <p14:creationId xmlns:p14="http://schemas.microsoft.com/office/powerpoint/2010/main" val="2091765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5AD67-A687-EF31-01EF-6BD57B00D378}"/>
              </a:ext>
            </a:extLst>
          </p:cNvPr>
          <p:cNvSpPr>
            <a:spLocks noGrp="1"/>
          </p:cNvSpPr>
          <p:nvPr>
            <p:ph type="title"/>
          </p:nvPr>
        </p:nvSpPr>
        <p:spPr/>
        <p:txBody>
          <a:bodyPr/>
          <a:lstStyle/>
          <a:p>
            <a:r>
              <a:rPr lang="en-US">
                <a:cs typeface="Calibri Light"/>
              </a:rPr>
              <a:t>BCI</a:t>
            </a:r>
            <a:endParaRPr lang="en-US"/>
          </a:p>
        </p:txBody>
      </p:sp>
      <p:sp>
        <p:nvSpPr>
          <p:cNvPr id="3" name="Content Placeholder 2">
            <a:extLst>
              <a:ext uri="{FF2B5EF4-FFF2-40B4-BE49-F238E27FC236}">
                <a16:creationId xmlns:a16="http://schemas.microsoft.com/office/drawing/2014/main" id="{48E57017-871B-ACF1-7380-5117902035C1}"/>
              </a:ext>
            </a:extLst>
          </p:cNvPr>
          <p:cNvSpPr>
            <a:spLocks noGrp="1"/>
          </p:cNvSpPr>
          <p:nvPr>
            <p:ph idx="1"/>
          </p:nvPr>
        </p:nvSpPr>
        <p:spPr/>
        <p:txBody>
          <a:bodyPr vert="horz" lIns="91440" tIns="45720" rIns="91440" bIns="45720" rtlCol="0" anchor="t">
            <a:normAutofit/>
          </a:bodyPr>
          <a:lstStyle/>
          <a:p>
            <a:r>
              <a:rPr lang="en-US">
                <a:cs typeface="Calibri"/>
              </a:rPr>
              <a:t>BCI: Brain Computer Interface, </a:t>
            </a:r>
            <a:r>
              <a:rPr lang="en-US">
                <a:ea typeface="+mn-lt"/>
                <a:cs typeface="+mn-lt"/>
              </a:rPr>
              <a:t>sometimes called a </a:t>
            </a:r>
            <a:r>
              <a:rPr lang="en-US" b="1">
                <a:ea typeface="+mn-lt"/>
                <a:cs typeface="+mn-lt"/>
              </a:rPr>
              <a:t>brain–machine interface</a:t>
            </a:r>
            <a:r>
              <a:rPr lang="en-US">
                <a:ea typeface="+mn-lt"/>
                <a:cs typeface="+mn-lt"/>
              </a:rPr>
              <a:t> (</a:t>
            </a:r>
            <a:r>
              <a:rPr lang="en-US" b="1">
                <a:ea typeface="+mn-lt"/>
                <a:cs typeface="+mn-lt"/>
              </a:rPr>
              <a:t>BMI</a:t>
            </a:r>
            <a:r>
              <a:rPr lang="en-US">
                <a:ea typeface="+mn-lt"/>
                <a:cs typeface="+mn-lt"/>
              </a:rPr>
              <a:t>), is a direct communication pathway between the </a:t>
            </a:r>
            <a:r>
              <a:rPr lang="en-US">
                <a:ea typeface="+mn-lt"/>
                <a:cs typeface="+mn-lt"/>
                <a:hlinkClick r:id="rId2"/>
              </a:rPr>
              <a:t>brain's</a:t>
            </a:r>
            <a:r>
              <a:rPr lang="en-US">
                <a:ea typeface="+mn-lt"/>
                <a:cs typeface="+mn-lt"/>
              </a:rPr>
              <a:t> electrical activity and an external device, most commonly a computer or robotic limb.</a:t>
            </a:r>
          </a:p>
          <a:p>
            <a:endParaRPr lang="en-US">
              <a:cs typeface="Calibri"/>
            </a:endParaRPr>
          </a:p>
          <a:p>
            <a:r>
              <a:rPr lang="en-US">
                <a:ea typeface="+mn-lt"/>
                <a:cs typeface="+mn-lt"/>
                <a:hlinkClick r:id="rId3"/>
              </a:rPr>
              <a:t>Black Mirror -- Street Fighter</a:t>
            </a:r>
            <a:endParaRPr lang="en-US">
              <a:cs typeface="Calibri"/>
            </a:endParaRPr>
          </a:p>
        </p:txBody>
      </p:sp>
      <p:sp>
        <p:nvSpPr>
          <p:cNvPr id="4" name="Footer Placeholder 3">
            <a:extLst>
              <a:ext uri="{FF2B5EF4-FFF2-40B4-BE49-F238E27FC236}">
                <a16:creationId xmlns:a16="http://schemas.microsoft.com/office/drawing/2014/main" id="{81EAF1AC-DD41-1716-C336-8EF1CA0E909B}"/>
              </a:ext>
            </a:extLst>
          </p:cNvPr>
          <p:cNvSpPr>
            <a:spLocks noGrp="1"/>
          </p:cNvSpPr>
          <p:nvPr>
            <p:ph type="ftr" sz="quarter" idx="11"/>
          </p:nvPr>
        </p:nvSpPr>
        <p:spPr/>
        <p:txBody>
          <a:bodyPr/>
          <a:lstStyle/>
          <a:p>
            <a:r>
              <a:rPr lang="en-US"/>
              <a:t>2019 International Conference on Computing, Communication, and Intelligent Systems (ICCCIS)</a:t>
            </a:r>
          </a:p>
        </p:txBody>
      </p:sp>
    </p:spTree>
    <p:extLst>
      <p:ext uri="{BB962C8B-B14F-4D97-AF65-F5344CB8AC3E}">
        <p14:creationId xmlns:p14="http://schemas.microsoft.com/office/powerpoint/2010/main" val="12273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6D74F-D045-CEC7-014D-1AA48FD45BF2}"/>
              </a:ext>
            </a:extLst>
          </p:cNvPr>
          <p:cNvSpPr>
            <a:spLocks noGrp="1"/>
          </p:cNvSpPr>
          <p:nvPr>
            <p:ph type="title"/>
          </p:nvPr>
        </p:nvSpPr>
        <p:spPr/>
        <p:txBody>
          <a:bodyPr/>
          <a:lstStyle/>
          <a:p>
            <a:r>
              <a:rPr lang="en-US">
                <a:cs typeface="Calibri Light"/>
              </a:rPr>
              <a:t>Outline – According to the paper</a:t>
            </a:r>
            <a:endParaRPr lang="en-US"/>
          </a:p>
        </p:txBody>
      </p:sp>
      <p:sp>
        <p:nvSpPr>
          <p:cNvPr id="3" name="Content Placeholder 2">
            <a:extLst>
              <a:ext uri="{FF2B5EF4-FFF2-40B4-BE49-F238E27FC236}">
                <a16:creationId xmlns:a16="http://schemas.microsoft.com/office/drawing/2014/main" id="{415CD1BF-C5B5-9093-28F0-8D1E48BC8013}"/>
              </a:ext>
            </a:extLst>
          </p:cNvPr>
          <p:cNvSpPr>
            <a:spLocks noGrp="1"/>
          </p:cNvSpPr>
          <p:nvPr>
            <p:ph idx="1"/>
          </p:nvPr>
        </p:nvSpPr>
        <p:spPr/>
        <p:txBody>
          <a:bodyPr vert="horz" lIns="91440" tIns="45720" rIns="91440" bIns="45720" rtlCol="0" anchor="t">
            <a:normAutofit/>
          </a:bodyPr>
          <a:lstStyle/>
          <a:p>
            <a:pPr marL="0" indent="0">
              <a:buNone/>
            </a:pPr>
            <a:endParaRPr lang="en-US" dirty="0">
              <a:cs typeface="Calibri"/>
            </a:endParaRPr>
          </a:p>
          <a:p>
            <a:r>
              <a:rPr lang="en-US" dirty="0">
                <a:cs typeface="Calibri"/>
              </a:rPr>
              <a:t>Different Roles in Game AI</a:t>
            </a:r>
            <a:endParaRPr lang="en-US" dirty="0"/>
          </a:p>
          <a:p>
            <a:r>
              <a:rPr lang="en-US" dirty="0">
                <a:cs typeface="Calibri"/>
              </a:rPr>
              <a:t>Various Challenges faced in game</a:t>
            </a:r>
          </a:p>
          <a:p>
            <a:r>
              <a:rPr lang="en-US" dirty="0">
                <a:cs typeface="Calibri"/>
              </a:rPr>
              <a:t>Model of the game: Street Fight</a:t>
            </a:r>
          </a:p>
          <a:p>
            <a:r>
              <a:rPr lang="en-US" dirty="0">
                <a:cs typeface="Calibri"/>
              </a:rPr>
              <a:t>Method of Game Development</a:t>
            </a:r>
          </a:p>
          <a:p>
            <a:r>
              <a:rPr lang="en-US" dirty="0">
                <a:solidFill>
                  <a:schemeClr val="accent5">
                    <a:lumMod val="75000"/>
                  </a:schemeClr>
                </a:solidFill>
                <a:cs typeface="Calibri"/>
              </a:rPr>
              <a:t>Detailed Methodology for the game</a:t>
            </a:r>
            <a:endParaRPr lang="en-US" dirty="0">
              <a:solidFill>
                <a:schemeClr val="accent5">
                  <a:lumMod val="75000"/>
                </a:schemeClr>
              </a:solidFill>
              <a:effectLst>
                <a:glow rad="38100">
                  <a:prstClr val="black">
                    <a:lumMod val="50000"/>
                    <a:lumOff val="50000"/>
                    <a:alpha val="20000"/>
                  </a:prstClr>
                </a:glow>
                <a:outerShdw blurRad="44450" dist="12700" dir="13860000" algn="tl" rotWithShape="0">
                  <a:srgbClr val="000000">
                    <a:alpha val="20000"/>
                  </a:srgbClr>
                </a:outerShdw>
              </a:effectLst>
              <a:cs typeface="Calibri"/>
            </a:endParaRPr>
          </a:p>
          <a:p>
            <a:r>
              <a:rPr lang="en-US" dirty="0">
                <a:solidFill>
                  <a:schemeClr val="accent5">
                    <a:lumMod val="75000"/>
                  </a:schemeClr>
                </a:solidFill>
                <a:cs typeface="Calibri"/>
              </a:rPr>
              <a:t>Motivation of creating this game environment</a:t>
            </a:r>
            <a:endParaRPr lang="en-US" dirty="0">
              <a:solidFill>
                <a:schemeClr val="accent5">
                  <a:lumMod val="75000"/>
                </a:schemeClr>
              </a:solidFill>
              <a:effectLst>
                <a:glow rad="38100">
                  <a:prstClr val="black">
                    <a:lumMod val="50000"/>
                    <a:lumOff val="50000"/>
                    <a:alpha val="20000"/>
                  </a:prstClr>
                </a:glow>
                <a:outerShdw blurRad="44450" dist="12700" dir="13860000" algn="tl" rotWithShape="0">
                  <a:srgbClr val="000000">
                    <a:alpha val="20000"/>
                  </a:srgbClr>
                </a:outerShdw>
              </a:effectLst>
              <a:cs typeface="Calibri"/>
            </a:endParaRPr>
          </a:p>
          <a:p>
            <a:r>
              <a:rPr lang="en-US" dirty="0">
                <a:cs typeface="Calibri"/>
              </a:rPr>
              <a:t>Advantages and Disadvantages</a:t>
            </a:r>
          </a:p>
          <a:p>
            <a:endParaRPr lang="en-US">
              <a:cs typeface="Calibri"/>
            </a:endParaRPr>
          </a:p>
        </p:txBody>
      </p:sp>
      <p:sp>
        <p:nvSpPr>
          <p:cNvPr id="4" name="Footer Placeholder 3">
            <a:extLst>
              <a:ext uri="{FF2B5EF4-FFF2-40B4-BE49-F238E27FC236}">
                <a16:creationId xmlns:a16="http://schemas.microsoft.com/office/drawing/2014/main" id="{E9408779-EEC2-9911-12E8-C17EF3673817}"/>
              </a:ext>
            </a:extLst>
          </p:cNvPr>
          <p:cNvSpPr>
            <a:spLocks noGrp="1"/>
          </p:cNvSpPr>
          <p:nvPr>
            <p:ph type="ftr" sz="quarter" idx="11"/>
          </p:nvPr>
        </p:nvSpPr>
        <p:spPr/>
        <p:txBody>
          <a:bodyPr/>
          <a:lstStyle/>
          <a:p>
            <a:r>
              <a:rPr lang="en-US"/>
              <a:t>2019 International Conference on Computing, Communication, and Intelligent Systems (ICCCIS)</a:t>
            </a:r>
          </a:p>
        </p:txBody>
      </p:sp>
    </p:spTree>
    <p:extLst>
      <p:ext uri="{BB962C8B-B14F-4D97-AF65-F5344CB8AC3E}">
        <p14:creationId xmlns:p14="http://schemas.microsoft.com/office/powerpoint/2010/main" val="575039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85A34-6388-CB67-CC1E-E1DCFDACADC9}"/>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A323C80F-6D13-E982-ECD0-B0FC64630F7A}"/>
              </a:ext>
            </a:extLst>
          </p:cNvPr>
          <p:cNvSpPr>
            <a:spLocks noGrp="1"/>
          </p:cNvSpPr>
          <p:nvPr>
            <p:ph idx="1"/>
          </p:nvPr>
        </p:nvSpPr>
        <p:spPr/>
        <p:txBody>
          <a:bodyPr vert="horz" lIns="91440" tIns="45720" rIns="91440" bIns="45720" rtlCol="0" anchor="t">
            <a:normAutofit/>
          </a:bodyPr>
          <a:lstStyle/>
          <a:p>
            <a:r>
              <a:rPr lang="en-US" dirty="0">
                <a:ea typeface="+mn-lt"/>
                <a:cs typeface="+mn-lt"/>
              </a:rPr>
              <a:t>Roused by the human capacity to recognize similarities amongst diversions and apply comparative conduct at a calculated level, the report proposes an approach </a:t>
            </a:r>
            <a:r>
              <a:rPr lang="en-US" dirty="0">
                <a:solidFill>
                  <a:srgbClr val="0070C0"/>
                </a:solidFill>
                <a:ea typeface="+mn-lt"/>
                <a:cs typeface="+mn-lt"/>
              </a:rPr>
              <a:t>in light of the utilization of a novel applied system to empower the improvement of theoretical AI </a:t>
            </a:r>
            <a:r>
              <a:rPr lang="en-US" dirty="0">
                <a:ea typeface="+mn-lt"/>
                <a:cs typeface="+mn-lt"/>
              </a:rPr>
              <a:t>which depends on applied perspectives and activities to characterize essential yet sensible conduct.</a:t>
            </a:r>
          </a:p>
          <a:p>
            <a:r>
              <a:rPr lang="en-US" dirty="0">
                <a:ea typeface="+mn-lt"/>
                <a:cs typeface="+mn-lt"/>
              </a:rPr>
              <a:t>---- Using BCI to empower game AI?</a:t>
            </a:r>
          </a:p>
          <a:p>
            <a:endParaRPr lang="en-US" dirty="0"/>
          </a:p>
          <a:p>
            <a:r>
              <a:rPr lang="en-US" dirty="0"/>
              <a:t>The ultimate motive behind the creation of this game is to make researchers more capable of analyzing, then transforming the way we interact and behave in the society. </a:t>
            </a:r>
          </a:p>
          <a:p>
            <a:endParaRPr lang="en-US" dirty="0"/>
          </a:p>
          <a:p>
            <a:endParaRPr lang="en-US" dirty="0"/>
          </a:p>
        </p:txBody>
      </p:sp>
    </p:spTree>
    <p:extLst>
      <p:ext uri="{BB962C8B-B14F-4D97-AF65-F5344CB8AC3E}">
        <p14:creationId xmlns:p14="http://schemas.microsoft.com/office/powerpoint/2010/main" val="1310445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82F13-724F-F83E-31E0-B41566322165}"/>
              </a:ext>
            </a:extLst>
          </p:cNvPr>
          <p:cNvSpPr>
            <a:spLocks noGrp="1"/>
          </p:cNvSpPr>
          <p:nvPr>
            <p:ph type="title"/>
          </p:nvPr>
        </p:nvSpPr>
        <p:spPr/>
        <p:txBody>
          <a:bodyPr/>
          <a:lstStyle/>
          <a:p>
            <a:r>
              <a:rPr lang="en-US">
                <a:ea typeface="+mj-lt"/>
                <a:cs typeface="+mj-lt"/>
              </a:rPr>
              <a:t>Different Roles in Game AI</a:t>
            </a:r>
          </a:p>
        </p:txBody>
      </p:sp>
      <p:pic>
        <p:nvPicPr>
          <p:cNvPr id="5" name="Picture 5" descr="Diagram&#10;&#10;Description automatically generated">
            <a:extLst>
              <a:ext uri="{FF2B5EF4-FFF2-40B4-BE49-F238E27FC236}">
                <a16:creationId xmlns:a16="http://schemas.microsoft.com/office/drawing/2014/main" id="{7DDE8A9B-559B-4E1E-86E2-B71CFF601A94}"/>
              </a:ext>
            </a:extLst>
          </p:cNvPr>
          <p:cNvPicPr>
            <a:picLocks noGrp="1" noChangeAspect="1"/>
          </p:cNvPicPr>
          <p:nvPr>
            <p:ph idx="1"/>
          </p:nvPr>
        </p:nvPicPr>
        <p:blipFill>
          <a:blip r:embed="rId2"/>
          <a:stretch>
            <a:fillRect/>
          </a:stretch>
        </p:blipFill>
        <p:spPr>
          <a:xfrm>
            <a:off x="1033462" y="2457774"/>
            <a:ext cx="5553075" cy="2486025"/>
          </a:xfrm>
        </p:spPr>
      </p:pic>
      <p:sp>
        <p:nvSpPr>
          <p:cNvPr id="4" name="Footer Placeholder 3">
            <a:extLst>
              <a:ext uri="{FF2B5EF4-FFF2-40B4-BE49-F238E27FC236}">
                <a16:creationId xmlns:a16="http://schemas.microsoft.com/office/drawing/2014/main" id="{3C008BE5-EC5E-168B-4309-E7218E152A5F}"/>
              </a:ext>
            </a:extLst>
          </p:cNvPr>
          <p:cNvSpPr>
            <a:spLocks noGrp="1"/>
          </p:cNvSpPr>
          <p:nvPr>
            <p:ph type="ftr" sz="quarter" idx="11"/>
          </p:nvPr>
        </p:nvSpPr>
        <p:spPr/>
        <p:txBody>
          <a:bodyPr/>
          <a:lstStyle/>
          <a:p>
            <a:r>
              <a:rPr lang="en-US"/>
              <a:t>2019 International Conference on Computing, Communication, and Intelligent Systems (ICCCIS)</a:t>
            </a:r>
          </a:p>
        </p:txBody>
      </p:sp>
      <p:sp>
        <p:nvSpPr>
          <p:cNvPr id="7" name="TextBox 6">
            <a:extLst>
              <a:ext uri="{FF2B5EF4-FFF2-40B4-BE49-F238E27FC236}">
                <a16:creationId xmlns:a16="http://schemas.microsoft.com/office/drawing/2014/main" id="{E2077C2D-AFC2-2CB6-2C22-C4E46843C602}"/>
              </a:ext>
            </a:extLst>
          </p:cNvPr>
          <p:cNvSpPr txBox="1"/>
          <p:nvPr/>
        </p:nvSpPr>
        <p:spPr>
          <a:xfrm>
            <a:off x="6487939" y="1895451"/>
            <a:ext cx="4227088"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ACTOR: </a:t>
            </a:r>
            <a:r>
              <a:rPr lang="en-US" b="1" dirty="0">
                <a:solidFill>
                  <a:schemeClr val="accent5">
                    <a:lumMod val="75000"/>
                  </a:schemeClr>
                </a:solidFill>
                <a:cs typeface="Calibri"/>
              </a:rPr>
              <a:t>NPC</a:t>
            </a:r>
            <a:r>
              <a:rPr lang="en-US" dirty="0">
                <a:cs typeface="Calibri"/>
              </a:rPr>
              <a:t>,  </a:t>
            </a:r>
            <a:r>
              <a:rPr lang="en-US" dirty="0">
                <a:ea typeface="+mn-lt"/>
                <a:cs typeface="+mn-lt"/>
              </a:rPr>
              <a:t>Game agent decision making emphasizes the believability</a:t>
            </a:r>
            <a:endParaRPr lang="en-US" dirty="0">
              <a:cs typeface="Calibri"/>
            </a:endParaRPr>
          </a:p>
          <a:p>
            <a:endParaRPr lang="en-US">
              <a:cs typeface="Calibri"/>
            </a:endParaRPr>
          </a:p>
          <a:p>
            <a:r>
              <a:rPr lang="en-US" dirty="0">
                <a:cs typeface="Calibri"/>
              </a:rPr>
              <a:t>DESIGNER:</a:t>
            </a:r>
            <a:r>
              <a:rPr lang="en-US" dirty="0">
                <a:solidFill>
                  <a:schemeClr val="accent5">
                    <a:lumMod val="75000"/>
                  </a:schemeClr>
                </a:solidFill>
                <a:cs typeface="Calibri"/>
              </a:rPr>
              <a:t> </a:t>
            </a:r>
            <a:r>
              <a:rPr lang="en-US" b="1" dirty="0">
                <a:solidFill>
                  <a:schemeClr val="accent5">
                    <a:lumMod val="75000"/>
                  </a:schemeClr>
                </a:solidFill>
                <a:cs typeface="Calibri"/>
              </a:rPr>
              <a:t>Developer</a:t>
            </a:r>
            <a:r>
              <a:rPr lang="en-US" dirty="0">
                <a:solidFill>
                  <a:schemeClr val="accent5">
                    <a:lumMod val="75000"/>
                  </a:schemeClr>
                </a:solidFill>
                <a:cs typeface="Calibri"/>
              </a:rPr>
              <a:t>:</a:t>
            </a:r>
            <a:r>
              <a:rPr lang="en-US" dirty="0">
                <a:cs typeface="Calibri"/>
              </a:rPr>
              <a:t> </a:t>
            </a:r>
            <a:r>
              <a:rPr lang="en-US" dirty="0">
                <a:ea typeface="+mn-lt"/>
                <a:cs typeface="+mn-lt"/>
              </a:rPr>
              <a:t>responsible for building and defining a game, analyzing how players interact with the game, and iteratively refining a game to achieve a design vision. </a:t>
            </a:r>
            <a:endParaRPr lang="en-US" dirty="0">
              <a:cs typeface="Calibri"/>
            </a:endParaRPr>
          </a:p>
          <a:p>
            <a:endParaRPr lang="en-US">
              <a:cs typeface="Calibri"/>
            </a:endParaRPr>
          </a:p>
          <a:p>
            <a:r>
              <a:rPr lang="en-US" dirty="0">
                <a:cs typeface="Calibri"/>
              </a:rPr>
              <a:t>PRODUCER: </a:t>
            </a:r>
            <a:r>
              <a:rPr lang="en-US" b="1" dirty="0">
                <a:solidFill>
                  <a:schemeClr val="accent5">
                    <a:lumMod val="75000"/>
                  </a:schemeClr>
                </a:solidFill>
                <a:cs typeface="Calibri"/>
              </a:rPr>
              <a:t> </a:t>
            </a:r>
            <a:r>
              <a:rPr lang="en-US" dirty="0">
                <a:cs typeface="Calibri"/>
              </a:rPr>
              <a:t>producers</a:t>
            </a:r>
            <a:r>
              <a:rPr lang="en-US" dirty="0">
                <a:ea typeface="+mn-lt"/>
                <a:cs typeface="+mn-lt"/>
              </a:rPr>
              <a:t> concern themselves with the entire set of games and game content being made by a company, along with related aspects of managing player communities.</a:t>
            </a:r>
          </a:p>
        </p:txBody>
      </p:sp>
    </p:spTree>
    <p:extLst>
      <p:ext uri="{BB962C8B-B14F-4D97-AF65-F5344CB8AC3E}">
        <p14:creationId xmlns:p14="http://schemas.microsoft.com/office/powerpoint/2010/main" val="990072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1D80A-FA3F-DA58-34CF-FF484B0D22C8}"/>
              </a:ext>
            </a:extLst>
          </p:cNvPr>
          <p:cNvSpPr>
            <a:spLocks noGrp="1"/>
          </p:cNvSpPr>
          <p:nvPr>
            <p:ph type="title"/>
          </p:nvPr>
        </p:nvSpPr>
        <p:spPr/>
        <p:txBody>
          <a:bodyPr/>
          <a:lstStyle/>
          <a:p>
            <a:r>
              <a:rPr lang="en-US">
                <a:ea typeface="+mj-lt"/>
                <a:cs typeface="+mj-lt"/>
              </a:rPr>
              <a:t>Various Challenges faced in game</a:t>
            </a:r>
            <a:endParaRPr lang="en-US"/>
          </a:p>
        </p:txBody>
      </p:sp>
      <p:sp>
        <p:nvSpPr>
          <p:cNvPr id="3" name="Content Placeholder 2">
            <a:extLst>
              <a:ext uri="{FF2B5EF4-FFF2-40B4-BE49-F238E27FC236}">
                <a16:creationId xmlns:a16="http://schemas.microsoft.com/office/drawing/2014/main" id="{B82F553D-06C5-9D94-9459-B3896C18481F}"/>
              </a:ext>
            </a:extLst>
          </p:cNvPr>
          <p:cNvSpPr>
            <a:spLocks noGrp="1"/>
          </p:cNvSpPr>
          <p:nvPr>
            <p:ph idx="1"/>
          </p:nvPr>
        </p:nvSpPr>
        <p:spPr>
          <a:xfrm>
            <a:off x="1195075" y="2130379"/>
            <a:ext cx="9905998" cy="3124201"/>
          </a:xfrm>
        </p:spPr>
        <p:txBody>
          <a:bodyPr vert="horz" lIns="91440" tIns="45720" rIns="91440" bIns="45720" rtlCol="0" anchor="t">
            <a:normAutofit/>
          </a:bodyPr>
          <a:lstStyle/>
          <a:p>
            <a:r>
              <a:rPr lang="en-US">
                <a:cs typeface="Calibri"/>
              </a:rPr>
              <a:t>Knowledge Engineering : Encode, (make the game )</a:t>
            </a:r>
          </a:p>
          <a:p>
            <a:endParaRPr lang="en-US">
              <a:cs typeface="Calibri"/>
            </a:endParaRPr>
          </a:p>
          <a:p>
            <a:r>
              <a:rPr lang="en-US">
                <a:cs typeface="Calibri"/>
              </a:rPr>
              <a:t>Authoring Support: Bugs &amp; Not achieving desired result</a:t>
            </a:r>
          </a:p>
          <a:p>
            <a:endParaRPr lang="en-US">
              <a:cs typeface="Calibri"/>
            </a:endParaRPr>
          </a:p>
          <a:p>
            <a:r>
              <a:rPr lang="en-US">
                <a:ea typeface="+mn-lt"/>
                <a:cs typeface="+mn-lt"/>
              </a:rPr>
              <a:t>Unanticipated Situations: Can't think of all game situations.</a:t>
            </a:r>
            <a:endParaRPr lang="en-US">
              <a:cs typeface="Calibri"/>
            </a:endParaRPr>
          </a:p>
          <a:p>
            <a:endParaRPr lang="en-US">
              <a:cs typeface="Calibri"/>
            </a:endParaRPr>
          </a:p>
          <a:p>
            <a:r>
              <a:rPr lang="en-US">
                <a:ea typeface="+mn-lt"/>
                <a:cs typeface="+mn-lt"/>
              </a:rPr>
              <a:t>Replay Ability and Variability: Borenses &amp; Randomness</a:t>
            </a:r>
          </a:p>
          <a:p>
            <a:endParaRPr lang="en-US">
              <a:cs typeface="Calibri"/>
            </a:endParaRPr>
          </a:p>
        </p:txBody>
      </p:sp>
      <p:sp>
        <p:nvSpPr>
          <p:cNvPr id="4" name="Footer Placeholder 3">
            <a:extLst>
              <a:ext uri="{FF2B5EF4-FFF2-40B4-BE49-F238E27FC236}">
                <a16:creationId xmlns:a16="http://schemas.microsoft.com/office/drawing/2014/main" id="{25F2BFFC-4F7B-992F-4235-4EE11C61E83A}"/>
              </a:ext>
            </a:extLst>
          </p:cNvPr>
          <p:cNvSpPr>
            <a:spLocks noGrp="1"/>
          </p:cNvSpPr>
          <p:nvPr>
            <p:ph type="ftr" sz="quarter" idx="11"/>
          </p:nvPr>
        </p:nvSpPr>
        <p:spPr/>
        <p:txBody>
          <a:bodyPr/>
          <a:lstStyle/>
          <a:p>
            <a:r>
              <a:rPr lang="en-US"/>
              <a:t>2019 International Conference on Computing, Communication, and Intelligent Systems (ICCCIS)</a:t>
            </a:r>
          </a:p>
        </p:txBody>
      </p:sp>
    </p:spTree>
    <p:extLst>
      <p:ext uri="{BB962C8B-B14F-4D97-AF65-F5344CB8AC3E}">
        <p14:creationId xmlns:p14="http://schemas.microsoft.com/office/powerpoint/2010/main" val="1785766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FCDDE-0E7E-7FA9-73FA-001A661A2576}"/>
              </a:ext>
            </a:extLst>
          </p:cNvPr>
          <p:cNvSpPr>
            <a:spLocks noGrp="1"/>
          </p:cNvSpPr>
          <p:nvPr>
            <p:ph type="title"/>
          </p:nvPr>
        </p:nvSpPr>
        <p:spPr>
          <a:xfrm>
            <a:off x="1261872" y="365760"/>
            <a:ext cx="9692640" cy="1325562"/>
          </a:xfrm>
        </p:spPr>
        <p:txBody>
          <a:bodyPr>
            <a:normAutofit/>
          </a:bodyPr>
          <a:lstStyle/>
          <a:p>
            <a:r>
              <a:rPr lang="en-US">
                <a:cs typeface="Calibri Light"/>
              </a:rPr>
              <a:t>The game: Street Fight</a:t>
            </a:r>
            <a:endParaRPr lang="en-US"/>
          </a:p>
        </p:txBody>
      </p:sp>
      <p:sp>
        <p:nvSpPr>
          <p:cNvPr id="4" name="Footer Placeholder 3">
            <a:extLst>
              <a:ext uri="{FF2B5EF4-FFF2-40B4-BE49-F238E27FC236}">
                <a16:creationId xmlns:a16="http://schemas.microsoft.com/office/drawing/2014/main" id="{ECC17AEC-295E-CC70-33A5-D9859F5B7943}"/>
              </a:ext>
            </a:extLst>
          </p:cNvPr>
          <p:cNvSpPr>
            <a:spLocks noGrp="1"/>
          </p:cNvSpPr>
          <p:nvPr>
            <p:ph type="ftr" sz="quarter" idx="11"/>
          </p:nvPr>
        </p:nvSpPr>
        <p:spPr>
          <a:xfrm rot="16200000">
            <a:off x="9959341" y="4046537"/>
            <a:ext cx="3581400" cy="365125"/>
          </a:xfrm>
        </p:spPr>
        <p:txBody>
          <a:bodyPr>
            <a:normAutofit/>
          </a:bodyPr>
          <a:lstStyle/>
          <a:p>
            <a:pPr>
              <a:lnSpc>
                <a:spcPct val="90000"/>
              </a:lnSpc>
              <a:spcAft>
                <a:spcPts val="600"/>
              </a:spcAft>
            </a:pPr>
            <a:r>
              <a:rPr lang="en-US" sz="900"/>
              <a:t>2019 International Conference on Computing, Communication, and Intelligent Systems (ICCCIS)</a:t>
            </a:r>
          </a:p>
        </p:txBody>
      </p:sp>
      <p:graphicFrame>
        <p:nvGraphicFramePr>
          <p:cNvPr id="6" name="Content Placeholder 2">
            <a:extLst>
              <a:ext uri="{FF2B5EF4-FFF2-40B4-BE49-F238E27FC236}">
                <a16:creationId xmlns:a16="http://schemas.microsoft.com/office/drawing/2014/main" id="{795E01CC-76DE-6641-C68C-35CBE7DC66C3}"/>
              </a:ext>
            </a:extLst>
          </p:cNvPr>
          <p:cNvGraphicFramePr>
            <a:graphicFrameLocks noGrp="1"/>
          </p:cNvGraphicFramePr>
          <p:nvPr>
            <p:ph idx="1"/>
            <p:extLst>
              <p:ext uri="{D42A27DB-BD31-4B8C-83A1-F6EECF244321}">
                <p14:modId xmlns:p14="http://schemas.microsoft.com/office/powerpoint/2010/main" val="3455523007"/>
              </p:ext>
            </p:extLst>
          </p:nvPr>
        </p:nvGraphicFramePr>
        <p:xfrm>
          <a:off x="1262063" y="2013055"/>
          <a:ext cx="8785735" cy="4201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6898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DDD62-8B36-49EB-3389-17E3908112A6}"/>
              </a:ext>
            </a:extLst>
          </p:cNvPr>
          <p:cNvSpPr>
            <a:spLocks noGrp="1"/>
          </p:cNvSpPr>
          <p:nvPr>
            <p:ph type="title"/>
          </p:nvPr>
        </p:nvSpPr>
        <p:spPr/>
        <p:txBody>
          <a:bodyPr/>
          <a:lstStyle/>
          <a:p>
            <a:r>
              <a:rPr lang="en-US">
                <a:cs typeface="Calibri Light"/>
              </a:rPr>
              <a:t>Proposed method</a:t>
            </a:r>
            <a:endParaRPr lang="en-US"/>
          </a:p>
        </p:txBody>
      </p:sp>
      <p:pic>
        <p:nvPicPr>
          <p:cNvPr id="5" name="Picture 5" descr="Diagram&#10;&#10;Description automatically generated">
            <a:extLst>
              <a:ext uri="{FF2B5EF4-FFF2-40B4-BE49-F238E27FC236}">
                <a16:creationId xmlns:a16="http://schemas.microsoft.com/office/drawing/2014/main" id="{41B6CC8D-6EA9-08E8-C9EF-5CC3AC04B7CC}"/>
              </a:ext>
            </a:extLst>
          </p:cNvPr>
          <p:cNvPicPr>
            <a:picLocks noGrp="1" noChangeAspect="1"/>
          </p:cNvPicPr>
          <p:nvPr>
            <p:ph idx="1"/>
          </p:nvPr>
        </p:nvPicPr>
        <p:blipFill rotWithShape="1">
          <a:blip r:embed="rId2"/>
          <a:srcRect t="5298" r="201" b="-358"/>
          <a:stretch/>
        </p:blipFill>
        <p:spPr>
          <a:xfrm>
            <a:off x="1454820" y="2060414"/>
            <a:ext cx="6955818" cy="3710754"/>
          </a:xfrm>
        </p:spPr>
      </p:pic>
      <p:sp>
        <p:nvSpPr>
          <p:cNvPr id="4" name="Footer Placeholder 3">
            <a:extLst>
              <a:ext uri="{FF2B5EF4-FFF2-40B4-BE49-F238E27FC236}">
                <a16:creationId xmlns:a16="http://schemas.microsoft.com/office/drawing/2014/main" id="{EE087B34-1FFE-7D71-BA16-7E9F94FFC386}"/>
              </a:ext>
            </a:extLst>
          </p:cNvPr>
          <p:cNvSpPr>
            <a:spLocks noGrp="1"/>
          </p:cNvSpPr>
          <p:nvPr>
            <p:ph type="ftr" sz="quarter" idx="11"/>
          </p:nvPr>
        </p:nvSpPr>
        <p:spPr/>
        <p:txBody>
          <a:bodyPr/>
          <a:lstStyle/>
          <a:p>
            <a:r>
              <a:rPr lang="en-US"/>
              <a:t>2019 International Conference on Computing, Communication, and Intelligent Systems (ICCCIS)</a:t>
            </a:r>
          </a:p>
        </p:txBody>
      </p:sp>
      <p:sp>
        <p:nvSpPr>
          <p:cNvPr id="6" name="TextBox 5">
            <a:extLst>
              <a:ext uri="{FF2B5EF4-FFF2-40B4-BE49-F238E27FC236}">
                <a16:creationId xmlns:a16="http://schemas.microsoft.com/office/drawing/2014/main" id="{EE47B9DB-EB85-C5F4-9FB1-5554D830DE26}"/>
              </a:ext>
            </a:extLst>
          </p:cNvPr>
          <p:cNvSpPr txBox="1"/>
          <p:nvPr/>
        </p:nvSpPr>
        <p:spPr>
          <a:xfrm>
            <a:off x="8697280" y="2499777"/>
            <a:ext cx="2037679"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They proposed a BCI game system composed </a:t>
            </a:r>
            <a:r>
              <a:rPr lang="en-US" dirty="0">
                <a:ea typeface="+mn-lt"/>
                <a:cs typeface="+mn-lt"/>
              </a:rPr>
              <a:t>of a simple </a:t>
            </a:r>
            <a:r>
              <a:rPr lang="en-US" b="1" dirty="0">
                <a:solidFill>
                  <a:schemeClr val="accent5">
                    <a:lumMod val="75000"/>
                  </a:schemeClr>
                </a:solidFill>
                <a:ea typeface="+mn-lt"/>
                <a:cs typeface="+mn-lt"/>
              </a:rPr>
              <a:t>EEG recorder, a smart tablet, VR goggles, a PC. </a:t>
            </a:r>
            <a:r>
              <a:rPr lang="en-US" dirty="0">
                <a:ea typeface="+mn-lt"/>
                <a:cs typeface="+mn-lt"/>
              </a:rPr>
              <a:t> </a:t>
            </a:r>
          </a:p>
        </p:txBody>
      </p:sp>
      <p:pic>
        <p:nvPicPr>
          <p:cNvPr id="7" name="Picture 7">
            <a:extLst>
              <a:ext uri="{FF2B5EF4-FFF2-40B4-BE49-F238E27FC236}">
                <a16:creationId xmlns:a16="http://schemas.microsoft.com/office/drawing/2014/main" id="{EEB1632D-27DA-9FD7-B602-22EB7326CE99}"/>
              </a:ext>
            </a:extLst>
          </p:cNvPr>
          <p:cNvPicPr>
            <a:picLocks noChangeAspect="1"/>
          </p:cNvPicPr>
          <p:nvPr/>
        </p:nvPicPr>
        <p:blipFill>
          <a:blip r:embed="rId3"/>
          <a:stretch>
            <a:fillRect/>
          </a:stretch>
        </p:blipFill>
        <p:spPr>
          <a:xfrm>
            <a:off x="555441" y="4562456"/>
            <a:ext cx="1209407" cy="1209407"/>
          </a:xfrm>
          <a:prstGeom prst="rect">
            <a:avLst/>
          </a:prstGeom>
        </p:spPr>
      </p:pic>
    </p:spTree>
    <p:extLst>
      <p:ext uri="{BB962C8B-B14F-4D97-AF65-F5344CB8AC3E}">
        <p14:creationId xmlns:p14="http://schemas.microsoft.com/office/powerpoint/2010/main" val="2301745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1F646-EACA-9A28-8382-837FA17659FA}"/>
              </a:ext>
            </a:extLst>
          </p:cNvPr>
          <p:cNvSpPr>
            <a:spLocks noGrp="1"/>
          </p:cNvSpPr>
          <p:nvPr>
            <p:ph type="title"/>
          </p:nvPr>
        </p:nvSpPr>
        <p:spPr/>
        <p:txBody>
          <a:bodyPr/>
          <a:lstStyle/>
          <a:p>
            <a:r>
              <a:rPr lang="en-US">
                <a:ea typeface="+mj-lt"/>
                <a:cs typeface="+mj-lt"/>
              </a:rPr>
              <a:t>Proposed method</a:t>
            </a:r>
          </a:p>
        </p:txBody>
      </p:sp>
      <p:sp>
        <p:nvSpPr>
          <p:cNvPr id="3" name="Content Placeholder 2">
            <a:extLst>
              <a:ext uri="{FF2B5EF4-FFF2-40B4-BE49-F238E27FC236}">
                <a16:creationId xmlns:a16="http://schemas.microsoft.com/office/drawing/2014/main" id="{77418543-A93B-790B-403A-FA06DFD3D5A6}"/>
              </a:ext>
            </a:extLst>
          </p:cNvPr>
          <p:cNvSpPr>
            <a:spLocks noGrp="1"/>
          </p:cNvSpPr>
          <p:nvPr>
            <p:ph idx="1"/>
          </p:nvPr>
        </p:nvSpPr>
        <p:spPr>
          <a:xfrm>
            <a:off x="890804" y="2141948"/>
            <a:ext cx="9905998" cy="3124201"/>
          </a:xfrm>
        </p:spPr>
        <p:txBody>
          <a:bodyPr vert="horz" lIns="91440" tIns="45720" rIns="91440" bIns="45720" rtlCol="0" anchor="t">
            <a:normAutofit fontScale="92500" lnSpcReduction="20000"/>
          </a:bodyPr>
          <a:lstStyle/>
          <a:p>
            <a:r>
              <a:rPr lang="en-US">
                <a:cs typeface="Calibri"/>
              </a:rPr>
              <a:t>A homemade Android app connect tablet and EGG recorder through Bluetooth, receiving raw signals (B-Bridge, Brain Athlete).The app detects </a:t>
            </a:r>
            <a:r>
              <a:rPr lang="en-US">
                <a:ea typeface="+mn-lt"/>
                <a:cs typeface="+mn-lt"/>
              </a:rPr>
              <a:t>beta/alpha ratios and blinks from the row signals.</a:t>
            </a:r>
          </a:p>
          <a:p>
            <a:r>
              <a:rPr lang="en-US">
                <a:ea typeface="+mn-lt"/>
                <a:cs typeface="+mn-lt"/>
              </a:rPr>
              <a:t>Depending on the beta/alpha ratio and the blinks, the application generates one-byte commands to a server running on a PC via TCP/IP over Wi-Fi and LAN. </a:t>
            </a:r>
          </a:p>
          <a:p>
            <a:r>
              <a:rPr lang="en-US">
                <a:ea typeface="+mn-lt"/>
                <a:cs typeface="+mn-lt"/>
              </a:rPr>
              <a:t>A game application developed by using a game development platform with 3D models and 3D motion data is running on the PC or if supported, is portrayed on the VR glasses.</a:t>
            </a:r>
            <a:endParaRPr lang="en-US">
              <a:cs typeface="Calibri" panose="020F0502020204030204"/>
            </a:endParaRPr>
          </a:p>
          <a:p>
            <a:r>
              <a:rPr lang="en-US">
                <a:ea typeface="+mn-lt"/>
                <a:cs typeface="+mn-lt"/>
              </a:rPr>
              <a:t>The server converts the one-byte commands to the operating commands of the game application.</a:t>
            </a:r>
          </a:p>
          <a:p>
            <a:r>
              <a:rPr lang="en-US">
                <a:ea typeface="+mn-lt"/>
                <a:cs typeface="+mn-lt"/>
              </a:rPr>
              <a:t>In the game application, the operating commands detected by the gestures of the gamer controls an avatar.</a:t>
            </a:r>
            <a:endParaRPr lang="en-US">
              <a:cs typeface="Calibri" panose="020F0502020204030204"/>
            </a:endParaRPr>
          </a:p>
          <a:p>
            <a:endParaRPr lang="en-US">
              <a:cs typeface="Calibri" panose="020F0502020204030204"/>
            </a:endParaRPr>
          </a:p>
        </p:txBody>
      </p:sp>
      <p:sp>
        <p:nvSpPr>
          <p:cNvPr id="4" name="Footer Placeholder 3">
            <a:extLst>
              <a:ext uri="{FF2B5EF4-FFF2-40B4-BE49-F238E27FC236}">
                <a16:creationId xmlns:a16="http://schemas.microsoft.com/office/drawing/2014/main" id="{8C198DA6-2F68-563D-5026-95F16E3C85D8}"/>
              </a:ext>
            </a:extLst>
          </p:cNvPr>
          <p:cNvSpPr>
            <a:spLocks noGrp="1"/>
          </p:cNvSpPr>
          <p:nvPr>
            <p:ph type="ftr" sz="quarter" idx="11"/>
          </p:nvPr>
        </p:nvSpPr>
        <p:spPr/>
        <p:txBody>
          <a:bodyPr/>
          <a:lstStyle/>
          <a:p>
            <a:r>
              <a:rPr lang="en-US"/>
              <a:t>2019 International Conference on Computing, Communication, and Intelligent Systems (ICCCIS)</a:t>
            </a:r>
          </a:p>
        </p:txBody>
      </p:sp>
    </p:spTree>
    <p:extLst>
      <p:ext uri="{BB962C8B-B14F-4D97-AF65-F5344CB8AC3E}">
        <p14:creationId xmlns:p14="http://schemas.microsoft.com/office/powerpoint/2010/main" val="3821324991"/>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1153</Words>
  <Application>Microsoft Office PowerPoint</Application>
  <PresentationFormat>Widescreen</PresentationFormat>
  <Paragraphs>92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Schoolbook</vt:lpstr>
      <vt:lpstr>Wingdings 2</vt:lpstr>
      <vt:lpstr>View</vt:lpstr>
      <vt:lpstr>Conceptualizing BCI and AI in Video Games</vt:lpstr>
      <vt:lpstr>BCI</vt:lpstr>
      <vt:lpstr>Outline – According to the paper</vt:lpstr>
      <vt:lpstr>Motivation</vt:lpstr>
      <vt:lpstr>Different Roles in Game AI</vt:lpstr>
      <vt:lpstr>Various Challenges faced in game</vt:lpstr>
      <vt:lpstr>The game: Street Fight</vt:lpstr>
      <vt:lpstr>Proposed method</vt:lpstr>
      <vt:lpstr>Proposed method</vt:lpstr>
      <vt:lpstr>Proposed method</vt:lpstr>
      <vt:lpstr>Advantages </vt:lpstr>
      <vt:lpstr>Disadvantages</vt:lpstr>
      <vt:lpstr>Conclusion</vt:lpstr>
      <vt:lpstr> Future work</vt:lpstr>
      <vt:lpstr> Thanks for the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TuYuan</dc:creator>
  <cp:lastModifiedBy>Yuan Tu</cp:lastModifiedBy>
  <cp:revision>58</cp:revision>
  <dcterms:created xsi:type="dcterms:W3CDTF">2022-11-29T16:10:01Z</dcterms:created>
  <dcterms:modified xsi:type="dcterms:W3CDTF">2022-11-30T05:51:58Z</dcterms:modified>
</cp:coreProperties>
</file>