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ja" sz="1200">
                <a:solidFill>
                  <a:schemeClr val="dk1"/>
                </a:solidFill>
              </a:rPr>
              <a:t>I will give a presentation about ‘Playing football game using AI agents’.</a:t>
            </a:r>
            <a:endParaRPr sz="12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28c1e41109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28c1e41109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In conclusion, </a:t>
            </a:r>
            <a:endParaRPr/>
          </a:p>
          <a:p>
            <a:pPr indent="0" lvl="0" marL="0" rtl="0" algn="l">
              <a:spcBef>
                <a:spcPts val="0"/>
              </a:spcBef>
              <a:spcAft>
                <a:spcPts val="0"/>
              </a:spcAft>
              <a:buNone/>
            </a:pPr>
            <a:r>
              <a:rPr lang="ja"/>
              <a:t>Although Light GBM dominated the DQN agent, DQN had a lot better </a:t>
            </a:r>
            <a:r>
              <a:rPr lang="ja"/>
              <a:t>possession</a:t>
            </a:r>
            <a:r>
              <a:rPr lang="ja"/>
              <a:t> rate than Light GBM.</a:t>
            </a:r>
            <a:endParaRPr/>
          </a:p>
          <a:p>
            <a:pPr indent="0" lvl="0" marL="0" rtl="0" algn="l">
              <a:spcBef>
                <a:spcPts val="0"/>
              </a:spcBef>
              <a:spcAft>
                <a:spcPts val="0"/>
              </a:spcAft>
              <a:buNone/>
            </a:pPr>
            <a:r>
              <a:rPr lang="ja"/>
              <a:t>And DQN learned concepts like passing, dribbling, and defending more effectively than Light GBM but was struggling to shoot and score the goal.</a:t>
            </a:r>
            <a:endParaRPr/>
          </a:p>
          <a:p>
            <a:pPr indent="0" lvl="0" marL="0" rtl="0" algn="l">
              <a:spcBef>
                <a:spcPts val="0"/>
              </a:spcBef>
              <a:spcAft>
                <a:spcPts val="0"/>
              </a:spcAft>
              <a:buNone/>
            </a:pPr>
            <a:r>
              <a:rPr lang="ja"/>
              <a:t>The reason can be attributed to its lack of more training.</a:t>
            </a:r>
            <a:endParaRPr/>
          </a:p>
          <a:p>
            <a:pPr indent="0" lvl="0" marL="0" rtl="0" algn="l">
              <a:spcBef>
                <a:spcPts val="0"/>
              </a:spcBef>
              <a:spcAft>
                <a:spcPts val="0"/>
              </a:spcAft>
              <a:buNone/>
            </a:pPr>
            <a:r>
              <a:rPr lang="ja"/>
              <a:t>Therefore, provided sufficient computation resources, DQN will indeed outperform Light GBM.</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12be0508c0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12be0508c0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28c1e4110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28c1e4110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ja"/>
              <a:t>Football is such a complex setting that requires the agent to learn complicated concepts like passing, shooting, dribbling etc and develop tactics to maximize chances of  winning. So, football is suited for the next phase of AI research. Therefore, the paper takes on the game of football using AI agents.</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28c1e4110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28c1e4110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The goal of this paper is to contribute …</a:t>
            </a:r>
            <a:endParaRPr/>
          </a:p>
          <a:p>
            <a:pPr indent="0" lvl="0" marL="0" rtl="0" algn="l">
              <a:spcBef>
                <a:spcPts val="0"/>
              </a:spcBef>
              <a:spcAft>
                <a:spcPts val="0"/>
              </a:spcAft>
              <a:buNone/>
            </a:pPr>
            <a:r>
              <a:rPr lang="ja"/>
              <a:t>Research</a:t>
            </a:r>
            <a:r>
              <a:rPr lang="ja"/>
              <a:t> </a:t>
            </a:r>
            <a:r>
              <a:rPr lang="ja"/>
              <a:t>and development of two agents for playing football namely, Deep Q networks (DQN) and LightGBM based on reinforcement learning (RL) and supervised learning respectively.</a:t>
            </a:r>
            <a:r>
              <a:rPr lang="ja"/>
              <a:t> </a:t>
            </a:r>
            <a:endParaRPr/>
          </a:p>
          <a:p>
            <a:pPr indent="0" lvl="0" marL="0" rtl="0" algn="l">
              <a:spcBef>
                <a:spcPts val="0"/>
              </a:spcBef>
              <a:spcAft>
                <a:spcPts val="0"/>
              </a:spcAft>
              <a:buNone/>
            </a:pPr>
            <a:r>
              <a:rPr lang="ja"/>
              <a:t>And, both DQN and lightGBM are made to play against each other for comparative analysis of their performance.</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28c1e41109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28c1e4110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The paper adopts Google Research Football as a football environment.</a:t>
            </a:r>
            <a:endParaRPr/>
          </a:p>
          <a:p>
            <a:pPr indent="0" lvl="0" marL="0" rtl="0" algn="l">
              <a:spcBef>
                <a:spcPts val="0"/>
              </a:spcBef>
              <a:spcAft>
                <a:spcPts val="0"/>
              </a:spcAft>
              <a:buNone/>
            </a:pPr>
            <a:r>
              <a:rPr lang="ja"/>
              <a:t>GRF is an open-source reinforcement learning environment.</a:t>
            </a:r>
            <a:endParaRPr/>
          </a:p>
          <a:p>
            <a:pPr indent="0" lvl="0" marL="0" rtl="0" algn="l">
              <a:spcBef>
                <a:spcPts val="0"/>
              </a:spcBef>
              <a:spcAft>
                <a:spcPts val="0"/>
              </a:spcAft>
              <a:buNone/>
            </a:pPr>
            <a:r>
              <a:rPr lang="ja"/>
              <a:t>The whole game is divided into two halves of 1500 steps each, and each team is assigned a half </a:t>
            </a:r>
            <a:r>
              <a:rPr lang="ja"/>
              <a:t>randomly</a:t>
            </a:r>
            <a:r>
              <a:rPr lang="ja"/>
              <a:t> but does not swap their halves after 1500 steps to keep things simple.</a:t>
            </a:r>
            <a:endParaRPr/>
          </a:p>
          <a:p>
            <a:pPr indent="0" lvl="0" marL="0" rtl="0" algn="l">
              <a:spcBef>
                <a:spcPts val="0"/>
              </a:spcBef>
              <a:spcAft>
                <a:spcPts val="0"/>
              </a:spcAft>
              <a:buNone/>
            </a:pPr>
            <a:r>
              <a:rPr lang="ja"/>
              <a:t>For </a:t>
            </a:r>
            <a:r>
              <a:rPr lang="ja"/>
              <a:t>convenience, the agent controls only one player.</a:t>
            </a:r>
            <a:endParaRPr/>
          </a:p>
          <a:p>
            <a:pPr indent="0" lvl="0" marL="0" rtl="0" algn="l">
              <a:spcBef>
                <a:spcPts val="0"/>
              </a:spcBef>
              <a:spcAft>
                <a:spcPts val="0"/>
              </a:spcAft>
              <a:buNone/>
            </a:pPr>
            <a:r>
              <a:rPr lang="ja"/>
              <a:t>So, if the team is attacking, controls the player with the ball.</a:t>
            </a:r>
            <a:endParaRPr/>
          </a:p>
          <a:p>
            <a:pPr indent="0" lvl="0" marL="0" rtl="0" algn="l">
              <a:spcBef>
                <a:spcPts val="0"/>
              </a:spcBef>
              <a:spcAft>
                <a:spcPts val="0"/>
              </a:spcAft>
              <a:buNone/>
            </a:pPr>
            <a:r>
              <a:rPr lang="ja"/>
              <a:t>If the team is defending, controls the closest player to the ball.</a:t>
            </a:r>
            <a:endParaRPr/>
          </a:p>
          <a:p>
            <a:pPr indent="0" lvl="0" marL="0" rtl="0" algn="l">
              <a:spcBef>
                <a:spcPts val="0"/>
              </a:spcBef>
              <a:spcAft>
                <a:spcPts val="0"/>
              </a:spcAft>
              <a:buNone/>
            </a:pPr>
            <a:r>
              <a:rPr lang="ja"/>
              <a:t>The agent can choose 19 actions such as moving left, long pass.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28c1e41109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28c1e41109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The DQN </a:t>
            </a:r>
            <a:r>
              <a:rPr lang="ja"/>
              <a:t>agent</a:t>
            </a:r>
            <a:r>
              <a:rPr lang="ja"/>
              <a:t> consists of three components, model, replay buffer, and exploration method.</a:t>
            </a:r>
            <a:endParaRPr/>
          </a:p>
          <a:p>
            <a:pPr indent="0" lvl="0" marL="0" rtl="0" algn="l">
              <a:spcBef>
                <a:spcPts val="0"/>
              </a:spcBef>
              <a:spcAft>
                <a:spcPts val="0"/>
              </a:spcAft>
              <a:buNone/>
            </a:pPr>
            <a:r>
              <a:rPr lang="ja"/>
              <a:t>GRF environment returns observation as an </a:t>
            </a:r>
            <a:r>
              <a:rPr lang="ja"/>
              <a:t>arrays</a:t>
            </a:r>
            <a:r>
              <a:rPr lang="ja"/>
              <a:t> of size 115 passed as an input to a neural network with three layers. The agent uses two different model to make its learning more stable. </a:t>
            </a:r>
            <a:endParaRPr/>
          </a:p>
          <a:p>
            <a:pPr indent="0" lvl="0" marL="0" rtl="0" algn="l">
              <a:spcBef>
                <a:spcPts val="0"/>
              </a:spcBef>
              <a:spcAft>
                <a:spcPts val="0"/>
              </a:spcAft>
              <a:buNone/>
            </a:pPr>
            <a:r>
              <a:rPr lang="ja"/>
              <a:t>The first model is known as the ‘Action’ model, which is updated after every training steps. The second is known as the target model, which is updated after copying weights of the value models. </a:t>
            </a:r>
            <a:endParaRPr/>
          </a:p>
          <a:p>
            <a:pPr indent="0" lvl="0" marL="0" rtl="0" algn="l">
              <a:spcBef>
                <a:spcPts val="0"/>
              </a:spcBef>
              <a:spcAft>
                <a:spcPts val="0"/>
              </a:spcAft>
              <a:buNone/>
            </a:pPr>
            <a:r>
              <a:t/>
            </a:r>
            <a:endParaRPr/>
          </a:p>
          <a:p>
            <a:pPr indent="0" lvl="0" marL="0" rtl="0" algn="l">
              <a:spcBef>
                <a:spcPts val="0"/>
              </a:spcBef>
              <a:spcAft>
                <a:spcPts val="0"/>
              </a:spcAft>
              <a:buNone/>
            </a:pPr>
            <a:r>
              <a:rPr lang="ja"/>
              <a:t>The replay buffer is responsible for storing state, action, and rewards. Once the </a:t>
            </a:r>
            <a:r>
              <a:rPr lang="ja"/>
              <a:t>agent</a:t>
            </a:r>
            <a:r>
              <a:rPr lang="ja"/>
              <a:t> is updated, the agent creates a </a:t>
            </a:r>
            <a:r>
              <a:rPr lang="ja"/>
              <a:t>training</a:t>
            </a:r>
            <a:r>
              <a:rPr lang="ja"/>
              <a:t> set by sampling a batch from the replay buffer.</a:t>
            </a:r>
            <a:endParaRPr/>
          </a:p>
          <a:p>
            <a:pPr indent="0" lvl="0" marL="0" rtl="0" algn="l">
              <a:spcBef>
                <a:spcPts val="0"/>
              </a:spcBef>
              <a:spcAft>
                <a:spcPts val="0"/>
              </a:spcAft>
              <a:buNone/>
            </a:pPr>
            <a:r>
              <a:t/>
            </a:r>
            <a:endParaRPr/>
          </a:p>
          <a:p>
            <a:pPr indent="0" lvl="0" marL="0" rtl="0" algn="l">
              <a:spcBef>
                <a:spcPts val="0"/>
              </a:spcBef>
              <a:spcAft>
                <a:spcPts val="0"/>
              </a:spcAft>
              <a:buNone/>
            </a:pPr>
            <a:r>
              <a:rPr lang="ja"/>
              <a:t>Exploration method is epsilon greedy.</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28c1e41109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28c1e41109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ja"/>
              <a:t>Light GBM is a decision tree based gradient boosting framework used for classification, ranking and varieties of other machine learning tasks.</a:t>
            </a:r>
            <a:endParaRPr/>
          </a:p>
          <a:p>
            <a:pPr indent="0" lvl="0" marL="0" rtl="0" algn="l">
              <a:spcBef>
                <a:spcPts val="0"/>
              </a:spcBef>
              <a:spcAft>
                <a:spcPts val="0"/>
              </a:spcAft>
              <a:buClr>
                <a:schemeClr val="dk1"/>
              </a:buClr>
              <a:buSzPts val="1100"/>
              <a:buFont typeface="Arial"/>
              <a:buNone/>
            </a:pPr>
            <a:r>
              <a:rPr lang="ja"/>
              <a:t>Light GBM utilizes two techniques known as Gradient-based One Side Sampling (GOSS) and Exclusive Feature Bundling (EFB).</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ja"/>
              <a:t>GOSS keeps the information gain estimation more accurate than uniform and randomly sampled data.</a:t>
            </a:r>
            <a:endParaRPr/>
          </a:p>
          <a:p>
            <a:pPr indent="0" lvl="0" marL="0" rtl="0" algn="l">
              <a:spcBef>
                <a:spcPts val="0"/>
              </a:spcBef>
              <a:spcAft>
                <a:spcPts val="0"/>
              </a:spcAft>
              <a:buClr>
                <a:schemeClr val="dk1"/>
              </a:buClr>
              <a:buSzPts val="1100"/>
              <a:buFont typeface="Arial"/>
              <a:buNone/>
            </a:pPr>
            <a:r>
              <a:rPr lang="ja"/>
              <a:t>EFB bundles exclusive features into a single features, so improving the </a:t>
            </a:r>
            <a:r>
              <a:rPr lang="ja"/>
              <a:t>training</a:t>
            </a:r>
            <a:r>
              <a:rPr lang="ja"/>
              <a:t> speed without impacting the </a:t>
            </a:r>
            <a:r>
              <a:rPr lang="ja"/>
              <a:t>accuracy</a:t>
            </a:r>
            <a:r>
              <a:rPr lang="ja"/>
              <a:t> negatively.</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402d9cc77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402d9cc77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ja"/>
              <a:t>DQN agent was trained on 300 games. And Light GBM was trained on 2.1 GigaBytes dataset, this size is 100 episode. The dataset is episode replays extracted from Kaggle’s API. </a:t>
            </a:r>
            <a:endParaRPr/>
          </a:p>
          <a:p>
            <a:pPr indent="0" lvl="0" marL="0" rtl="0" algn="l">
              <a:spcBef>
                <a:spcPts val="0"/>
              </a:spcBef>
              <a:spcAft>
                <a:spcPts val="0"/>
              </a:spcAft>
              <a:buClr>
                <a:schemeClr val="dk1"/>
              </a:buClr>
              <a:buSzPts val="1100"/>
              <a:buFont typeface="Arial"/>
              <a:buNone/>
            </a:pPr>
            <a:r>
              <a:rPr lang="ja"/>
              <a:t>After training, both DQN and Light GBM agent was </a:t>
            </a:r>
            <a:r>
              <a:rPr lang="ja"/>
              <a:t>played run_right agent which always chooses right run operation to measure performance.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402d9cc779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402d9cc779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ja"/>
              <a:t>DQN agent won 4 out of 10 games </a:t>
            </a:r>
            <a:r>
              <a:rPr lang="ja"/>
              <a:t>against</a:t>
            </a:r>
            <a:r>
              <a:rPr lang="ja"/>
              <a:t> run_right agent.</a:t>
            </a:r>
            <a:endParaRPr/>
          </a:p>
          <a:p>
            <a:pPr indent="0" lvl="0" marL="0" rtl="0" algn="l">
              <a:spcBef>
                <a:spcPts val="0"/>
              </a:spcBef>
              <a:spcAft>
                <a:spcPts val="0"/>
              </a:spcAft>
              <a:buClr>
                <a:schemeClr val="dk1"/>
              </a:buClr>
              <a:buSzPts val="1100"/>
              <a:buFont typeface="Arial"/>
              <a:buNone/>
            </a:pPr>
            <a:r>
              <a:rPr lang="ja"/>
              <a:t>On the other hand, Light GBM won all of 10 games </a:t>
            </a:r>
            <a:r>
              <a:rPr lang="ja"/>
              <a:t>against</a:t>
            </a:r>
            <a:r>
              <a:rPr lang="ja"/>
              <a:t> run_right agent.</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ja"/>
              <a:t>Also, the paper conducted DQN vs Light GBM agent.</a:t>
            </a:r>
            <a:endParaRPr/>
          </a:p>
          <a:p>
            <a:pPr indent="0" lvl="0" marL="0" rtl="0" algn="l">
              <a:spcBef>
                <a:spcPts val="0"/>
              </a:spcBef>
              <a:spcAft>
                <a:spcPts val="0"/>
              </a:spcAft>
              <a:buClr>
                <a:schemeClr val="dk1"/>
              </a:buClr>
              <a:buSzPts val="1100"/>
              <a:buFont typeface="Arial"/>
              <a:buNone/>
            </a:pPr>
            <a:r>
              <a:rPr lang="ja"/>
              <a:t>DQN won only 2 out of 25 games, and Light GBM won 18 games. So, 5 games ended up being drawn.</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7a806320a5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7a806320a5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ja"/>
              <a:t>This figure is reward/episode graph of DQN.</a:t>
            </a:r>
            <a:endParaRPr/>
          </a:p>
          <a:p>
            <a:pPr indent="0" lvl="0" marL="0" rtl="0" algn="l">
              <a:spcBef>
                <a:spcPts val="0"/>
              </a:spcBef>
              <a:spcAft>
                <a:spcPts val="0"/>
              </a:spcAft>
              <a:buNone/>
            </a:pPr>
            <a:r>
              <a:rPr lang="ja"/>
              <a:t>This </a:t>
            </a:r>
            <a:r>
              <a:rPr lang="ja"/>
              <a:t>graph</a:t>
            </a:r>
            <a:r>
              <a:rPr lang="ja"/>
              <a:t> continues to go up and down even the end of episodes.</a:t>
            </a:r>
            <a:endParaRPr/>
          </a:p>
          <a:p>
            <a:pPr indent="0" lvl="0" marL="0" rtl="0" algn="l">
              <a:spcBef>
                <a:spcPts val="0"/>
              </a:spcBef>
              <a:spcAft>
                <a:spcPts val="0"/>
              </a:spcAft>
              <a:buNone/>
            </a:pPr>
            <a:r>
              <a:rPr lang="ja"/>
              <a:t>This means performance of DQN can further improve by increasing its buffer memory and allowing it to play more games.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ja" sz="3500"/>
              <a:t>Playing football game using AI agents</a:t>
            </a:r>
            <a:endParaRPr sz="3500"/>
          </a:p>
        </p:txBody>
      </p:sp>
      <p:sp>
        <p:nvSpPr>
          <p:cNvPr id="55" name="Google Shape;55;p13"/>
          <p:cNvSpPr txBox="1"/>
          <p:nvPr>
            <p:ph idx="1" type="subTitle"/>
          </p:nvPr>
        </p:nvSpPr>
        <p:spPr>
          <a:xfrm>
            <a:off x="311700" y="2834125"/>
            <a:ext cx="8520600" cy="1975800"/>
          </a:xfrm>
          <a:prstGeom prst="rect">
            <a:avLst/>
          </a:prstGeom>
        </p:spPr>
        <p:txBody>
          <a:bodyPr anchorCtr="0" anchor="t" bIns="91425" lIns="91425" spcFirstLastPara="1" rIns="91425" wrap="square" tIns="91425">
            <a:normAutofit/>
          </a:bodyPr>
          <a:lstStyle/>
          <a:p>
            <a:pPr indent="0" lvl="0" marL="0" rtl="0" algn="ctr">
              <a:lnSpc>
                <a:spcPct val="80000"/>
              </a:lnSpc>
              <a:spcBef>
                <a:spcPts val="0"/>
              </a:spcBef>
              <a:spcAft>
                <a:spcPts val="0"/>
              </a:spcAft>
              <a:buSzPts val="935"/>
              <a:buNone/>
            </a:pPr>
            <a:r>
              <a:rPr lang="ja" sz="1879"/>
              <a:t>Koyel Datta Gupta; Nishthavan Dahiya; Mayank Dabas; Pratish Pushparaj</a:t>
            </a:r>
            <a:endParaRPr sz="1879"/>
          </a:p>
          <a:p>
            <a:pPr indent="0" lvl="0" marL="0" rtl="0" algn="ctr">
              <a:lnSpc>
                <a:spcPct val="80000"/>
              </a:lnSpc>
              <a:spcBef>
                <a:spcPts val="0"/>
              </a:spcBef>
              <a:spcAft>
                <a:spcPts val="0"/>
              </a:spcAft>
              <a:buSzPts val="935"/>
              <a:buNone/>
            </a:pPr>
            <a:r>
              <a:t/>
            </a:r>
            <a:endParaRPr sz="1879"/>
          </a:p>
          <a:p>
            <a:pPr indent="0" lvl="0" marL="0" rtl="0" algn="ctr">
              <a:lnSpc>
                <a:spcPct val="80000"/>
              </a:lnSpc>
              <a:spcBef>
                <a:spcPts val="0"/>
              </a:spcBef>
              <a:spcAft>
                <a:spcPts val="0"/>
              </a:spcAft>
              <a:buSzPts val="935"/>
              <a:buNone/>
            </a:pPr>
            <a:r>
              <a:t/>
            </a:r>
            <a:endParaRPr sz="1879"/>
          </a:p>
          <a:p>
            <a:pPr indent="0" lvl="0" marL="0" rtl="0" algn="ctr">
              <a:lnSpc>
                <a:spcPct val="80000"/>
              </a:lnSpc>
              <a:spcBef>
                <a:spcPts val="0"/>
              </a:spcBef>
              <a:spcAft>
                <a:spcPts val="0"/>
              </a:spcAft>
              <a:buSzPts val="935"/>
              <a:buNone/>
            </a:pPr>
            <a:r>
              <a:rPr lang="ja" sz="1879"/>
              <a:t>2022 International Conference on Emerging Techniques in Computational </a:t>
            </a:r>
            <a:endParaRPr sz="1879"/>
          </a:p>
          <a:p>
            <a:pPr indent="0" lvl="0" marL="0" rtl="0" algn="ctr">
              <a:lnSpc>
                <a:spcPct val="80000"/>
              </a:lnSpc>
              <a:spcBef>
                <a:spcPts val="0"/>
              </a:spcBef>
              <a:spcAft>
                <a:spcPts val="0"/>
              </a:spcAft>
              <a:buSzPts val="935"/>
              <a:buNone/>
            </a:pPr>
            <a:r>
              <a:rPr lang="ja" sz="1879"/>
              <a:t>Intelligence (ICETCI)</a:t>
            </a:r>
            <a:endParaRPr sz="1879"/>
          </a:p>
          <a:p>
            <a:pPr indent="0" lvl="0" marL="0" rtl="0" algn="ctr">
              <a:lnSpc>
                <a:spcPct val="80000"/>
              </a:lnSpc>
              <a:spcBef>
                <a:spcPts val="0"/>
              </a:spcBef>
              <a:spcAft>
                <a:spcPts val="0"/>
              </a:spcAft>
              <a:buSzPts val="935"/>
              <a:buNone/>
            </a:pPr>
            <a:r>
              <a:t/>
            </a:r>
            <a:endParaRPr sz="1879"/>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Conclusion</a:t>
            </a:r>
            <a:endParaRPr/>
          </a:p>
        </p:txBody>
      </p:sp>
      <p:sp>
        <p:nvSpPr>
          <p:cNvPr id="114" name="Google Shape;114;p22"/>
          <p:cNvSpPr txBox="1"/>
          <p:nvPr>
            <p:ph idx="1" type="body"/>
          </p:nvPr>
        </p:nvSpPr>
        <p:spPr>
          <a:xfrm>
            <a:off x="311700" y="1152475"/>
            <a:ext cx="8520600" cy="38289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ja" sz="2000"/>
              <a:t>Although Light GBM dominated the DQN agent, DQN had a lot better possession rate than Light GBM.</a:t>
            </a:r>
            <a:endParaRPr sz="2000"/>
          </a:p>
          <a:p>
            <a:pPr indent="-355600" lvl="0" marL="457200" rtl="0" algn="l">
              <a:spcBef>
                <a:spcPts val="0"/>
              </a:spcBef>
              <a:spcAft>
                <a:spcPts val="0"/>
              </a:spcAft>
              <a:buSzPts val="2000"/>
              <a:buChar char="●"/>
            </a:pPr>
            <a:r>
              <a:rPr lang="ja" sz="2000"/>
              <a:t>DQN learned concepts like passing, dribbling, and defending more effectively than Light GBM but was struggling to shoot and score the goal.</a:t>
            </a:r>
            <a:endParaRPr sz="2000"/>
          </a:p>
          <a:p>
            <a:pPr indent="-355600" lvl="0" marL="457200" rtl="0" algn="l">
              <a:spcBef>
                <a:spcPts val="0"/>
              </a:spcBef>
              <a:spcAft>
                <a:spcPts val="0"/>
              </a:spcAft>
              <a:buSzPts val="2000"/>
              <a:buChar char="●"/>
            </a:pPr>
            <a:r>
              <a:rPr lang="ja" sz="2000"/>
              <a:t>The reason can be attributed to its lack of more traini</a:t>
            </a:r>
            <a:r>
              <a:rPr lang="ja" sz="2000"/>
              <a:t>ng</a:t>
            </a:r>
            <a:r>
              <a:rPr lang="ja" sz="2000"/>
              <a:t>.</a:t>
            </a:r>
            <a:endParaRPr sz="2000"/>
          </a:p>
          <a:p>
            <a:pPr indent="-355600" lvl="0" marL="457200" rtl="0" algn="l">
              <a:spcBef>
                <a:spcPts val="0"/>
              </a:spcBef>
              <a:spcAft>
                <a:spcPts val="0"/>
              </a:spcAft>
              <a:buSzPts val="2000"/>
              <a:buChar char="●"/>
            </a:pPr>
            <a:r>
              <a:rPr lang="ja" sz="2000"/>
              <a:t>Therefore, provided sufficient computation resources, DQN will indeed outperform Light GBM.</a:t>
            </a:r>
            <a:endParaRPr sz="2000"/>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20" name="Google Shape;120;p23"/>
          <p:cNvSpPr txBox="1"/>
          <p:nvPr>
            <p:ph idx="1" type="body"/>
          </p:nvPr>
        </p:nvSpPr>
        <p:spPr>
          <a:xfrm>
            <a:off x="311700" y="445025"/>
            <a:ext cx="8520600" cy="4123800"/>
          </a:xfrm>
          <a:prstGeom prst="rect">
            <a:avLst/>
          </a:prstGeom>
        </p:spPr>
        <p:txBody>
          <a:bodyPr anchorCtr="0" anchor="ctr" bIns="91425" lIns="91425" spcFirstLastPara="1" rIns="91425" wrap="square" tIns="91425">
            <a:normAutofit/>
          </a:bodyPr>
          <a:lstStyle/>
          <a:p>
            <a:pPr indent="0" lvl="0" marL="0" rtl="0" algn="ctr">
              <a:spcBef>
                <a:spcPts val="0"/>
              </a:spcBef>
              <a:spcAft>
                <a:spcPts val="1200"/>
              </a:spcAft>
              <a:buNone/>
            </a:pPr>
            <a:r>
              <a:rPr lang="ja" sz="4500"/>
              <a:t>Thank you for listening.</a:t>
            </a:r>
            <a:endParaRPr sz="4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Abstract</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55600" lvl="0" marL="457200" rtl="0" algn="l">
              <a:spcBef>
                <a:spcPts val="0"/>
              </a:spcBef>
              <a:spcAft>
                <a:spcPts val="0"/>
              </a:spcAft>
              <a:buSzPts val="2000"/>
              <a:buChar char="●"/>
            </a:pPr>
            <a:r>
              <a:rPr lang="ja" sz="2000"/>
              <a:t>Football is such a complex setting that requires the agent to learn complicated concepts like passing, shooting, dribbling etc and develop tactics to maximize chances of  winning.</a:t>
            </a:r>
            <a:endParaRPr sz="2000"/>
          </a:p>
          <a:p>
            <a:pPr indent="0" lvl="0" marL="457200" rtl="0" algn="l">
              <a:spcBef>
                <a:spcPts val="1200"/>
              </a:spcBef>
              <a:spcAft>
                <a:spcPts val="0"/>
              </a:spcAft>
              <a:buNone/>
            </a:pPr>
            <a:r>
              <a:t/>
            </a:r>
            <a:endParaRPr sz="2000"/>
          </a:p>
          <a:p>
            <a:pPr indent="-355600" lvl="0" marL="457200" rtl="0" algn="l">
              <a:spcBef>
                <a:spcPts val="1200"/>
              </a:spcBef>
              <a:spcAft>
                <a:spcPts val="0"/>
              </a:spcAft>
              <a:buSzPts val="2000"/>
              <a:buChar char="●"/>
            </a:pPr>
            <a:r>
              <a:rPr lang="ja" sz="2000"/>
              <a:t>So,</a:t>
            </a:r>
            <a:r>
              <a:rPr lang="ja" sz="2000"/>
              <a:t> football is suited for the next phase of AI research.</a:t>
            </a:r>
            <a:endParaRPr sz="2000"/>
          </a:p>
          <a:p>
            <a:pPr indent="0" lvl="0" marL="457200" rtl="0" algn="l">
              <a:spcBef>
                <a:spcPts val="1200"/>
              </a:spcBef>
              <a:spcAft>
                <a:spcPts val="0"/>
              </a:spcAft>
              <a:buNone/>
            </a:pPr>
            <a:r>
              <a:t/>
            </a:r>
            <a:endParaRPr sz="2000"/>
          </a:p>
          <a:p>
            <a:pPr indent="-355600" lvl="0" marL="457200" rtl="0" algn="l">
              <a:spcBef>
                <a:spcPts val="1200"/>
              </a:spcBef>
              <a:spcAft>
                <a:spcPts val="0"/>
              </a:spcAft>
              <a:buSzPts val="2000"/>
              <a:buChar char="●"/>
            </a:pPr>
            <a:r>
              <a:rPr lang="ja" sz="2000"/>
              <a:t>Therefore, the paper takes on the game of football using AI agents.</a:t>
            </a:r>
            <a:endParaRPr sz="2000"/>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idx="1" type="body"/>
          </p:nvPr>
        </p:nvSpPr>
        <p:spPr>
          <a:xfrm>
            <a:off x="311700" y="1152475"/>
            <a:ext cx="8416200" cy="3917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ja" sz="2000"/>
              <a:t>The goal is to contribute the following:</a:t>
            </a:r>
            <a:endParaRPr sz="2000"/>
          </a:p>
          <a:p>
            <a:pPr indent="-355600" lvl="0" marL="457200" rtl="0" algn="l">
              <a:spcBef>
                <a:spcPts val="1200"/>
              </a:spcBef>
              <a:spcAft>
                <a:spcPts val="0"/>
              </a:spcAft>
              <a:buSzPts val="2000"/>
              <a:buChar char="●"/>
            </a:pPr>
            <a:r>
              <a:rPr lang="ja" sz="2000"/>
              <a:t>Research and development of two agents for playing football namely, Deep Q Networks (DQN) and LightGBM.</a:t>
            </a:r>
            <a:endParaRPr sz="2000"/>
          </a:p>
          <a:p>
            <a:pPr indent="0" lvl="0" marL="457200" rtl="0" algn="l">
              <a:spcBef>
                <a:spcPts val="1200"/>
              </a:spcBef>
              <a:spcAft>
                <a:spcPts val="0"/>
              </a:spcAft>
              <a:buNone/>
            </a:pPr>
            <a:r>
              <a:t/>
            </a:r>
            <a:endParaRPr sz="2000"/>
          </a:p>
          <a:p>
            <a:pPr indent="-355600" lvl="0" marL="457200" rtl="0" algn="l">
              <a:spcBef>
                <a:spcPts val="1200"/>
              </a:spcBef>
              <a:spcAft>
                <a:spcPts val="0"/>
              </a:spcAft>
              <a:buSzPts val="2000"/>
              <a:buChar char="●"/>
            </a:pPr>
            <a:r>
              <a:rPr lang="ja" sz="2000"/>
              <a:t>Both DQN and LightGBM are made to play against each other for comparative analysis of their performance.</a:t>
            </a:r>
            <a:endParaRPr sz="2000"/>
          </a:p>
        </p:txBody>
      </p:sp>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Goal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Google Research Football (GRF)</a:t>
            </a:r>
            <a:endParaRPr/>
          </a:p>
        </p:txBody>
      </p:sp>
      <p:sp>
        <p:nvSpPr>
          <p:cNvPr id="73" name="Google Shape;73;p16"/>
          <p:cNvSpPr txBox="1"/>
          <p:nvPr>
            <p:ph idx="1" type="body"/>
          </p:nvPr>
        </p:nvSpPr>
        <p:spPr>
          <a:xfrm>
            <a:off x="466975" y="1152475"/>
            <a:ext cx="8520600" cy="3803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ja" sz="2000"/>
              <a:t>GRF is an open-source reinforcement learning environment.</a:t>
            </a:r>
            <a:endParaRPr sz="2000"/>
          </a:p>
          <a:p>
            <a:pPr indent="-355600" lvl="0" marL="457200" rtl="0" algn="l">
              <a:spcBef>
                <a:spcPts val="0"/>
              </a:spcBef>
              <a:spcAft>
                <a:spcPts val="0"/>
              </a:spcAft>
              <a:buSzPts val="2000"/>
              <a:buChar char="●"/>
            </a:pPr>
            <a:r>
              <a:rPr lang="ja" sz="2000"/>
              <a:t>The whole game is divided into two halves of 1500 steps eac</a:t>
            </a:r>
            <a:r>
              <a:rPr lang="ja" sz="2000"/>
              <a:t>h</a:t>
            </a:r>
            <a:r>
              <a:rPr lang="ja" sz="2000"/>
              <a:t>.</a:t>
            </a:r>
            <a:endParaRPr sz="2000"/>
          </a:p>
          <a:p>
            <a:pPr indent="-355600" lvl="0" marL="457200" rtl="0" algn="l">
              <a:spcBef>
                <a:spcPts val="0"/>
              </a:spcBef>
              <a:spcAft>
                <a:spcPts val="0"/>
              </a:spcAft>
              <a:buSzPts val="2000"/>
              <a:buChar char="●"/>
            </a:pPr>
            <a:r>
              <a:rPr lang="ja" sz="2000"/>
              <a:t>Each team does not swap sides.</a:t>
            </a:r>
            <a:endParaRPr sz="2000"/>
          </a:p>
          <a:p>
            <a:pPr indent="-355600" lvl="0" marL="457200" rtl="0" algn="l">
              <a:spcBef>
                <a:spcPts val="0"/>
              </a:spcBef>
              <a:spcAft>
                <a:spcPts val="0"/>
              </a:spcAft>
              <a:buSzPts val="2000"/>
              <a:buChar char="●"/>
            </a:pPr>
            <a:r>
              <a:rPr lang="ja" sz="2000"/>
              <a:t>The paper controls only one player, either the player with ball or the closest player to the ball.</a:t>
            </a:r>
            <a:endParaRPr sz="2000"/>
          </a:p>
          <a:p>
            <a:pPr indent="-355600" lvl="0" marL="457200" rtl="0" algn="l">
              <a:spcBef>
                <a:spcPts val="0"/>
              </a:spcBef>
              <a:spcAft>
                <a:spcPts val="0"/>
              </a:spcAft>
              <a:buSzPts val="2000"/>
              <a:buChar char="●"/>
            </a:pPr>
            <a:r>
              <a:rPr lang="ja" sz="2000"/>
              <a:t>The agent can choose 19 actions such as moving left, long pass.</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Deep Q Networks</a:t>
            </a:r>
            <a:endParaRPr/>
          </a:p>
        </p:txBody>
      </p:sp>
      <p:sp>
        <p:nvSpPr>
          <p:cNvPr id="79" name="Google Shape;79;p17"/>
          <p:cNvSpPr txBox="1"/>
          <p:nvPr>
            <p:ph idx="1" type="body"/>
          </p:nvPr>
        </p:nvSpPr>
        <p:spPr>
          <a:xfrm>
            <a:off x="311700" y="1152475"/>
            <a:ext cx="50580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ja" sz="2000"/>
              <a:t>The DQN agent consists of three components:</a:t>
            </a:r>
            <a:endParaRPr sz="2000"/>
          </a:p>
          <a:p>
            <a:pPr indent="-355600" lvl="0" marL="457200" rtl="0" algn="l">
              <a:spcBef>
                <a:spcPts val="1200"/>
              </a:spcBef>
              <a:spcAft>
                <a:spcPts val="0"/>
              </a:spcAft>
              <a:buSzPts val="2000"/>
              <a:buChar char="●"/>
            </a:pPr>
            <a:r>
              <a:rPr lang="ja" sz="2000"/>
              <a:t>Model (Action and Target model)</a:t>
            </a:r>
            <a:endParaRPr sz="2000"/>
          </a:p>
          <a:p>
            <a:pPr indent="-355600" lvl="0" marL="457200" rtl="0" algn="l">
              <a:spcBef>
                <a:spcPts val="0"/>
              </a:spcBef>
              <a:spcAft>
                <a:spcPts val="0"/>
              </a:spcAft>
              <a:buSzPts val="2000"/>
              <a:buChar char="●"/>
            </a:pPr>
            <a:r>
              <a:rPr lang="ja" sz="2000"/>
              <a:t>Replay buffer</a:t>
            </a:r>
            <a:endParaRPr sz="2000"/>
          </a:p>
          <a:p>
            <a:pPr indent="-355600" lvl="0" marL="457200" rtl="0" algn="l">
              <a:spcBef>
                <a:spcPts val="0"/>
              </a:spcBef>
              <a:spcAft>
                <a:spcPts val="0"/>
              </a:spcAft>
              <a:buSzPts val="2000"/>
              <a:buChar char="●"/>
            </a:pPr>
            <a:r>
              <a:rPr lang="ja" sz="2000"/>
              <a:t>E</a:t>
            </a:r>
            <a:r>
              <a:rPr lang="ja" sz="2000"/>
              <a:t>xploration method</a:t>
            </a:r>
            <a:endParaRPr sz="2000"/>
          </a:p>
        </p:txBody>
      </p:sp>
      <p:pic>
        <p:nvPicPr>
          <p:cNvPr id="80" name="Google Shape;80;p17"/>
          <p:cNvPicPr preferRelativeResize="0"/>
          <p:nvPr/>
        </p:nvPicPr>
        <p:blipFill>
          <a:blip r:embed="rId3">
            <a:alphaModFix/>
          </a:blip>
          <a:stretch>
            <a:fillRect/>
          </a:stretch>
        </p:blipFill>
        <p:spPr>
          <a:xfrm>
            <a:off x="5369700" y="1017723"/>
            <a:ext cx="3462601" cy="39032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Light GBM</a:t>
            </a:r>
            <a:endParaRPr/>
          </a:p>
        </p:txBody>
      </p:sp>
      <p:sp>
        <p:nvSpPr>
          <p:cNvPr id="86" name="Google Shape;86;p18"/>
          <p:cNvSpPr txBox="1"/>
          <p:nvPr>
            <p:ph idx="1" type="body"/>
          </p:nvPr>
        </p:nvSpPr>
        <p:spPr>
          <a:xfrm>
            <a:off x="311700" y="1152600"/>
            <a:ext cx="8520600" cy="3990900"/>
          </a:xfrm>
          <a:prstGeom prst="rect">
            <a:avLst/>
          </a:prstGeom>
        </p:spPr>
        <p:txBody>
          <a:bodyPr anchorCtr="0" anchor="t" bIns="91425" lIns="91425" spcFirstLastPara="1" rIns="91425" wrap="square" tIns="91425">
            <a:normAutofit lnSpcReduction="10000"/>
          </a:bodyPr>
          <a:lstStyle/>
          <a:p>
            <a:pPr indent="-355600" lvl="0" marL="457200" rtl="0" algn="l">
              <a:spcBef>
                <a:spcPts val="0"/>
              </a:spcBef>
              <a:spcAft>
                <a:spcPts val="0"/>
              </a:spcAft>
              <a:buSzPts val="2000"/>
              <a:buChar char="●"/>
            </a:pPr>
            <a:r>
              <a:rPr lang="ja" sz="2000"/>
              <a:t>Light GBM is a decision tree based gradient boosting framework.</a:t>
            </a:r>
            <a:endParaRPr sz="2000"/>
          </a:p>
          <a:p>
            <a:pPr indent="0" lvl="0" marL="457200" rtl="0" algn="l">
              <a:spcBef>
                <a:spcPts val="1200"/>
              </a:spcBef>
              <a:spcAft>
                <a:spcPts val="0"/>
              </a:spcAft>
              <a:buNone/>
            </a:pPr>
            <a:r>
              <a:t/>
            </a:r>
            <a:endParaRPr sz="2000"/>
          </a:p>
          <a:p>
            <a:pPr indent="-355600" lvl="0" marL="457200" rtl="0" algn="l">
              <a:spcBef>
                <a:spcPts val="1200"/>
              </a:spcBef>
              <a:spcAft>
                <a:spcPts val="0"/>
              </a:spcAft>
              <a:buSzPts val="2000"/>
              <a:buChar char="●"/>
            </a:pPr>
            <a:r>
              <a:rPr lang="ja" sz="2000"/>
              <a:t>Light GBM utilizes two techniques:</a:t>
            </a:r>
            <a:endParaRPr sz="2000"/>
          </a:p>
          <a:p>
            <a:pPr indent="-355600" lvl="1" marL="914400" rtl="0" algn="l">
              <a:spcBef>
                <a:spcPts val="0"/>
              </a:spcBef>
              <a:spcAft>
                <a:spcPts val="0"/>
              </a:spcAft>
              <a:buSzPts val="2000"/>
              <a:buChar char="○"/>
            </a:pPr>
            <a:r>
              <a:rPr lang="ja" sz="2000"/>
              <a:t>Gradient-based One Side Sampling (GOSS)</a:t>
            </a:r>
            <a:endParaRPr sz="2000"/>
          </a:p>
          <a:p>
            <a:pPr indent="-355600" lvl="1" marL="914400" rtl="0" algn="l">
              <a:spcBef>
                <a:spcPts val="0"/>
              </a:spcBef>
              <a:spcAft>
                <a:spcPts val="0"/>
              </a:spcAft>
              <a:buSzPts val="2000"/>
              <a:buChar char="○"/>
            </a:pPr>
            <a:r>
              <a:rPr lang="ja" sz="2000"/>
              <a:t>Exclusive Feature Bundling (EFB)</a:t>
            </a:r>
            <a:endParaRPr sz="2000"/>
          </a:p>
          <a:p>
            <a:pPr indent="0" lvl="0" marL="457200" rtl="0" algn="l">
              <a:spcBef>
                <a:spcPts val="1200"/>
              </a:spcBef>
              <a:spcAft>
                <a:spcPts val="0"/>
              </a:spcAft>
              <a:buNone/>
            </a:pPr>
            <a:r>
              <a:t/>
            </a:r>
            <a:endParaRPr/>
          </a:p>
          <a:p>
            <a:pPr indent="0" lvl="0" marL="457200" rtl="0" algn="l">
              <a:spcBef>
                <a:spcPts val="1200"/>
              </a:spcBef>
              <a:spcAft>
                <a:spcPts val="0"/>
              </a:spcAft>
              <a:buNone/>
            </a:pPr>
            <a:r>
              <a:t/>
            </a:r>
            <a:endParaRPr/>
          </a:p>
          <a:p>
            <a:pPr indent="0" lvl="0" marL="0" rtl="0" algn="l">
              <a:spcBef>
                <a:spcPts val="1200"/>
              </a:spcBef>
              <a:spcAft>
                <a:spcPts val="0"/>
              </a:spcAft>
              <a:buNone/>
            </a:pPr>
            <a:r>
              <a:rPr lang="ja"/>
              <a:t>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Experiment</a:t>
            </a:r>
            <a:endParaRPr/>
          </a:p>
        </p:txBody>
      </p:sp>
      <p:pic>
        <p:nvPicPr>
          <p:cNvPr id="92" name="Google Shape;92;p19"/>
          <p:cNvPicPr preferRelativeResize="0"/>
          <p:nvPr/>
        </p:nvPicPr>
        <p:blipFill>
          <a:blip r:embed="rId3">
            <a:alphaModFix/>
          </a:blip>
          <a:stretch>
            <a:fillRect/>
          </a:stretch>
        </p:blipFill>
        <p:spPr>
          <a:xfrm>
            <a:off x="372875" y="1391037"/>
            <a:ext cx="4073575" cy="2168485"/>
          </a:xfrm>
          <a:prstGeom prst="rect">
            <a:avLst/>
          </a:prstGeom>
          <a:noFill/>
          <a:ln>
            <a:noFill/>
          </a:ln>
        </p:spPr>
      </p:pic>
      <p:pic>
        <p:nvPicPr>
          <p:cNvPr id="93" name="Google Shape;93;p19"/>
          <p:cNvPicPr preferRelativeResize="0"/>
          <p:nvPr/>
        </p:nvPicPr>
        <p:blipFill>
          <a:blip r:embed="rId4">
            <a:alphaModFix/>
          </a:blip>
          <a:stretch>
            <a:fillRect/>
          </a:stretch>
        </p:blipFill>
        <p:spPr>
          <a:xfrm>
            <a:off x="4503850" y="1416164"/>
            <a:ext cx="4523249" cy="2118204"/>
          </a:xfrm>
          <a:prstGeom prst="rect">
            <a:avLst/>
          </a:prstGeom>
          <a:noFill/>
          <a:ln>
            <a:noFill/>
          </a:ln>
        </p:spPr>
      </p:pic>
      <p:sp>
        <p:nvSpPr>
          <p:cNvPr id="94" name="Google Shape;94;p19"/>
          <p:cNvSpPr txBox="1"/>
          <p:nvPr/>
        </p:nvSpPr>
        <p:spPr>
          <a:xfrm>
            <a:off x="5941300" y="3791100"/>
            <a:ext cx="3085800" cy="1169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1600">
                <a:solidFill>
                  <a:schemeClr val="dk2"/>
                </a:solidFill>
              </a:rPr>
              <a:t>Evaluation Environment</a:t>
            </a:r>
            <a:endParaRPr sz="1600">
              <a:solidFill>
                <a:schemeClr val="dk2"/>
              </a:solidFill>
            </a:endParaRPr>
          </a:p>
          <a:p>
            <a:pPr indent="-330200" lvl="0" marL="457200" rtl="0" algn="l">
              <a:spcBef>
                <a:spcPts val="0"/>
              </a:spcBef>
              <a:spcAft>
                <a:spcPts val="0"/>
              </a:spcAft>
              <a:buClr>
                <a:schemeClr val="dk2"/>
              </a:buClr>
              <a:buSzPts val="1600"/>
              <a:buChar char="●"/>
            </a:pPr>
            <a:r>
              <a:rPr lang="ja" sz="1600">
                <a:solidFill>
                  <a:schemeClr val="dk2"/>
                </a:solidFill>
              </a:rPr>
              <a:t>GPU: Nvidia 3060 RTX</a:t>
            </a:r>
            <a:endParaRPr sz="1600">
              <a:solidFill>
                <a:schemeClr val="dk2"/>
              </a:solidFill>
            </a:endParaRPr>
          </a:p>
          <a:p>
            <a:pPr indent="-330200" lvl="0" marL="457200" rtl="0" algn="l">
              <a:spcBef>
                <a:spcPts val="0"/>
              </a:spcBef>
              <a:spcAft>
                <a:spcPts val="0"/>
              </a:spcAft>
              <a:buClr>
                <a:schemeClr val="dk2"/>
              </a:buClr>
              <a:buSzPts val="1600"/>
              <a:buChar char="●"/>
            </a:pPr>
            <a:r>
              <a:rPr lang="ja" sz="1600">
                <a:solidFill>
                  <a:schemeClr val="dk2"/>
                </a:solidFill>
              </a:rPr>
              <a:t>CPU: Intel i5 11th gen </a:t>
            </a:r>
            <a:endParaRPr sz="1600">
              <a:solidFill>
                <a:schemeClr val="dk2"/>
              </a:solidFill>
            </a:endParaRPr>
          </a:p>
          <a:p>
            <a:pPr indent="-330200" lvl="0" marL="457200" rtl="0" algn="l">
              <a:spcBef>
                <a:spcPts val="0"/>
              </a:spcBef>
              <a:spcAft>
                <a:spcPts val="0"/>
              </a:spcAft>
              <a:buClr>
                <a:schemeClr val="dk2"/>
              </a:buClr>
              <a:buSzPts val="1600"/>
              <a:buChar char="●"/>
            </a:pPr>
            <a:r>
              <a:rPr lang="ja" sz="1600">
                <a:solidFill>
                  <a:schemeClr val="dk2"/>
                </a:solidFill>
              </a:rPr>
              <a:t>Memory: 16GB </a:t>
            </a:r>
            <a:endParaRPr sz="1600">
              <a:solidFill>
                <a:schemeClr val="dk2"/>
              </a:solidFill>
            </a:endParaRPr>
          </a:p>
        </p:txBody>
      </p:sp>
      <p:sp>
        <p:nvSpPr>
          <p:cNvPr id="95" name="Google Shape;95;p19"/>
          <p:cNvSpPr txBox="1"/>
          <p:nvPr/>
        </p:nvSpPr>
        <p:spPr>
          <a:xfrm>
            <a:off x="485275" y="3760200"/>
            <a:ext cx="4972200" cy="1323600"/>
          </a:xfrm>
          <a:prstGeom prst="rect">
            <a:avLst/>
          </a:prstGeom>
          <a:noFill/>
          <a:ln>
            <a:noFill/>
          </a:ln>
        </p:spPr>
        <p:txBody>
          <a:bodyPr anchorCtr="0" anchor="t" bIns="91425" lIns="91425" spcFirstLastPara="1" rIns="91425" wrap="square" tIns="91425">
            <a:spAutoFit/>
          </a:bodyPr>
          <a:lstStyle/>
          <a:p>
            <a:pPr indent="-355600" lvl="0" marL="457200" rtl="0" algn="l">
              <a:spcBef>
                <a:spcPts val="0"/>
              </a:spcBef>
              <a:spcAft>
                <a:spcPts val="0"/>
              </a:spcAft>
              <a:buClr>
                <a:schemeClr val="dk2"/>
              </a:buClr>
              <a:buSzPts val="2000"/>
              <a:buChar char="●"/>
            </a:pPr>
            <a:r>
              <a:rPr lang="ja" sz="2000">
                <a:solidFill>
                  <a:schemeClr val="dk2"/>
                </a:solidFill>
              </a:rPr>
              <a:t>Both DQN and Light GBM agent was played run_right agent which always chooses right run operation.</a:t>
            </a:r>
            <a:endParaRPr sz="2000">
              <a:solidFill>
                <a:schemeClr val="dk2"/>
              </a:solidFill>
            </a:endParaRPr>
          </a:p>
          <a:p>
            <a:pPr indent="0" lvl="0" marL="0" rtl="0" algn="l">
              <a:spcBef>
                <a:spcPts val="0"/>
              </a:spcBef>
              <a:spcAft>
                <a:spcPts val="0"/>
              </a:spcAft>
              <a:buNone/>
            </a:pPr>
            <a:r>
              <a:t/>
            </a:r>
            <a:endParaRPr/>
          </a:p>
        </p:txBody>
      </p:sp>
      <p:sp>
        <p:nvSpPr>
          <p:cNvPr id="96" name="Google Shape;96;p19"/>
          <p:cNvSpPr/>
          <p:nvPr/>
        </p:nvSpPr>
        <p:spPr>
          <a:xfrm>
            <a:off x="5983825" y="3781725"/>
            <a:ext cx="2974800" cy="12315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Result</a:t>
            </a:r>
            <a:endParaRPr/>
          </a:p>
        </p:txBody>
      </p:sp>
      <p:sp>
        <p:nvSpPr>
          <p:cNvPr id="102" name="Google Shape;102;p20"/>
          <p:cNvSpPr txBox="1"/>
          <p:nvPr>
            <p:ph idx="1" type="body"/>
          </p:nvPr>
        </p:nvSpPr>
        <p:spPr>
          <a:xfrm>
            <a:off x="311700" y="1152600"/>
            <a:ext cx="8520600" cy="39909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ja" sz="2000"/>
              <a:t>vs run_right agent</a:t>
            </a:r>
            <a:endParaRPr sz="2000"/>
          </a:p>
          <a:p>
            <a:pPr indent="-355600" lvl="0" marL="457200" rtl="0" algn="l">
              <a:spcBef>
                <a:spcPts val="1200"/>
              </a:spcBef>
              <a:spcAft>
                <a:spcPts val="0"/>
              </a:spcAft>
              <a:buSzPts val="2000"/>
              <a:buChar char="●"/>
            </a:pPr>
            <a:r>
              <a:rPr lang="ja" sz="2000"/>
              <a:t>DQN agent won 4 out of 10 games against run_right agent.</a:t>
            </a:r>
            <a:endParaRPr sz="2000"/>
          </a:p>
          <a:p>
            <a:pPr indent="-355600" lvl="0" marL="457200" rtl="0" algn="l">
              <a:spcBef>
                <a:spcPts val="0"/>
              </a:spcBef>
              <a:spcAft>
                <a:spcPts val="0"/>
              </a:spcAft>
              <a:buSzPts val="2000"/>
              <a:buChar char="●"/>
            </a:pPr>
            <a:r>
              <a:rPr lang="ja" sz="2000"/>
              <a:t>Light GBM agent won all of 10 games against run_right agent.</a:t>
            </a:r>
            <a:endParaRPr sz="2000"/>
          </a:p>
          <a:p>
            <a:pPr indent="0" lvl="0" marL="0" rtl="0" algn="l">
              <a:spcBef>
                <a:spcPts val="1200"/>
              </a:spcBef>
              <a:spcAft>
                <a:spcPts val="0"/>
              </a:spcAft>
              <a:buNone/>
            </a:pPr>
            <a:r>
              <a:t/>
            </a:r>
            <a:endParaRPr sz="2000"/>
          </a:p>
          <a:p>
            <a:pPr indent="0" lvl="0" marL="0" rtl="0" algn="l">
              <a:spcBef>
                <a:spcPts val="1200"/>
              </a:spcBef>
              <a:spcAft>
                <a:spcPts val="0"/>
              </a:spcAft>
              <a:buNone/>
            </a:pPr>
            <a:r>
              <a:rPr lang="ja" sz="2000"/>
              <a:t>DQN vs Light GBM agent</a:t>
            </a:r>
            <a:endParaRPr sz="2000"/>
          </a:p>
          <a:p>
            <a:pPr indent="-355600" lvl="0" marL="457200" rtl="0" algn="l">
              <a:spcBef>
                <a:spcPts val="1200"/>
              </a:spcBef>
              <a:spcAft>
                <a:spcPts val="0"/>
              </a:spcAft>
              <a:buSzPts val="2000"/>
              <a:buChar char="●"/>
            </a:pPr>
            <a:r>
              <a:rPr lang="ja" sz="2000"/>
              <a:t>DQN agent won 2 out of 25 games against Light GBM agent.</a:t>
            </a:r>
            <a:endParaRPr sz="2000"/>
          </a:p>
          <a:p>
            <a:pPr indent="-355600" lvl="0" marL="457200" rtl="0" algn="l">
              <a:spcBef>
                <a:spcPts val="0"/>
              </a:spcBef>
              <a:spcAft>
                <a:spcPts val="0"/>
              </a:spcAft>
              <a:buSzPts val="2000"/>
              <a:buChar char="●"/>
            </a:pPr>
            <a:r>
              <a:rPr lang="ja" sz="2000"/>
              <a:t>Light GBM agent won 18 out of 25 games </a:t>
            </a:r>
            <a:r>
              <a:rPr lang="ja" sz="2000"/>
              <a:t>against</a:t>
            </a:r>
            <a:r>
              <a:rPr lang="ja" sz="2000"/>
              <a:t> DQN agent.</a:t>
            </a:r>
            <a:endParaRPr sz="2000"/>
          </a:p>
          <a:p>
            <a:pPr indent="-355600" lvl="0" marL="457200" rtl="0" algn="l">
              <a:spcBef>
                <a:spcPts val="0"/>
              </a:spcBef>
              <a:spcAft>
                <a:spcPts val="0"/>
              </a:spcAft>
              <a:buSzPts val="2000"/>
              <a:buChar char="●"/>
            </a:pPr>
            <a:r>
              <a:rPr lang="ja" sz="2000"/>
              <a:t>5 games ended up </a:t>
            </a:r>
            <a:r>
              <a:rPr lang="ja" sz="2000"/>
              <a:t>being drawn.</a:t>
            </a:r>
            <a:endParaRPr sz="2000"/>
          </a:p>
          <a:p>
            <a:pPr indent="0" lvl="0" marL="0" rtl="0" algn="l">
              <a:spcBef>
                <a:spcPts val="1200"/>
              </a:spcBef>
              <a:spcAft>
                <a:spcPts val="0"/>
              </a:spcAft>
              <a:buNone/>
            </a:pPr>
            <a:r>
              <a:rPr lang="ja"/>
              <a:t>	  </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Result</a:t>
            </a:r>
            <a:endParaRPr/>
          </a:p>
        </p:txBody>
      </p:sp>
      <p:pic>
        <p:nvPicPr>
          <p:cNvPr id="108" name="Google Shape;108;p21"/>
          <p:cNvPicPr preferRelativeResize="0"/>
          <p:nvPr/>
        </p:nvPicPr>
        <p:blipFill>
          <a:blip r:embed="rId3">
            <a:alphaModFix/>
          </a:blip>
          <a:stretch>
            <a:fillRect/>
          </a:stretch>
        </p:blipFill>
        <p:spPr>
          <a:xfrm>
            <a:off x="2092289" y="1152475"/>
            <a:ext cx="4959424" cy="38269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