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F02669D-4414-44ED-B27D-652D7BD8A93D}">
  <a:tblStyle styleId="{DF02669D-4414-44ED-B27D-652D7BD8A93D}"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ja" sz="1200">
                <a:solidFill>
                  <a:schemeClr val="dk1"/>
                </a:solidFill>
              </a:rPr>
              <a:t>I will give a presentation about ‘Autonomous Agents in Snake Game via Deep Reinforcement Learning’.</a:t>
            </a:r>
            <a:endParaRPr sz="12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128c1e41109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128c1e41109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ja"/>
              <a:t>The DRL model also includes improvements to experience replay.</a:t>
            </a:r>
            <a:endParaRPr/>
          </a:p>
          <a:p>
            <a:pPr indent="0" lvl="0" marL="0" rtl="0" algn="l">
              <a:spcBef>
                <a:spcPts val="0"/>
              </a:spcBef>
              <a:spcAft>
                <a:spcPts val="0"/>
              </a:spcAft>
              <a:buNone/>
            </a:pPr>
            <a:r>
              <a:rPr lang="ja"/>
              <a:t>The model use 2 independent experience sets MP1 and MP2.</a:t>
            </a:r>
            <a:endParaRPr/>
          </a:p>
          <a:p>
            <a:pPr indent="0" lvl="0" marL="0" rtl="0" algn="l">
              <a:spcBef>
                <a:spcPts val="0"/>
              </a:spcBef>
              <a:spcAft>
                <a:spcPts val="0"/>
              </a:spcAft>
              <a:buNone/>
            </a:pPr>
            <a:r>
              <a:rPr lang="ja"/>
              <a:t>MP1 stores the experience with higher reward, that is reward is greater than or equal to 0.5.</a:t>
            </a:r>
            <a:endParaRPr/>
          </a:p>
          <a:p>
            <a:pPr indent="0" lvl="0" marL="0" rtl="0" algn="l">
              <a:spcBef>
                <a:spcPts val="0"/>
              </a:spcBef>
              <a:spcAft>
                <a:spcPts val="0"/>
              </a:spcAft>
              <a:buNone/>
            </a:pPr>
            <a:r>
              <a:rPr lang="ja"/>
              <a:t>On the other hand, MP2 stores the experience with lower reward.</a:t>
            </a:r>
            <a:endParaRPr/>
          </a:p>
          <a:p>
            <a:pPr indent="0" lvl="0" marL="0" rtl="0" algn="l">
              <a:spcBef>
                <a:spcPts val="0"/>
              </a:spcBef>
              <a:spcAft>
                <a:spcPts val="0"/>
              </a:spcAft>
              <a:buNone/>
            </a:pPr>
            <a:r>
              <a:t/>
            </a:r>
            <a:endParaRPr/>
          </a:p>
          <a:p>
            <a:pPr indent="0" lvl="0" marL="0" rtl="0" algn="l">
              <a:spcBef>
                <a:spcPts val="0"/>
              </a:spcBef>
              <a:spcAft>
                <a:spcPts val="0"/>
              </a:spcAft>
              <a:buNone/>
            </a:pPr>
            <a:r>
              <a:rPr lang="ja"/>
              <a:t>At the beginning of the learning process, it increases sampling from MP1's valuable experience early in the learning process.</a:t>
            </a:r>
            <a:endParaRPr/>
          </a:p>
          <a:p>
            <a:pPr indent="0" lvl="0" marL="0" rtl="0" algn="l">
              <a:spcBef>
                <a:spcPts val="0"/>
              </a:spcBef>
              <a:spcAft>
                <a:spcPts val="0"/>
              </a:spcAft>
              <a:buNone/>
            </a:pPr>
            <a:r>
              <a:rPr lang="ja"/>
              <a:t>And, as the training progresses, it gradually decrease sampling from MP1 and finally it does sampling from MP1 and MP2 equally.</a:t>
            </a:r>
            <a:endParaRPr/>
          </a:p>
          <a:p>
            <a:pPr indent="0" lvl="0" marL="0" rtl="0" algn="l">
              <a:spcBef>
                <a:spcPts val="0"/>
              </a:spcBef>
              <a:spcAft>
                <a:spcPts val="0"/>
              </a:spcAft>
              <a:buNone/>
            </a:pPr>
            <a:r>
              <a:t/>
            </a:r>
            <a:endParaRPr/>
          </a:p>
          <a:p>
            <a:pPr indent="0" lvl="0" marL="0" rtl="0" algn="l">
              <a:spcBef>
                <a:spcPts val="0"/>
              </a:spcBef>
              <a:spcAft>
                <a:spcPts val="0"/>
              </a:spcAft>
              <a:buNone/>
            </a:pPr>
            <a:r>
              <a:rPr lang="ja"/>
              <a:t>This strategy is designed to help the agent learn from the valuable knowledge in initial phase.</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128c1e41109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128c1e41109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ja"/>
              <a:t>In this experiments, in total the agent played 134,000 games, which lasted approximately 7 million steps.</a:t>
            </a:r>
            <a:endParaRPr/>
          </a:p>
          <a:p>
            <a:pPr indent="0" lvl="0" marL="0" rtl="0" algn="l">
              <a:spcBef>
                <a:spcPts val="0"/>
              </a:spcBef>
              <a:spcAft>
                <a:spcPts val="0"/>
              </a:spcAft>
              <a:buNone/>
            </a:pPr>
            <a:r>
              <a:rPr lang="ja"/>
              <a:t>The action selection of an agent is regulated by the ε-greedy policy with ε linearly decays from 0.5 to 0 over the first 50,000 steps.</a:t>
            </a:r>
            <a:endParaRPr/>
          </a:p>
          <a:p>
            <a:pPr indent="0" lvl="0" marL="0" rtl="0" algn="l">
              <a:spcBef>
                <a:spcPts val="0"/>
              </a:spcBef>
              <a:spcAft>
                <a:spcPts val="0"/>
              </a:spcAft>
              <a:buNone/>
            </a:pPr>
            <a:r>
              <a:rPr lang="ja"/>
              <a:t>In this work, they set the observation period to 50,000 steps.</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128c1e41109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128c1e41109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ja"/>
              <a:t>Blue line is refined DQN. Red line is baseline model. It is trained in the same manner as  refined DQN model, but without reward mechanism and dual experience replay strategy.</a:t>
            </a:r>
            <a:endParaRPr/>
          </a:p>
          <a:p>
            <a:pPr indent="0" lvl="0" marL="0" rtl="0" algn="l">
              <a:spcBef>
                <a:spcPts val="0"/>
              </a:spcBef>
              <a:spcAft>
                <a:spcPts val="0"/>
              </a:spcAft>
              <a:buNone/>
            </a:pPr>
            <a:r>
              <a:rPr lang="ja"/>
              <a:t>This clearly shows that their model outperforms the baseline model in terms of both the game score and the survival time.</a:t>
            </a:r>
            <a:endParaRPr/>
          </a:p>
          <a:p>
            <a:pPr indent="0" lvl="0" marL="0" rtl="0" algn="l">
              <a:spcBef>
                <a:spcPts val="0"/>
              </a:spcBef>
              <a:spcAft>
                <a:spcPts val="0"/>
              </a:spcAft>
              <a:buNone/>
            </a:pPr>
            <a:r>
              <a:t/>
            </a:r>
            <a:endParaRPr/>
          </a:p>
          <a:p>
            <a:pPr indent="0" lvl="0" marL="0" rtl="0" algn="l">
              <a:spcBef>
                <a:spcPts val="0"/>
              </a:spcBef>
              <a:spcAft>
                <a:spcPts val="0"/>
              </a:spcAft>
              <a:buNone/>
            </a:pPr>
            <a:r>
              <a:rPr lang="ja"/>
              <a:t>Also this shows that the performance of their model in terms of  game score increases slowly over the first 50,000 games along with the decay of ε.</a:t>
            </a:r>
            <a:endParaRPr/>
          </a:p>
          <a:p>
            <a:pPr indent="0" lvl="0" marL="0" rtl="0" algn="l">
              <a:spcBef>
                <a:spcPts val="0"/>
              </a:spcBef>
              <a:spcAft>
                <a:spcPts val="0"/>
              </a:spcAft>
              <a:buNone/>
            </a:pPr>
            <a:r>
              <a:rPr lang="ja"/>
              <a:t>Moreover, the performance in terms of the number of steps survived even gets decreasing.</a:t>
            </a:r>
            <a:endParaRPr/>
          </a:p>
          <a:p>
            <a:pPr indent="0" lvl="0" marL="0" rtl="0" algn="l">
              <a:spcBef>
                <a:spcPts val="0"/>
              </a:spcBef>
              <a:spcAft>
                <a:spcPts val="0"/>
              </a:spcAft>
              <a:buNone/>
            </a:pPr>
            <a:r>
              <a:rPr lang="ja"/>
              <a:t>These findings are due to the exploration-exploitation tradeoff.</a:t>
            </a:r>
            <a:endParaRPr/>
          </a:p>
          <a:p>
            <a:pPr indent="0" lvl="0" marL="0" rtl="0" algn="l">
              <a:spcBef>
                <a:spcPts val="0"/>
              </a:spcBef>
              <a:spcAft>
                <a:spcPts val="0"/>
              </a:spcAft>
              <a:buNone/>
            </a:pPr>
            <a:r>
              <a:t/>
            </a:r>
            <a:endParaRPr/>
          </a:p>
          <a:p>
            <a:pPr indent="0" lvl="0" marL="0" rtl="0" algn="l">
              <a:spcBef>
                <a:spcPts val="0"/>
              </a:spcBef>
              <a:spcAft>
                <a:spcPts val="0"/>
              </a:spcAft>
              <a:buNone/>
            </a:pPr>
            <a:r>
              <a:rPr lang="ja"/>
              <a:t>There is a noticeable peak in terms of the number of steps survived around 50,000th to 77,000th games. </a:t>
            </a:r>
            <a:endParaRPr/>
          </a:p>
          <a:p>
            <a:pPr indent="0" lvl="0" marL="0" rtl="0" algn="l">
              <a:spcBef>
                <a:spcPts val="0"/>
              </a:spcBef>
              <a:spcAft>
                <a:spcPts val="0"/>
              </a:spcAft>
              <a:buNone/>
            </a:pPr>
            <a:r>
              <a:rPr lang="ja"/>
              <a:t>This unexpected peak may be due to the completion of ε decay that the performance of the agent starts to improve as it relies purely on the learned  knowledge for decision making.</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128c1e41109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128c1e41109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ja"/>
              <a:t>This is the result of having the learned agent play the epsilon=0 game 50 times.</a:t>
            </a:r>
            <a:endParaRPr/>
          </a:p>
          <a:p>
            <a:pPr indent="0" lvl="0" marL="0" rtl="0" algn="l">
              <a:spcBef>
                <a:spcPts val="0"/>
              </a:spcBef>
              <a:spcAft>
                <a:spcPts val="0"/>
              </a:spcAft>
              <a:buNone/>
            </a:pPr>
            <a:r>
              <a:rPr lang="ja"/>
              <a:t>In terms of game score, the agent obtains a  minimum score of 3, a maximum score of 17, and the averaged score of around 9.</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128c1e41109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128c1e41109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ja">
                <a:solidFill>
                  <a:schemeClr val="dk1"/>
                </a:solidFill>
              </a:rPr>
              <a:t>The results are based on 50 plays with undergraduates students, baseline model, and their model, respectively.</a:t>
            </a:r>
            <a:endParaRPr>
              <a:solidFill>
                <a:schemeClr val="dk1"/>
              </a:solidFill>
            </a:endParaRPr>
          </a:p>
          <a:p>
            <a:pPr indent="0" lvl="0" marL="0" rtl="0" algn="l">
              <a:spcBef>
                <a:spcPts val="0"/>
              </a:spcBef>
              <a:spcAft>
                <a:spcPts val="0"/>
              </a:spcAft>
              <a:buClr>
                <a:schemeClr val="dk1"/>
              </a:buClr>
              <a:buSzPts val="1100"/>
              <a:buFont typeface="Arial"/>
              <a:buNone/>
            </a:pPr>
            <a:r>
              <a:rPr lang="ja">
                <a:solidFill>
                  <a:schemeClr val="dk1"/>
                </a:solidFill>
              </a:rPr>
              <a:t>Before undergraduate students play 50 games for performance comparisons, each human player played at least 10 games to get familiar with this particular Snake Game implementation.</a:t>
            </a:r>
            <a:endParaRPr>
              <a:solidFill>
                <a:schemeClr val="dk1"/>
              </a:solidFill>
            </a:endParaRPr>
          </a:p>
          <a:p>
            <a:pPr indent="0" lvl="0" marL="0" rtl="0" algn="l">
              <a:spcBef>
                <a:spcPts val="0"/>
              </a:spcBef>
              <a:spcAft>
                <a:spcPts val="0"/>
              </a:spcAft>
              <a:buClr>
                <a:schemeClr val="dk1"/>
              </a:buClr>
              <a:buSzPts val="1100"/>
              <a:buFont typeface="Arial"/>
              <a:buNone/>
            </a:pPr>
            <a:r>
              <a:rPr lang="ja">
                <a:solidFill>
                  <a:schemeClr val="dk1"/>
                </a:solidFill>
              </a:rPr>
              <a:t>This shows that their refined DQN model obtains the best performance on both the averaged and the best categories.</a:t>
            </a:r>
            <a:endParaRPr>
              <a:solidFill>
                <a:schemeClr val="dk1"/>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28c1e41109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128c1e41109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ja">
                <a:solidFill>
                  <a:schemeClr val="dk1"/>
                </a:solidFill>
              </a:rPr>
              <a:t>In conclusion, the reward mechanism and dual experience replay method improved DQN model.</a:t>
            </a:r>
            <a:endParaRPr>
              <a:solidFill>
                <a:schemeClr val="dk1"/>
              </a:solidFill>
            </a:endParaRPr>
          </a:p>
          <a:p>
            <a:pPr indent="0" lvl="0" marL="0" rtl="0" algn="l">
              <a:spcBef>
                <a:spcPts val="0"/>
              </a:spcBef>
              <a:spcAft>
                <a:spcPts val="0"/>
              </a:spcAft>
              <a:buClr>
                <a:schemeClr val="dk1"/>
              </a:buClr>
              <a:buSzPts val="1100"/>
              <a:buFont typeface="Arial"/>
              <a:buNone/>
            </a:pPr>
            <a:r>
              <a:rPr lang="ja">
                <a:solidFill>
                  <a:schemeClr val="dk1"/>
                </a:solidFill>
              </a:rPr>
              <a:t>Going forward, they shall apply their refined DQN model to other similar application scenarios with continuous relocated targets and gradually increasing constraints.</a:t>
            </a:r>
            <a:endParaRPr>
              <a:solidFill>
                <a:schemeClr val="dk1"/>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2be0508c0f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2be0508c0f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28c1e4110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28c1e4110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ja"/>
              <a:t>Deep reinforcement learning has commonly adopted method to enable the agents to learn complex </a:t>
            </a:r>
            <a:r>
              <a:rPr lang="ja"/>
              <a:t>policies</a:t>
            </a:r>
            <a:r>
              <a:rPr lang="ja"/>
              <a:t> in </a:t>
            </a:r>
            <a:r>
              <a:rPr lang="ja"/>
              <a:t>various</a:t>
            </a:r>
            <a:r>
              <a:rPr lang="ja"/>
              <a:t> video games, but may still need to be improved when applied to more challenging scenarios, where reward signals are sparse and delayed.</a:t>
            </a:r>
            <a:endParaRPr/>
          </a:p>
          <a:p>
            <a:pPr indent="0" lvl="0" marL="0" rtl="0" algn="l">
              <a:spcBef>
                <a:spcPts val="0"/>
              </a:spcBef>
              <a:spcAft>
                <a:spcPts val="0"/>
              </a:spcAft>
              <a:buNone/>
            </a:pPr>
            <a:r>
              <a:rPr lang="ja"/>
              <a:t>So, this paper develops a refined DRL model to enable the autonomous agent to play the classical Snake Game; whose constraint gets stricter as game progresses.</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28c1e41109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28c1e41109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ja"/>
              <a:t>Snake game is the game where the player controls the snake to </a:t>
            </a:r>
            <a:r>
              <a:rPr lang="ja"/>
              <a:t>maximize</a:t>
            </a:r>
            <a:r>
              <a:rPr lang="ja"/>
              <a:t> the score by eating an apple spawned at random places.</a:t>
            </a:r>
            <a:endParaRPr/>
          </a:p>
          <a:p>
            <a:pPr indent="0" lvl="0" marL="0" rtl="0" algn="l">
              <a:spcBef>
                <a:spcPts val="0"/>
              </a:spcBef>
              <a:spcAft>
                <a:spcPts val="0"/>
              </a:spcAft>
              <a:buNone/>
            </a:pPr>
            <a:r>
              <a:rPr lang="ja"/>
              <a:t>If the snake eat an apple, the snake will grow one grid in length.</a:t>
            </a:r>
            <a:endParaRPr/>
          </a:p>
          <a:p>
            <a:pPr indent="0" lvl="0" marL="0" rtl="0" algn="l">
              <a:spcBef>
                <a:spcPts val="0"/>
              </a:spcBef>
              <a:spcAft>
                <a:spcPts val="0"/>
              </a:spcAft>
              <a:buNone/>
            </a:pPr>
            <a:r>
              <a:rPr lang="ja"/>
              <a:t>If the snake clashes the wall or itself, it’s game over.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128c1e41109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128c1e41109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ja"/>
              <a:t>Regarding the environment, t</a:t>
            </a:r>
            <a:r>
              <a:rPr lang="ja"/>
              <a:t>he size of game map is set to 240x240 in pixel and divided into 12x12 equally large grids.</a:t>
            </a:r>
            <a:endParaRPr/>
          </a:p>
          <a:p>
            <a:pPr indent="0" lvl="0" marL="0" rtl="0" algn="l">
              <a:spcBef>
                <a:spcPts val="0"/>
              </a:spcBef>
              <a:spcAft>
                <a:spcPts val="0"/>
              </a:spcAft>
              <a:buNone/>
            </a:pPr>
            <a:r>
              <a:rPr lang="ja"/>
              <a:t>The initial length of the snake is 3, and direction is right, and position of the apple is random place, and game score is 0.</a:t>
            </a:r>
            <a:endParaRPr/>
          </a:p>
          <a:p>
            <a:pPr indent="0" lvl="0" marL="0" rtl="0" algn="l">
              <a:spcBef>
                <a:spcPts val="0"/>
              </a:spcBef>
              <a:spcAft>
                <a:spcPts val="0"/>
              </a:spcAft>
              <a:buNone/>
            </a:pPr>
            <a:r>
              <a:rPr lang="ja"/>
              <a:t>If an apple is eaten, a new apple will respawn at random place.</a:t>
            </a:r>
            <a:endParaRPr/>
          </a:p>
          <a:p>
            <a:pPr indent="0" lvl="0" marL="0" rtl="0" algn="l">
              <a:spcBef>
                <a:spcPts val="0"/>
              </a:spcBef>
              <a:spcAft>
                <a:spcPts val="0"/>
              </a:spcAft>
              <a:buNone/>
            </a:pPr>
            <a:r>
              <a:rPr lang="ja"/>
              <a:t>The game score will increase 1 if eating an apple but if the snake clashes the wall or itself, the score will reset 0.</a:t>
            </a:r>
            <a:endParaRPr/>
          </a:p>
          <a:p>
            <a:pPr indent="0" lvl="0" marL="0" rtl="0" algn="l">
              <a:spcBef>
                <a:spcPts val="0"/>
              </a:spcBef>
              <a:spcAft>
                <a:spcPts val="0"/>
              </a:spcAft>
              <a:buNone/>
            </a:pPr>
            <a:r>
              <a:rPr lang="ja"/>
              <a:t>Action set consists of UP, DOWN, LEFT, and RIGHT.</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128c1e41109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128c1e41109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ja"/>
              <a:t>I’ll explain technical details of this refined DRL model since here.</a:t>
            </a:r>
            <a:endParaRPr/>
          </a:p>
          <a:p>
            <a:pPr indent="0" lvl="0" marL="0" rtl="0" algn="l">
              <a:spcBef>
                <a:spcPts val="0"/>
              </a:spcBef>
              <a:spcAft>
                <a:spcPts val="0"/>
              </a:spcAft>
              <a:buNone/>
            </a:pPr>
            <a:r>
              <a:rPr lang="ja"/>
              <a:t>To reduce the dimensionality of the raw sensory input in pixel, they resize the original RGB snapshots to 64x64x3 images.</a:t>
            </a:r>
            <a:endParaRPr/>
          </a:p>
          <a:p>
            <a:pPr indent="0" lvl="0" marL="0" rtl="0" algn="l">
              <a:spcBef>
                <a:spcPts val="0"/>
              </a:spcBef>
              <a:spcAft>
                <a:spcPts val="0"/>
              </a:spcAft>
              <a:buNone/>
            </a:pPr>
            <a:r>
              <a:rPr lang="ja"/>
              <a:t>To avoid interferences by the background, they convert the RGB image into HSV color model and then turn it back to RGB as the final input.</a:t>
            </a:r>
            <a:endParaRPr/>
          </a:p>
          <a:p>
            <a:pPr indent="0" lvl="0" marL="0" rtl="0" algn="l">
              <a:spcBef>
                <a:spcPts val="0"/>
              </a:spcBef>
              <a:spcAft>
                <a:spcPts val="0"/>
              </a:spcAft>
              <a:buNone/>
            </a:pPr>
            <a:r>
              <a:rPr lang="ja"/>
              <a:t>HSV color model can eliminate the </a:t>
            </a:r>
            <a:r>
              <a:rPr lang="ja"/>
              <a:t>unnecessary</a:t>
            </a:r>
            <a:r>
              <a:rPr lang="ja"/>
              <a:t> grids by bitmask.</a:t>
            </a:r>
            <a:endParaRPr/>
          </a:p>
          <a:p>
            <a:pPr indent="0" lvl="0" marL="0" rtl="0" algn="l">
              <a:spcBef>
                <a:spcPts val="0"/>
              </a:spcBef>
              <a:spcAft>
                <a:spcPts val="0"/>
              </a:spcAft>
              <a:buNone/>
            </a:pPr>
            <a:r>
              <a:rPr lang="ja"/>
              <a:t>And, 4 final input are used as the </a:t>
            </a:r>
            <a:r>
              <a:rPr lang="ja"/>
              <a:t>network</a:t>
            </a:r>
            <a:r>
              <a:rPr lang="ja"/>
              <a:t> input because a single frame input lacks </a:t>
            </a:r>
            <a:r>
              <a:rPr lang="ja"/>
              <a:t>necessary</a:t>
            </a:r>
            <a:r>
              <a:rPr lang="ja"/>
              <a:t> information and will fail to recognize the moving direction of the snake.</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128c1e41109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128c1e41109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ja"/>
              <a:t>Network</a:t>
            </a:r>
            <a:r>
              <a:rPr lang="ja"/>
              <a:t> architecture looks like this.  The reason why the input is 64x64x12 is because 4 images are used.</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128c1e41109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128c1e41109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ja"/>
              <a:t>They use 3 reward mechanism to solve the problem that reward is sparse and delayed.</a:t>
            </a:r>
            <a:endParaRPr/>
          </a:p>
          <a:p>
            <a:pPr indent="0" lvl="0" marL="0" rtl="0" algn="l">
              <a:spcBef>
                <a:spcPts val="0"/>
              </a:spcBef>
              <a:spcAft>
                <a:spcPts val="0"/>
              </a:spcAft>
              <a:buClr>
                <a:schemeClr val="dk1"/>
              </a:buClr>
              <a:buSzPts val="1100"/>
              <a:buFont typeface="Arial"/>
              <a:buNone/>
            </a:pPr>
            <a:r>
              <a:rPr lang="ja"/>
              <a:t>First is Distance reward.</a:t>
            </a:r>
            <a:endParaRPr/>
          </a:p>
          <a:p>
            <a:pPr indent="0" lvl="0" marL="0" rtl="0" algn="l">
              <a:spcBef>
                <a:spcPts val="0"/>
              </a:spcBef>
              <a:spcAft>
                <a:spcPts val="0"/>
              </a:spcAft>
              <a:buClr>
                <a:schemeClr val="dk1"/>
              </a:buClr>
              <a:buSzPts val="1100"/>
              <a:buFont typeface="Arial"/>
              <a:buNone/>
            </a:pPr>
            <a:r>
              <a:rPr lang="ja">
                <a:solidFill>
                  <a:schemeClr val="dk1"/>
                </a:solidFill>
              </a:rPr>
              <a:t>This is a mechanism that awards or penalizes agents based on its length and distance from the target as they approach or move away from the target.</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ja"/>
              <a:t>This reward is represented by this equation.</a:t>
            </a:r>
            <a:endParaRPr/>
          </a:p>
          <a:p>
            <a:pPr indent="0" lvl="0" marL="0" rtl="0" algn="l">
              <a:spcBef>
                <a:spcPts val="0"/>
              </a:spcBef>
              <a:spcAft>
                <a:spcPts val="0"/>
              </a:spcAft>
              <a:buClr>
                <a:schemeClr val="dk1"/>
              </a:buClr>
              <a:buSzPts val="1100"/>
              <a:buFont typeface="Arial"/>
              <a:buNone/>
            </a:pPr>
            <a:r>
              <a:rPr lang="ja"/>
              <a:t>This equation means that the closer the snake is to the target, the more rewarded; the further away the snake is, the more penalized. </a:t>
            </a:r>
            <a:endParaRPr/>
          </a:p>
          <a:p>
            <a:pPr indent="0" lvl="0" marL="0" rtl="0" algn="l">
              <a:spcBef>
                <a:spcPts val="0"/>
              </a:spcBef>
              <a:spcAft>
                <a:spcPts val="0"/>
              </a:spcAft>
              <a:buClr>
                <a:schemeClr val="dk1"/>
              </a:buClr>
              <a:buSzPts val="1100"/>
              <a:buFont typeface="Arial"/>
              <a:buNone/>
            </a:pPr>
            <a:r>
              <a:rPr lang="ja"/>
              <a:t>Also, the longer the snake, the less penalty is given for moving away from the target because of needing to avoid clashing itself.</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1402d9cc779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1402d9cc779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ja"/>
              <a:t>Second</a:t>
            </a:r>
            <a:r>
              <a:rPr lang="ja"/>
              <a:t> is training gap.</a:t>
            </a:r>
            <a:endParaRPr/>
          </a:p>
          <a:p>
            <a:pPr indent="0" lvl="0" marL="0" rtl="0" algn="l">
              <a:spcBef>
                <a:spcPts val="0"/>
              </a:spcBef>
              <a:spcAft>
                <a:spcPts val="0"/>
              </a:spcAft>
              <a:buClr>
                <a:schemeClr val="dk1"/>
              </a:buClr>
              <a:buSzPts val="1100"/>
              <a:buFont typeface="Arial"/>
              <a:buNone/>
            </a:pPr>
            <a:r>
              <a:rPr lang="ja">
                <a:solidFill>
                  <a:schemeClr val="dk1"/>
                </a:solidFill>
              </a:rPr>
              <a:t>This is a mechanism that </a:t>
            </a:r>
            <a:r>
              <a:rPr lang="ja">
                <a:solidFill>
                  <a:schemeClr val="dk1"/>
                </a:solidFill>
              </a:rPr>
              <a:t>prevents the agent from learning for M time steps after it ate an apple.</a:t>
            </a:r>
            <a:endParaRPr>
              <a:solidFill>
                <a:schemeClr val="dk1"/>
              </a:solidFill>
            </a:endParaRPr>
          </a:p>
          <a:p>
            <a:pPr indent="0" lvl="0" marL="0" rtl="0" algn="l">
              <a:spcBef>
                <a:spcPts val="0"/>
              </a:spcBef>
              <a:spcAft>
                <a:spcPts val="0"/>
              </a:spcAft>
              <a:buClr>
                <a:schemeClr val="dk1"/>
              </a:buClr>
              <a:buSzPts val="1100"/>
              <a:buFont typeface="Arial"/>
              <a:buNone/>
            </a:pPr>
            <a:r>
              <a:rPr lang="ja"/>
              <a:t>This training gap is designed to exclude the improper training signals received when the snake just ate an apple and the location of the subsequently spawned new target suddenly appear in a random location.</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ja">
                <a:solidFill>
                  <a:schemeClr val="dk1"/>
                </a:solidFill>
              </a:rPr>
              <a:t>This training gap is represented by this equation.</a:t>
            </a:r>
            <a:endParaRPr>
              <a:solidFill>
                <a:schemeClr val="dk1"/>
              </a:solidFill>
            </a:endParaRPr>
          </a:p>
          <a:p>
            <a:pPr indent="0" lvl="0" marL="0" rtl="0" algn="l">
              <a:spcBef>
                <a:spcPts val="0"/>
              </a:spcBef>
              <a:spcAft>
                <a:spcPts val="0"/>
              </a:spcAft>
              <a:buClr>
                <a:schemeClr val="dk1"/>
              </a:buClr>
              <a:buSzPts val="1100"/>
              <a:buFont typeface="Arial"/>
              <a:buNone/>
            </a:pPr>
            <a:r>
              <a:rPr lang="ja">
                <a:solidFill>
                  <a:schemeClr val="dk1"/>
                </a:solidFill>
              </a:rPr>
              <a:t>This equation means that the longer the snake, the larger the training gap.</a:t>
            </a:r>
            <a:endParaRPr/>
          </a:p>
          <a:p>
            <a:pPr indent="0" lvl="0" marL="0" rtl="0" algn="l">
              <a:spcBef>
                <a:spcPts val="0"/>
              </a:spcBef>
              <a:spcAft>
                <a:spcPts val="0"/>
              </a:spcAft>
              <a:buClr>
                <a:schemeClr val="dk1"/>
              </a:buClr>
              <a:buSzPts val="1100"/>
              <a:buFont typeface="Arial"/>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1402d9cc779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1402d9cc779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ja"/>
              <a:t>Finally it is timeout strategy</a:t>
            </a:r>
            <a:r>
              <a:rPr lang="ja"/>
              <a:t>.</a:t>
            </a:r>
            <a:endParaRPr/>
          </a:p>
          <a:p>
            <a:pPr indent="0" lvl="0" marL="0" rtl="0" algn="l">
              <a:spcBef>
                <a:spcPts val="0"/>
              </a:spcBef>
              <a:spcAft>
                <a:spcPts val="0"/>
              </a:spcAft>
              <a:buClr>
                <a:schemeClr val="dk1"/>
              </a:buClr>
              <a:buSzPts val="1100"/>
              <a:buFont typeface="Arial"/>
              <a:buNone/>
            </a:pPr>
            <a:r>
              <a:rPr lang="ja">
                <a:solidFill>
                  <a:schemeClr val="dk1"/>
                </a:solidFill>
              </a:rPr>
              <a:t>This is a mechanism that </a:t>
            </a:r>
            <a:r>
              <a:rPr lang="ja">
                <a:solidFill>
                  <a:schemeClr val="dk1"/>
                </a:solidFill>
              </a:rPr>
              <a:t>if the snake failed to eat any apple over the past P steps, it receives a negative reward as punishment.</a:t>
            </a:r>
            <a:endParaRPr/>
          </a:p>
          <a:p>
            <a:pPr indent="0" lvl="0" marL="0" rtl="0" algn="l">
              <a:spcBef>
                <a:spcPts val="0"/>
              </a:spcBef>
              <a:spcAft>
                <a:spcPts val="0"/>
              </a:spcAft>
              <a:buClr>
                <a:schemeClr val="dk1"/>
              </a:buClr>
              <a:buSzPts val="1100"/>
              <a:buFont typeface="Arial"/>
              <a:buNone/>
            </a:pPr>
            <a:r>
              <a:rPr lang="ja"/>
              <a:t>This timeout penalty decreases as the snake grows and aims to help the snake avoid hanging around meaninglessly with no intention to reach the target.</a:t>
            </a:r>
            <a:endParaRPr/>
          </a:p>
          <a:p>
            <a:pPr indent="0" lvl="0" marL="0" rtl="0" algn="l">
              <a:spcBef>
                <a:spcPts val="0"/>
              </a:spcBef>
              <a:spcAft>
                <a:spcPts val="0"/>
              </a:spcAft>
              <a:buClr>
                <a:schemeClr val="dk1"/>
              </a:buClr>
              <a:buSzPts val="1100"/>
              <a:buFont typeface="Arial"/>
              <a:buNone/>
            </a:pPr>
            <a:r>
              <a:rPr lang="ja">
                <a:solidFill>
                  <a:schemeClr val="dk1"/>
                </a:solidFill>
              </a:rPr>
              <a:t>Also, P is decided by the length of snake.</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ja"/>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9.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ja" sz="3500"/>
              <a:t>Autonomous Agents in Snake Game via Deep Reinforcement Learning</a:t>
            </a:r>
            <a:endParaRPr sz="3500"/>
          </a:p>
        </p:txBody>
      </p:sp>
      <p:sp>
        <p:nvSpPr>
          <p:cNvPr id="55" name="Google Shape;55;p13"/>
          <p:cNvSpPr txBox="1"/>
          <p:nvPr>
            <p:ph idx="1" type="subTitle"/>
          </p:nvPr>
        </p:nvSpPr>
        <p:spPr>
          <a:xfrm>
            <a:off x="311700" y="2834125"/>
            <a:ext cx="8520600" cy="1238700"/>
          </a:xfrm>
          <a:prstGeom prst="rect">
            <a:avLst/>
          </a:prstGeom>
        </p:spPr>
        <p:txBody>
          <a:bodyPr anchorCtr="0" anchor="t" bIns="91425" lIns="91425" spcFirstLastPara="1" rIns="91425" wrap="square" tIns="91425">
            <a:normAutofit lnSpcReduction="10000"/>
          </a:bodyPr>
          <a:lstStyle/>
          <a:p>
            <a:pPr indent="0" lvl="0" marL="0" rtl="0" algn="ctr">
              <a:lnSpc>
                <a:spcPct val="80000"/>
              </a:lnSpc>
              <a:spcBef>
                <a:spcPts val="0"/>
              </a:spcBef>
              <a:spcAft>
                <a:spcPts val="0"/>
              </a:spcAft>
              <a:buSzPts val="935"/>
              <a:buNone/>
            </a:pPr>
            <a:r>
              <a:rPr lang="ja" sz="1879"/>
              <a:t>Zhepei Wei; Di Wang; Ming Zhang; Ah-Hwee Tan; Chunyan Miao; You Zhou</a:t>
            </a:r>
            <a:endParaRPr sz="1879"/>
          </a:p>
          <a:p>
            <a:pPr indent="0" lvl="0" marL="0" rtl="0" algn="ctr">
              <a:lnSpc>
                <a:spcPct val="80000"/>
              </a:lnSpc>
              <a:spcBef>
                <a:spcPts val="0"/>
              </a:spcBef>
              <a:spcAft>
                <a:spcPts val="0"/>
              </a:spcAft>
              <a:buSzPts val="935"/>
              <a:buNone/>
            </a:pPr>
            <a:r>
              <a:t/>
            </a:r>
            <a:endParaRPr sz="1879"/>
          </a:p>
          <a:p>
            <a:pPr indent="0" lvl="0" marL="0" rtl="0" algn="ctr">
              <a:lnSpc>
                <a:spcPct val="80000"/>
              </a:lnSpc>
              <a:spcBef>
                <a:spcPts val="0"/>
              </a:spcBef>
              <a:spcAft>
                <a:spcPts val="0"/>
              </a:spcAft>
              <a:buSzPts val="935"/>
              <a:buNone/>
            </a:pPr>
            <a:r>
              <a:t/>
            </a:r>
            <a:endParaRPr sz="1879"/>
          </a:p>
          <a:p>
            <a:pPr indent="0" lvl="0" marL="0" rtl="0" algn="ctr">
              <a:lnSpc>
                <a:spcPct val="80000"/>
              </a:lnSpc>
              <a:spcBef>
                <a:spcPts val="0"/>
              </a:spcBef>
              <a:spcAft>
                <a:spcPts val="0"/>
              </a:spcAft>
              <a:buSzPts val="935"/>
              <a:buNone/>
            </a:pPr>
            <a:r>
              <a:t/>
            </a:r>
            <a:endParaRPr sz="1879"/>
          </a:p>
          <a:p>
            <a:pPr indent="0" lvl="0" marL="0" rtl="0" algn="ctr">
              <a:lnSpc>
                <a:spcPct val="80000"/>
              </a:lnSpc>
              <a:spcBef>
                <a:spcPts val="0"/>
              </a:spcBef>
              <a:spcAft>
                <a:spcPts val="0"/>
              </a:spcAft>
              <a:buSzPts val="935"/>
              <a:buNone/>
            </a:pPr>
            <a:r>
              <a:rPr lang="ja" sz="1879"/>
              <a:t>2018 IEEE International Conference on Agents (ICA)</a:t>
            </a:r>
            <a:endParaRPr sz="1879"/>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Dual Experience Replay</a:t>
            </a:r>
            <a:endParaRPr/>
          </a:p>
        </p:txBody>
      </p:sp>
      <p:sp>
        <p:nvSpPr>
          <p:cNvPr id="120" name="Google Shape;120;p22"/>
          <p:cNvSpPr txBox="1"/>
          <p:nvPr>
            <p:ph idx="1" type="body"/>
          </p:nvPr>
        </p:nvSpPr>
        <p:spPr>
          <a:xfrm>
            <a:off x="311700" y="1152475"/>
            <a:ext cx="8520600" cy="38289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ja"/>
              <a:t>The model use 2 independent experience sets MP1 and MP2.</a:t>
            </a:r>
            <a:endParaRPr/>
          </a:p>
          <a:p>
            <a:pPr indent="-342900" lvl="1" marL="914400" rtl="0" algn="l">
              <a:spcBef>
                <a:spcPts val="0"/>
              </a:spcBef>
              <a:spcAft>
                <a:spcPts val="0"/>
              </a:spcAft>
              <a:buSzPts val="1800"/>
              <a:buChar char="○"/>
            </a:pPr>
            <a:r>
              <a:rPr lang="ja" sz="1800"/>
              <a:t>MP1 stores the experience with higher reward (r ≥ 0.5).</a:t>
            </a:r>
            <a:endParaRPr sz="1800"/>
          </a:p>
          <a:p>
            <a:pPr indent="-342900" lvl="1" marL="914400" rtl="0" algn="l">
              <a:spcBef>
                <a:spcPts val="0"/>
              </a:spcBef>
              <a:spcAft>
                <a:spcPts val="0"/>
              </a:spcAft>
              <a:buSzPts val="1800"/>
              <a:buChar char="○"/>
            </a:pPr>
            <a:r>
              <a:rPr lang="ja" sz="1800"/>
              <a:t>MP2 stores the experience with lower reward (r &lt; 0.5).</a:t>
            </a:r>
            <a:endParaRPr sz="1800"/>
          </a:p>
          <a:p>
            <a:pPr indent="0" lvl="0" marL="914400" rtl="0" algn="l">
              <a:spcBef>
                <a:spcPts val="1200"/>
              </a:spcBef>
              <a:spcAft>
                <a:spcPts val="0"/>
              </a:spcAft>
              <a:buNone/>
            </a:pPr>
            <a:r>
              <a:t/>
            </a:r>
            <a:endParaRPr sz="1800"/>
          </a:p>
          <a:p>
            <a:pPr indent="-342900" lvl="0" marL="457200" rtl="0" algn="l">
              <a:spcBef>
                <a:spcPts val="1200"/>
              </a:spcBef>
              <a:spcAft>
                <a:spcPts val="0"/>
              </a:spcAft>
              <a:buSzPts val="1800"/>
              <a:buChar char="●"/>
            </a:pPr>
            <a:r>
              <a:rPr lang="ja"/>
              <a:t>At the beginning of the learning process, it increases sampling from MP1's valuable experience early in the learning process. And, as the training progresses, it gradually decrease sampling from MP1 and finally it does sampling from MP1 and MP2 equally.</a:t>
            </a:r>
            <a:endParaRPr/>
          </a:p>
          <a:p>
            <a:pPr indent="0" lvl="0" marL="457200" rtl="0" algn="l">
              <a:spcBef>
                <a:spcPts val="1200"/>
              </a:spcBef>
              <a:spcAft>
                <a:spcPts val="0"/>
              </a:spcAft>
              <a:buNone/>
            </a:pPr>
            <a:r>
              <a:t/>
            </a:r>
            <a:endParaRPr/>
          </a:p>
          <a:p>
            <a:pPr indent="-342900" lvl="0" marL="457200" rtl="0" algn="l">
              <a:spcBef>
                <a:spcPts val="1200"/>
              </a:spcBef>
              <a:spcAft>
                <a:spcPts val="0"/>
              </a:spcAft>
              <a:buSzPts val="1800"/>
              <a:buChar char="●"/>
            </a:pPr>
            <a:r>
              <a:rPr lang="ja"/>
              <a:t>This strategy is designed to help the agent learn from the valuable knowledge in initial phase.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Experiment</a:t>
            </a:r>
            <a:endParaRPr/>
          </a:p>
        </p:txBody>
      </p:sp>
      <p:sp>
        <p:nvSpPr>
          <p:cNvPr id="126" name="Google Shape;126;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ja"/>
              <a:t>In total, the agent played 134,000 games, which lasted approximately 7 million steps.</a:t>
            </a:r>
            <a:endParaRPr/>
          </a:p>
          <a:p>
            <a:pPr indent="0" lvl="0" marL="457200" rtl="0" algn="l">
              <a:spcBef>
                <a:spcPts val="1200"/>
              </a:spcBef>
              <a:spcAft>
                <a:spcPts val="0"/>
              </a:spcAft>
              <a:buNone/>
            </a:pPr>
            <a:r>
              <a:t/>
            </a:r>
            <a:endParaRPr/>
          </a:p>
          <a:p>
            <a:pPr indent="-342900" lvl="0" marL="457200" rtl="0" algn="l">
              <a:spcBef>
                <a:spcPts val="1200"/>
              </a:spcBef>
              <a:spcAft>
                <a:spcPts val="0"/>
              </a:spcAft>
              <a:buSzPts val="1800"/>
              <a:buChar char="●"/>
            </a:pPr>
            <a:r>
              <a:rPr lang="ja"/>
              <a:t>The action selection of an agent is regulated by the ε-greedy policy with ε linearly decays from 0.5 to 0 over the first 50,000 games.</a:t>
            </a:r>
            <a:endParaRPr/>
          </a:p>
          <a:p>
            <a:pPr indent="0" lvl="0" marL="457200" rtl="0" algn="l">
              <a:spcBef>
                <a:spcPts val="1200"/>
              </a:spcBef>
              <a:spcAft>
                <a:spcPts val="0"/>
              </a:spcAft>
              <a:buNone/>
            </a:pPr>
            <a:r>
              <a:t/>
            </a:r>
            <a:endParaRPr/>
          </a:p>
          <a:p>
            <a:pPr indent="-342900" lvl="0" marL="457200" rtl="0" algn="l">
              <a:spcBef>
                <a:spcPts val="1200"/>
              </a:spcBef>
              <a:spcAft>
                <a:spcPts val="0"/>
              </a:spcAft>
              <a:buSzPts val="1800"/>
              <a:buChar char="●"/>
            </a:pPr>
            <a:r>
              <a:rPr lang="ja"/>
              <a:t>In this work, they set the observation period to 50,000 steps.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Results</a:t>
            </a:r>
            <a:endParaRPr/>
          </a:p>
        </p:txBody>
      </p:sp>
      <p:sp>
        <p:nvSpPr>
          <p:cNvPr id="132" name="Google Shape;132;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133" name="Google Shape;133;p24"/>
          <p:cNvPicPr preferRelativeResize="0"/>
          <p:nvPr/>
        </p:nvPicPr>
        <p:blipFill>
          <a:blip r:embed="rId3">
            <a:alphaModFix/>
          </a:blip>
          <a:stretch>
            <a:fillRect/>
          </a:stretch>
        </p:blipFill>
        <p:spPr>
          <a:xfrm>
            <a:off x="905551" y="1152473"/>
            <a:ext cx="7332886" cy="34164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Results</a:t>
            </a:r>
            <a:endParaRPr/>
          </a:p>
        </p:txBody>
      </p:sp>
      <p:sp>
        <p:nvSpPr>
          <p:cNvPr id="139" name="Google Shape;139;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140" name="Google Shape;140;p25"/>
          <p:cNvPicPr preferRelativeResize="0"/>
          <p:nvPr/>
        </p:nvPicPr>
        <p:blipFill>
          <a:blip r:embed="rId3">
            <a:alphaModFix/>
          </a:blip>
          <a:stretch>
            <a:fillRect/>
          </a:stretch>
        </p:blipFill>
        <p:spPr>
          <a:xfrm>
            <a:off x="828812" y="1122650"/>
            <a:ext cx="7486376" cy="347602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VS Human</a:t>
            </a:r>
            <a:endParaRPr/>
          </a:p>
        </p:txBody>
      </p:sp>
      <p:sp>
        <p:nvSpPr>
          <p:cNvPr id="146" name="Google Shape;146;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147" name="Google Shape;147;p26"/>
          <p:cNvPicPr preferRelativeResize="0"/>
          <p:nvPr/>
        </p:nvPicPr>
        <p:blipFill>
          <a:blip r:embed="rId3">
            <a:alphaModFix/>
          </a:blip>
          <a:stretch>
            <a:fillRect/>
          </a:stretch>
        </p:blipFill>
        <p:spPr>
          <a:xfrm>
            <a:off x="820713" y="1468550"/>
            <a:ext cx="7502576" cy="27842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Conclusion and Future Work</a:t>
            </a:r>
            <a:endParaRPr/>
          </a:p>
        </p:txBody>
      </p:sp>
      <p:sp>
        <p:nvSpPr>
          <p:cNvPr id="153" name="Google Shape;153;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ja"/>
              <a:t>The reward mechanism and dual experience replay method improved DQN model.</a:t>
            </a:r>
            <a:endParaRPr/>
          </a:p>
          <a:p>
            <a:pPr indent="0" lvl="0" marL="457200" rtl="0" algn="l">
              <a:spcBef>
                <a:spcPts val="1200"/>
              </a:spcBef>
              <a:spcAft>
                <a:spcPts val="0"/>
              </a:spcAft>
              <a:buNone/>
            </a:pPr>
            <a:r>
              <a:t/>
            </a:r>
            <a:endParaRPr/>
          </a:p>
          <a:p>
            <a:pPr indent="-342900" lvl="0" marL="457200" rtl="0" algn="l">
              <a:spcBef>
                <a:spcPts val="1200"/>
              </a:spcBef>
              <a:spcAft>
                <a:spcPts val="0"/>
              </a:spcAft>
              <a:buSzPts val="1800"/>
              <a:buChar char="●"/>
            </a:pPr>
            <a:r>
              <a:rPr lang="ja"/>
              <a:t>Going forward, they shall apply their refined DQN model to other similar application scenarios with continuous </a:t>
            </a:r>
            <a:r>
              <a:rPr lang="ja"/>
              <a:t>relocated</a:t>
            </a:r>
            <a:r>
              <a:rPr lang="ja"/>
              <a:t> targets (such as the respawned apples) and gradually increasing constraints (such as the the growing length of the snake).</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59" name="Google Shape;159;p28"/>
          <p:cNvSpPr txBox="1"/>
          <p:nvPr>
            <p:ph idx="1" type="body"/>
          </p:nvPr>
        </p:nvSpPr>
        <p:spPr>
          <a:xfrm>
            <a:off x="311700" y="445025"/>
            <a:ext cx="8520600" cy="4123800"/>
          </a:xfrm>
          <a:prstGeom prst="rect">
            <a:avLst/>
          </a:prstGeom>
        </p:spPr>
        <p:txBody>
          <a:bodyPr anchorCtr="0" anchor="ctr" bIns="91425" lIns="91425" spcFirstLastPara="1" rIns="91425" wrap="square" tIns="91425">
            <a:normAutofit/>
          </a:bodyPr>
          <a:lstStyle/>
          <a:p>
            <a:pPr indent="0" lvl="0" marL="0" rtl="0" algn="ctr">
              <a:spcBef>
                <a:spcPts val="0"/>
              </a:spcBef>
              <a:spcAft>
                <a:spcPts val="1200"/>
              </a:spcAft>
              <a:buNone/>
            </a:pPr>
            <a:r>
              <a:rPr lang="ja" sz="4500"/>
              <a:t>Thank you for listening.</a:t>
            </a:r>
            <a:endParaRPr sz="45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Abstract</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ja"/>
              <a:t>Deep reinforcement learning (DRL) may still need to be improved when applied to more challenging scenarios, where reward signals are sparse and delayed.</a:t>
            </a:r>
            <a:endParaRPr/>
          </a:p>
          <a:p>
            <a:pPr indent="0" lvl="0" marL="457200" rtl="0" algn="l">
              <a:spcBef>
                <a:spcPts val="1200"/>
              </a:spcBef>
              <a:spcAft>
                <a:spcPts val="0"/>
              </a:spcAft>
              <a:buNone/>
            </a:pPr>
            <a:r>
              <a:t/>
            </a:r>
            <a:endParaRPr/>
          </a:p>
          <a:p>
            <a:pPr indent="-342900" lvl="0" marL="457200" rtl="0" algn="l">
              <a:spcBef>
                <a:spcPts val="1200"/>
              </a:spcBef>
              <a:spcAft>
                <a:spcPts val="0"/>
              </a:spcAft>
              <a:buSzPts val="1800"/>
              <a:buChar char="●"/>
            </a:pPr>
            <a:r>
              <a:rPr lang="ja"/>
              <a:t>This paper develops a refined DRL model to enable the autonomous agent to play the classical Snake Game; whose constraint gets stricter as game progress.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idx="1" type="body"/>
          </p:nvPr>
        </p:nvSpPr>
        <p:spPr>
          <a:xfrm>
            <a:off x="311700" y="1152475"/>
            <a:ext cx="5188800" cy="39171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ja"/>
              <a:t>It is the game where the player controls the snake to maximize the score by eating an apple spawned at random places.</a:t>
            </a:r>
            <a:endParaRPr/>
          </a:p>
          <a:p>
            <a:pPr indent="0" lvl="0" marL="457200" rtl="0" algn="l">
              <a:spcBef>
                <a:spcPts val="1200"/>
              </a:spcBef>
              <a:spcAft>
                <a:spcPts val="0"/>
              </a:spcAft>
              <a:buNone/>
            </a:pPr>
            <a:r>
              <a:t/>
            </a:r>
            <a:endParaRPr/>
          </a:p>
          <a:p>
            <a:pPr indent="-342900" lvl="0" marL="457200" rtl="0" algn="l">
              <a:spcBef>
                <a:spcPts val="1200"/>
              </a:spcBef>
              <a:spcAft>
                <a:spcPts val="0"/>
              </a:spcAft>
              <a:buSzPts val="1800"/>
              <a:buChar char="●"/>
            </a:pPr>
            <a:r>
              <a:rPr lang="ja"/>
              <a:t>If the snake eat an apple, score </a:t>
            </a:r>
            <a:r>
              <a:rPr lang="ja"/>
              <a:t>increases</a:t>
            </a:r>
            <a:r>
              <a:rPr lang="ja"/>
              <a:t> 1 and the snake will grow one grid in length.</a:t>
            </a:r>
            <a:endParaRPr/>
          </a:p>
          <a:p>
            <a:pPr indent="0" lvl="0" marL="457200" rtl="0" algn="l">
              <a:spcBef>
                <a:spcPts val="1200"/>
              </a:spcBef>
              <a:spcAft>
                <a:spcPts val="0"/>
              </a:spcAft>
              <a:buNone/>
            </a:pPr>
            <a:r>
              <a:t/>
            </a:r>
            <a:endParaRPr/>
          </a:p>
          <a:p>
            <a:pPr indent="-342900" lvl="0" marL="457200" rtl="0" algn="l">
              <a:spcBef>
                <a:spcPts val="1200"/>
              </a:spcBef>
              <a:spcAft>
                <a:spcPts val="0"/>
              </a:spcAft>
              <a:buSzPts val="1800"/>
              <a:buChar char="●"/>
            </a:pPr>
            <a:r>
              <a:rPr lang="ja"/>
              <a:t>If the snake clashes the wall or itself, game over.</a:t>
            </a:r>
            <a:endParaRPr/>
          </a:p>
          <a:p>
            <a:pPr indent="0" lvl="0" marL="0" rtl="0" algn="l">
              <a:spcBef>
                <a:spcPts val="1200"/>
              </a:spcBef>
              <a:spcAft>
                <a:spcPts val="1200"/>
              </a:spcAft>
              <a:buNone/>
            </a:pPr>
            <a:r>
              <a:t/>
            </a:r>
            <a:endParaRPr/>
          </a:p>
        </p:txBody>
      </p:sp>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Snake Game</a:t>
            </a:r>
            <a:endParaRPr/>
          </a:p>
        </p:txBody>
      </p:sp>
      <p:pic>
        <p:nvPicPr>
          <p:cNvPr id="68" name="Google Shape;68;p15"/>
          <p:cNvPicPr preferRelativeResize="0"/>
          <p:nvPr/>
        </p:nvPicPr>
        <p:blipFill>
          <a:blip r:embed="rId3">
            <a:alphaModFix/>
          </a:blip>
          <a:stretch>
            <a:fillRect/>
          </a:stretch>
        </p:blipFill>
        <p:spPr>
          <a:xfrm>
            <a:off x="5724650" y="1198600"/>
            <a:ext cx="3107650" cy="27463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Environment</a:t>
            </a:r>
            <a:endParaRPr/>
          </a:p>
        </p:txBody>
      </p:sp>
      <p:sp>
        <p:nvSpPr>
          <p:cNvPr id="74" name="Google Shape;74;p16"/>
          <p:cNvSpPr txBox="1"/>
          <p:nvPr>
            <p:ph idx="1" type="body"/>
          </p:nvPr>
        </p:nvSpPr>
        <p:spPr>
          <a:xfrm>
            <a:off x="466975" y="1152475"/>
            <a:ext cx="8520600" cy="3803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ja"/>
              <a:t>The size of map is 240x240 in pixel and divided into 12x12 large grids.</a:t>
            </a:r>
            <a:endParaRPr/>
          </a:p>
          <a:p>
            <a:pPr indent="-342900" lvl="0" marL="457200" rtl="0" algn="l">
              <a:spcBef>
                <a:spcPts val="0"/>
              </a:spcBef>
              <a:spcAft>
                <a:spcPts val="0"/>
              </a:spcAft>
              <a:buSzPts val="1800"/>
              <a:buChar char="●"/>
            </a:pPr>
            <a:r>
              <a:rPr lang="ja"/>
              <a:t>The initial settings:</a:t>
            </a:r>
            <a:endParaRPr/>
          </a:p>
          <a:p>
            <a:pPr indent="0" lvl="0" marL="457200" rtl="0" algn="l">
              <a:spcBef>
                <a:spcPts val="1200"/>
              </a:spcBef>
              <a:spcAft>
                <a:spcPts val="0"/>
              </a:spcAft>
              <a:buNone/>
            </a:pPr>
            <a:r>
              <a:t/>
            </a:r>
            <a:endParaRPr/>
          </a:p>
          <a:p>
            <a:pPr indent="0" lvl="0" marL="45720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342900" lvl="0" marL="457200" rtl="0" algn="l">
              <a:spcBef>
                <a:spcPts val="1200"/>
              </a:spcBef>
              <a:spcAft>
                <a:spcPts val="0"/>
              </a:spcAft>
              <a:buSzPts val="1800"/>
              <a:buChar char="●"/>
            </a:pPr>
            <a:r>
              <a:rPr lang="ja"/>
              <a:t>Action set consists of UP, DOWN, LEFT and RIGHT.</a:t>
            </a:r>
            <a:endParaRPr/>
          </a:p>
          <a:p>
            <a:pPr indent="0" lvl="0" marL="457200" rtl="0" algn="l">
              <a:spcBef>
                <a:spcPts val="1200"/>
              </a:spcBef>
              <a:spcAft>
                <a:spcPts val="1200"/>
              </a:spcAft>
              <a:buNone/>
            </a:pPr>
            <a:r>
              <a:t/>
            </a:r>
            <a:endParaRPr/>
          </a:p>
        </p:txBody>
      </p:sp>
      <p:graphicFrame>
        <p:nvGraphicFramePr>
          <p:cNvPr id="75" name="Google Shape;75;p16"/>
          <p:cNvGraphicFramePr/>
          <p:nvPr/>
        </p:nvGraphicFramePr>
        <p:xfrm>
          <a:off x="1472850" y="2082725"/>
          <a:ext cx="3000000" cy="3000000"/>
        </p:xfrm>
        <a:graphic>
          <a:graphicData uri="http://schemas.openxmlformats.org/drawingml/2006/table">
            <a:tbl>
              <a:tblPr>
                <a:noFill/>
                <a:tableStyleId>{DF02669D-4414-44ED-B27D-652D7BD8A93D}</a:tableStyleId>
              </a:tblPr>
              <a:tblGrid>
                <a:gridCol w="2385800"/>
                <a:gridCol w="1313350"/>
              </a:tblGrid>
              <a:tr h="396200">
                <a:tc>
                  <a:txBody>
                    <a:bodyPr/>
                    <a:lstStyle/>
                    <a:p>
                      <a:pPr indent="0" lvl="0" marL="0" rtl="0" algn="l">
                        <a:spcBef>
                          <a:spcPts val="0"/>
                        </a:spcBef>
                        <a:spcAft>
                          <a:spcPts val="0"/>
                        </a:spcAft>
                        <a:buNone/>
                      </a:pPr>
                      <a:r>
                        <a:rPr lang="ja"/>
                        <a:t>Length of the snake</a:t>
                      </a:r>
                      <a:endParaRPr/>
                    </a:p>
                  </a:txBody>
                  <a:tcPr marT="91425" marB="91425" marR="91425" marL="91425"/>
                </a:tc>
                <a:tc>
                  <a:txBody>
                    <a:bodyPr/>
                    <a:lstStyle/>
                    <a:p>
                      <a:pPr indent="0" lvl="0" marL="0" rtl="0" algn="l">
                        <a:spcBef>
                          <a:spcPts val="0"/>
                        </a:spcBef>
                        <a:spcAft>
                          <a:spcPts val="0"/>
                        </a:spcAft>
                        <a:buNone/>
                      </a:pPr>
                      <a:r>
                        <a:rPr lang="ja"/>
                        <a:t>3</a:t>
                      </a:r>
                      <a:endParaRPr/>
                    </a:p>
                  </a:txBody>
                  <a:tcPr marT="91425" marB="91425" marR="91425" marL="91425"/>
                </a:tc>
              </a:tr>
              <a:tr h="396200">
                <a:tc>
                  <a:txBody>
                    <a:bodyPr/>
                    <a:lstStyle/>
                    <a:p>
                      <a:pPr indent="0" lvl="0" marL="0" rtl="0" algn="l">
                        <a:spcBef>
                          <a:spcPts val="0"/>
                        </a:spcBef>
                        <a:spcAft>
                          <a:spcPts val="0"/>
                        </a:spcAft>
                        <a:buNone/>
                      </a:pPr>
                      <a:r>
                        <a:rPr lang="ja"/>
                        <a:t>direction of the snake</a:t>
                      </a:r>
                      <a:endParaRPr/>
                    </a:p>
                  </a:txBody>
                  <a:tcPr marT="91425" marB="91425" marR="91425" marL="91425"/>
                </a:tc>
                <a:tc>
                  <a:txBody>
                    <a:bodyPr/>
                    <a:lstStyle/>
                    <a:p>
                      <a:pPr indent="0" lvl="0" marL="0" rtl="0" algn="l">
                        <a:spcBef>
                          <a:spcPts val="0"/>
                        </a:spcBef>
                        <a:spcAft>
                          <a:spcPts val="0"/>
                        </a:spcAft>
                        <a:buNone/>
                      </a:pPr>
                      <a:r>
                        <a:rPr lang="ja"/>
                        <a:t>right</a:t>
                      </a:r>
                      <a:endParaRPr/>
                    </a:p>
                  </a:txBody>
                  <a:tcPr marT="91425" marB="91425" marR="91425" marL="91425"/>
                </a:tc>
              </a:tr>
              <a:tr h="396200">
                <a:tc>
                  <a:txBody>
                    <a:bodyPr/>
                    <a:lstStyle/>
                    <a:p>
                      <a:pPr indent="0" lvl="0" marL="0" rtl="0" algn="l">
                        <a:spcBef>
                          <a:spcPts val="0"/>
                        </a:spcBef>
                        <a:spcAft>
                          <a:spcPts val="0"/>
                        </a:spcAft>
                        <a:buNone/>
                      </a:pPr>
                      <a:r>
                        <a:rPr lang="ja"/>
                        <a:t>position of the apple</a:t>
                      </a:r>
                      <a:endParaRPr/>
                    </a:p>
                  </a:txBody>
                  <a:tcPr marT="91425" marB="91425" marR="91425" marL="91425"/>
                </a:tc>
                <a:tc>
                  <a:txBody>
                    <a:bodyPr/>
                    <a:lstStyle/>
                    <a:p>
                      <a:pPr indent="0" lvl="0" marL="0" rtl="0" algn="l">
                        <a:spcBef>
                          <a:spcPts val="0"/>
                        </a:spcBef>
                        <a:spcAft>
                          <a:spcPts val="0"/>
                        </a:spcAft>
                        <a:buNone/>
                      </a:pPr>
                      <a:r>
                        <a:rPr lang="ja"/>
                        <a:t>random</a:t>
                      </a:r>
                      <a:endParaRPr/>
                    </a:p>
                  </a:txBody>
                  <a:tcPr marT="91425" marB="91425" marR="91425" marL="91425"/>
                </a:tc>
              </a:tr>
              <a:tr h="396200">
                <a:tc>
                  <a:txBody>
                    <a:bodyPr/>
                    <a:lstStyle/>
                    <a:p>
                      <a:pPr indent="0" lvl="0" marL="0" rtl="0" algn="l">
                        <a:spcBef>
                          <a:spcPts val="0"/>
                        </a:spcBef>
                        <a:spcAft>
                          <a:spcPts val="0"/>
                        </a:spcAft>
                        <a:buNone/>
                      </a:pPr>
                      <a:r>
                        <a:rPr lang="ja"/>
                        <a:t>game score </a:t>
                      </a:r>
                      <a:endParaRPr/>
                    </a:p>
                  </a:txBody>
                  <a:tcPr marT="91425" marB="91425" marR="91425" marL="91425"/>
                </a:tc>
                <a:tc>
                  <a:txBody>
                    <a:bodyPr/>
                    <a:lstStyle/>
                    <a:p>
                      <a:pPr indent="0" lvl="0" marL="0" rtl="0" algn="l">
                        <a:spcBef>
                          <a:spcPts val="0"/>
                        </a:spcBef>
                        <a:spcAft>
                          <a:spcPts val="0"/>
                        </a:spcAft>
                        <a:buNone/>
                      </a:pPr>
                      <a:r>
                        <a:rPr lang="ja"/>
                        <a:t>0</a:t>
                      </a:r>
                      <a:endParaRPr/>
                    </a:p>
                  </a:txBody>
                  <a:tcPr marT="91425" marB="91425" marR="91425" marL="91425"/>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Sensory Input Preprocessing</a:t>
            </a:r>
            <a:endParaRPr/>
          </a:p>
        </p:txBody>
      </p:sp>
      <p:pic>
        <p:nvPicPr>
          <p:cNvPr id="81" name="Google Shape;81;p17"/>
          <p:cNvPicPr preferRelativeResize="0"/>
          <p:nvPr/>
        </p:nvPicPr>
        <p:blipFill>
          <a:blip r:embed="rId3">
            <a:alphaModFix/>
          </a:blip>
          <a:stretch>
            <a:fillRect/>
          </a:stretch>
        </p:blipFill>
        <p:spPr>
          <a:xfrm>
            <a:off x="1104050" y="1761475"/>
            <a:ext cx="6935900" cy="2527825"/>
          </a:xfrm>
          <a:prstGeom prst="rect">
            <a:avLst/>
          </a:prstGeom>
          <a:noFill/>
          <a:ln>
            <a:noFill/>
          </a:ln>
        </p:spPr>
      </p:pic>
      <p:sp>
        <p:nvSpPr>
          <p:cNvPr id="82" name="Google Shape;82;p17"/>
          <p:cNvSpPr txBox="1"/>
          <p:nvPr>
            <p:ph idx="1" type="body"/>
          </p:nvPr>
        </p:nvSpPr>
        <p:spPr>
          <a:xfrm>
            <a:off x="311700" y="1111550"/>
            <a:ext cx="8520600" cy="6912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ja"/>
              <a:t>They resize the size of 240 x 240 x 3 to 64 x 64 x 3.</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Network Architecture</a:t>
            </a:r>
            <a:endParaRPr/>
          </a:p>
        </p:txBody>
      </p:sp>
      <p:sp>
        <p:nvSpPr>
          <p:cNvPr id="88" name="Google Shape;88;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0" lvl="0" marL="457200" rtl="0" algn="l">
              <a:spcBef>
                <a:spcPts val="1200"/>
              </a:spcBef>
              <a:spcAft>
                <a:spcPts val="1200"/>
              </a:spcAft>
              <a:buNone/>
            </a:pPr>
            <a:r>
              <a:t/>
            </a:r>
            <a:endParaRPr/>
          </a:p>
        </p:txBody>
      </p:sp>
      <p:pic>
        <p:nvPicPr>
          <p:cNvPr id="89" name="Google Shape;89;p18"/>
          <p:cNvPicPr preferRelativeResize="0"/>
          <p:nvPr/>
        </p:nvPicPr>
        <p:blipFill>
          <a:blip r:embed="rId3">
            <a:alphaModFix/>
          </a:blip>
          <a:stretch>
            <a:fillRect/>
          </a:stretch>
        </p:blipFill>
        <p:spPr>
          <a:xfrm>
            <a:off x="549388" y="1476175"/>
            <a:ext cx="8045224" cy="31296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Reward Mechanism </a:t>
            </a:r>
            <a:endParaRPr/>
          </a:p>
        </p:txBody>
      </p:sp>
      <p:sp>
        <p:nvSpPr>
          <p:cNvPr id="95" name="Google Shape;95;p19"/>
          <p:cNvSpPr txBox="1"/>
          <p:nvPr>
            <p:ph idx="1" type="body"/>
          </p:nvPr>
        </p:nvSpPr>
        <p:spPr>
          <a:xfrm>
            <a:off x="311700" y="1152600"/>
            <a:ext cx="8520600" cy="3990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ja"/>
              <a:t>Distance reward is a mechanism that awards or penalizes agents based on its length and distance from the target as they approach or move away from the target.</a:t>
            </a:r>
            <a:endParaRPr/>
          </a:p>
          <a:p>
            <a:pPr indent="0" lvl="0" marL="0" rtl="0" algn="l">
              <a:spcBef>
                <a:spcPts val="1200"/>
              </a:spcBef>
              <a:spcAft>
                <a:spcPts val="0"/>
              </a:spcAft>
              <a:buNone/>
            </a:pPr>
            <a:r>
              <a:t/>
            </a:r>
            <a:endParaRPr/>
          </a:p>
          <a:p>
            <a:pPr indent="0" lvl="0" marL="457200" rtl="0" algn="l">
              <a:spcBef>
                <a:spcPts val="1200"/>
              </a:spcBef>
              <a:spcAft>
                <a:spcPts val="0"/>
              </a:spcAft>
              <a:buNone/>
            </a:pPr>
            <a:r>
              <a:t/>
            </a:r>
            <a:endParaRPr/>
          </a:p>
          <a:p>
            <a:pPr indent="0" lvl="0" marL="457200" rtl="0" algn="l">
              <a:spcBef>
                <a:spcPts val="1200"/>
              </a:spcBef>
              <a:spcAft>
                <a:spcPts val="0"/>
              </a:spcAft>
              <a:buNone/>
            </a:pPr>
            <a:r>
              <a:t/>
            </a:r>
            <a:endParaRPr/>
          </a:p>
          <a:p>
            <a:pPr indent="0" lvl="0" marL="0" rtl="0" algn="l">
              <a:spcBef>
                <a:spcPts val="1200"/>
              </a:spcBef>
              <a:spcAft>
                <a:spcPts val="0"/>
              </a:spcAft>
              <a:buNone/>
            </a:pPr>
            <a:r>
              <a:rPr lang="ja"/>
              <a:t>	  </a:t>
            </a:r>
            <a:endParaRPr/>
          </a:p>
          <a:p>
            <a:pPr indent="0" lvl="0" marL="0" rtl="0" algn="l">
              <a:spcBef>
                <a:spcPts val="1200"/>
              </a:spcBef>
              <a:spcAft>
                <a:spcPts val="1200"/>
              </a:spcAft>
              <a:buNone/>
            </a:pPr>
            <a:r>
              <a:t/>
            </a:r>
            <a:endParaRPr/>
          </a:p>
        </p:txBody>
      </p:sp>
      <p:pic>
        <p:nvPicPr>
          <p:cNvPr id="96" name="Google Shape;96;p19"/>
          <p:cNvPicPr preferRelativeResize="0"/>
          <p:nvPr/>
        </p:nvPicPr>
        <p:blipFill>
          <a:blip r:embed="rId3">
            <a:alphaModFix/>
          </a:blip>
          <a:stretch>
            <a:fillRect/>
          </a:stretch>
        </p:blipFill>
        <p:spPr>
          <a:xfrm>
            <a:off x="1681325" y="2524250"/>
            <a:ext cx="3554892" cy="572700"/>
          </a:xfrm>
          <a:prstGeom prst="rect">
            <a:avLst/>
          </a:prstGeom>
          <a:noFill/>
          <a:ln>
            <a:noFill/>
          </a:ln>
        </p:spPr>
      </p:pic>
      <p:sp>
        <p:nvSpPr>
          <p:cNvPr id="97" name="Google Shape;97;p19"/>
          <p:cNvSpPr txBox="1"/>
          <p:nvPr/>
        </p:nvSpPr>
        <p:spPr>
          <a:xfrm>
            <a:off x="776100" y="3182225"/>
            <a:ext cx="8056200" cy="818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200"/>
              </a:spcAft>
              <a:buClr>
                <a:schemeClr val="dk1"/>
              </a:buClr>
              <a:buSzPts val="1100"/>
              <a:buFont typeface="Arial"/>
              <a:buNone/>
            </a:pPr>
            <a:r>
              <a:rPr lang="ja" sz="1800">
                <a:solidFill>
                  <a:schemeClr val="dk2"/>
                </a:solidFill>
              </a:rPr>
              <a:t>where L</a:t>
            </a:r>
            <a:r>
              <a:rPr lang="ja">
                <a:solidFill>
                  <a:schemeClr val="dk2"/>
                </a:solidFill>
              </a:rPr>
              <a:t>t</a:t>
            </a:r>
            <a:r>
              <a:rPr lang="ja" sz="1800">
                <a:solidFill>
                  <a:schemeClr val="dk2"/>
                </a:solidFill>
              </a:rPr>
              <a:t> is the snake’s length, D</a:t>
            </a:r>
            <a:r>
              <a:rPr lang="ja">
                <a:solidFill>
                  <a:schemeClr val="dk2"/>
                </a:solidFill>
              </a:rPr>
              <a:t>t</a:t>
            </a:r>
            <a:r>
              <a:rPr lang="ja" sz="1800">
                <a:solidFill>
                  <a:schemeClr val="dk2"/>
                </a:solidFill>
              </a:rPr>
              <a:t> is the distance between target and the head of the snake.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Reward Mechanism </a:t>
            </a:r>
            <a:endParaRPr/>
          </a:p>
        </p:txBody>
      </p:sp>
      <p:sp>
        <p:nvSpPr>
          <p:cNvPr id="103" name="Google Shape;103;p20"/>
          <p:cNvSpPr txBox="1"/>
          <p:nvPr>
            <p:ph idx="1" type="body"/>
          </p:nvPr>
        </p:nvSpPr>
        <p:spPr>
          <a:xfrm>
            <a:off x="311700" y="1152600"/>
            <a:ext cx="8520600" cy="3990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ja"/>
              <a:t>Training gap</a:t>
            </a:r>
            <a:r>
              <a:rPr lang="ja"/>
              <a:t> is a mechanism that prevents the agent from learning for M time steps after it ate an apple to exclude the </a:t>
            </a:r>
            <a:r>
              <a:rPr lang="ja"/>
              <a:t>improper</a:t>
            </a:r>
            <a:r>
              <a:rPr lang="ja"/>
              <a:t> training signals.</a:t>
            </a:r>
            <a:endParaRPr/>
          </a:p>
          <a:p>
            <a:pPr indent="0" lvl="0" marL="0" rtl="0" algn="l">
              <a:spcBef>
                <a:spcPts val="1200"/>
              </a:spcBef>
              <a:spcAft>
                <a:spcPts val="0"/>
              </a:spcAft>
              <a:buNone/>
            </a:pPr>
            <a:r>
              <a:t/>
            </a:r>
            <a:endParaRPr/>
          </a:p>
          <a:p>
            <a:pPr indent="0" lvl="0" marL="457200" rtl="0" algn="l">
              <a:spcBef>
                <a:spcPts val="1200"/>
              </a:spcBef>
              <a:spcAft>
                <a:spcPts val="0"/>
              </a:spcAft>
              <a:buNone/>
            </a:pPr>
            <a:r>
              <a:t/>
            </a:r>
            <a:endParaRPr/>
          </a:p>
          <a:p>
            <a:pPr indent="0" lvl="0" marL="457200" rtl="0" algn="l">
              <a:spcBef>
                <a:spcPts val="1200"/>
              </a:spcBef>
              <a:spcAft>
                <a:spcPts val="0"/>
              </a:spcAft>
              <a:buNone/>
            </a:pPr>
            <a:r>
              <a:t/>
            </a:r>
            <a:endParaRPr/>
          </a:p>
          <a:p>
            <a:pPr indent="0" lvl="0" marL="0" rtl="0" algn="l">
              <a:spcBef>
                <a:spcPts val="1200"/>
              </a:spcBef>
              <a:spcAft>
                <a:spcPts val="0"/>
              </a:spcAft>
              <a:buNone/>
            </a:pPr>
            <a:r>
              <a:rPr lang="ja"/>
              <a:t>	  </a:t>
            </a:r>
            <a:endParaRPr/>
          </a:p>
          <a:p>
            <a:pPr indent="0" lvl="0" marL="0" rtl="0" algn="l">
              <a:spcBef>
                <a:spcPts val="1200"/>
              </a:spcBef>
              <a:spcAft>
                <a:spcPts val="1200"/>
              </a:spcAft>
              <a:buNone/>
            </a:pPr>
            <a:r>
              <a:t/>
            </a:r>
            <a:endParaRPr/>
          </a:p>
        </p:txBody>
      </p:sp>
      <p:sp>
        <p:nvSpPr>
          <p:cNvPr id="104" name="Google Shape;104;p20"/>
          <p:cNvSpPr txBox="1"/>
          <p:nvPr/>
        </p:nvSpPr>
        <p:spPr>
          <a:xfrm>
            <a:off x="776100" y="3182225"/>
            <a:ext cx="8056200" cy="1406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200"/>
              </a:spcAft>
              <a:buNone/>
            </a:pPr>
            <a:r>
              <a:rPr lang="ja" sz="1800">
                <a:solidFill>
                  <a:schemeClr val="dk2"/>
                </a:solidFill>
              </a:rPr>
              <a:t>where the values of p, q and k satisfy     a          , so that M(L</a:t>
            </a:r>
            <a:r>
              <a:rPr lang="ja">
                <a:solidFill>
                  <a:schemeClr val="dk2"/>
                </a:solidFill>
              </a:rPr>
              <a:t>t</a:t>
            </a:r>
            <a:r>
              <a:rPr lang="ja" sz="1800">
                <a:solidFill>
                  <a:schemeClr val="dk2"/>
                </a:solidFill>
              </a:rPr>
              <a:t>) is continuous at (k, M(k)). In this paper, they heuristically set the training gap, p, q, and k to 6, 0.4, 2, and 10, respectively. </a:t>
            </a:r>
            <a:endParaRPr/>
          </a:p>
        </p:txBody>
      </p:sp>
      <p:pic>
        <p:nvPicPr>
          <p:cNvPr id="105" name="Google Shape;105;p20"/>
          <p:cNvPicPr preferRelativeResize="0"/>
          <p:nvPr/>
        </p:nvPicPr>
        <p:blipFill>
          <a:blip r:embed="rId3">
            <a:alphaModFix/>
          </a:blip>
          <a:stretch>
            <a:fillRect/>
          </a:stretch>
        </p:blipFill>
        <p:spPr>
          <a:xfrm>
            <a:off x="1679199" y="2571749"/>
            <a:ext cx="3664483" cy="572700"/>
          </a:xfrm>
          <a:prstGeom prst="rect">
            <a:avLst/>
          </a:prstGeom>
          <a:noFill/>
          <a:ln>
            <a:noFill/>
          </a:ln>
        </p:spPr>
      </p:pic>
      <p:pic>
        <p:nvPicPr>
          <p:cNvPr id="106" name="Google Shape;106;p20"/>
          <p:cNvPicPr preferRelativeResize="0"/>
          <p:nvPr/>
        </p:nvPicPr>
        <p:blipFill>
          <a:blip r:embed="rId4">
            <a:alphaModFix/>
          </a:blip>
          <a:stretch>
            <a:fillRect/>
          </a:stretch>
        </p:blipFill>
        <p:spPr>
          <a:xfrm>
            <a:off x="4717000" y="3222150"/>
            <a:ext cx="980950" cy="4048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Reward Mechanism </a:t>
            </a:r>
            <a:endParaRPr/>
          </a:p>
        </p:txBody>
      </p:sp>
      <p:sp>
        <p:nvSpPr>
          <p:cNvPr id="112" name="Google Shape;112;p21"/>
          <p:cNvSpPr txBox="1"/>
          <p:nvPr>
            <p:ph idx="1" type="body"/>
          </p:nvPr>
        </p:nvSpPr>
        <p:spPr>
          <a:xfrm>
            <a:off x="311700" y="1152600"/>
            <a:ext cx="8520600" cy="3990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ja"/>
              <a:t>Timeout strategy</a:t>
            </a:r>
            <a:r>
              <a:rPr lang="ja"/>
              <a:t> is a mechanism that if the snake failed to eat any apple over the past P steps, it receives a negative reward as punishment.</a:t>
            </a:r>
            <a:endParaRPr/>
          </a:p>
          <a:p>
            <a:pPr indent="0" lvl="0" marL="0" rtl="0" algn="l">
              <a:spcBef>
                <a:spcPts val="1200"/>
              </a:spcBef>
              <a:spcAft>
                <a:spcPts val="0"/>
              </a:spcAft>
              <a:buNone/>
            </a:pPr>
            <a:r>
              <a:t/>
            </a:r>
            <a:endParaRPr/>
          </a:p>
          <a:p>
            <a:pPr indent="0" lvl="0" marL="457200" rtl="0" algn="l">
              <a:spcBef>
                <a:spcPts val="1200"/>
              </a:spcBef>
              <a:spcAft>
                <a:spcPts val="0"/>
              </a:spcAft>
              <a:buNone/>
            </a:pPr>
            <a:r>
              <a:t/>
            </a:r>
            <a:endParaRPr/>
          </a:p>
          <a:p>
            <a:pPr indent="0" lvl="0" marL="457200" rtl="0" algn="l">
              <a:spcBef>
                <a:spcPts val="1200"/>
              </a:spcBef>
              <a:spcAft>
                <a:spcPts val="0"/>
              </a:spcAft>
              <a:buNone/>
            </a:pPr>
            <a:r>
              <a:t/>
            </a:r>
            <a:endParaRPr/>
          </a:p>
          <a:p>
            <a:pPr indent="0" lvl="0" marL="0" rtl="0" algn="l">
              <a:spcBef>
                <a:spcPts val="1200"/>
              </a:spcBef>
              <a:spcAft>
                <a:spcPts val="0"/>
              </a:spcAft>
              <a:buNone/>
            </a:pPr>
            <a:r>
              <a:rPr lang="ja"/>
              <a:t>	  </a:t>
            </a:r>
            <a:endParaRPr/>
          </a:p>
          <a:p>
            <a:pPr indent="0" lvl="0" marL="0" rtl="0" algn="l">
              <a:spcBef>
                <a:spcPts val="1200"/>
              </a:spcBef>
              <a:spcAft>
                <a:spcPts val="1200"/>
              </a:spcAft>
              <a:buNone/>
            </a:pPr>
            <a:r>
              <a:t/>
            </a:r>
            <a:endParaRPr/>
          </a:p>
        </p:txBody>
      </p:sp>
      <p:sp>
        <p:nvSpPr>
          <p:cNvPr id="113" name="Google Shape;113;p21"/>
          <p:cNvSpPr txBox="1"/>
          <p:nvPr/>
        </p:nvSpPr>
        <p:spPr>
          <a:xfrm>
            <a:off x="776100" y="3182225"/>
            <a:ext cx="8056200" cy="1406700"/>
          </a:xfrm>
          <a:prstGeom prst="rect">
            <a:avLst/>
          </a:prstGeom>
          <a:solidFill>
            <a:schemeClr val="lt1"/>
          </a:solidFill>
          <a:ln>
            <a:noFill/>
          </a:ln>
        </p:spPr>
        <p:txBody>
          <a:bodyPr anchorCtr="0" anchor="t" bIns="91425" lIns="91425" spcFirstLastPara="1" rIns="91425" wrap="square" tIns="91425">
            <a:noAutofit/>
          </a:bodyPr>
          <a:lstStyle/>
          <a:p>
            <a:pPr indent="0" lvl="0" marL="0" rtl="0" algn="l">
              <a:lnSpc>
                <a:spcPct val="115000"/>
              </a:lnSpc>
              <a:spcBef>
                <a:spcPts val="0"/>
              </a:spcBef>
              <a:spcAft>
                <a:spcPts val="1200"/>
              </a:spcAft>
              <a:buNone/>
            </a:pPr>
            <a:r>
              <a:rPr lang="ja" sz="1800">
                <a:solidFill>
                  <a:schemeClr val="dk2"/>
                </a:solidFill>
              </a:rPr>
              <a:t>In this strategy, P is a positive integer, heuristically set according to the length of the snake as ⌈0.7 * L</a:t>
            </a:r>
            <a:r>
              <a:rPr lang="ja">
                <a:solidFill>
                  <a:schemeClr val="dk2"/>
                </a:solidFill>
              </a:rPr>
              <a:t>t</a:t>
            </a:r>
            <a:r>
              <a:rPr lang="ja" sz="1800">
                <a:solidFill>
                  <a:schemeClr val="dk2"/>
                </a:solidFill>
              </a:rPr>
              <a:t>⌉ + 10.</a:t>
            </a:r>
            <a:endParaRPr sz="1800">
              <a:solidFill>
                <a:schemeClr val="dk2"/>
              </a:solidFill>
            </a:endParaRPr>
          </a:p>
        </p:txBody>
      </p:sp>
      <p:pic>
        <p:nvPicPr>
          <p:cNvPr id="114" name="Google Shape;114;p21"/>
          <p:cNvPicPr preferRelativeResize="0"/>
          <p:nvPr/>
        </p:nvPicPr>
        <p:blipFill>
          <a:blip r:embed="rId3">
            <a:alphaModFix/>
          </a:blip>
          <a:stretch>
            <a:fillRect/>
          </a:stretch>
        </p:blipFill>
        <p:spPr>
          <a:xfrm>
            <a:off x="1957750" y="2692600"/>
            <a:ext cx="2187749" cy="3430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