
<file path=[Content_Types].xml><?xml version="1.0" encoding="utf-8"?>
<Types xmlns="http://schemas.openxmlformats.org/package/2006/content-types"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2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59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033DFDA3-9762-43DF-B249-EC9BC2B98F51}">
  <a:tblStyle styleId="{033DFDA3-9762-43DF-B249-EC9BC2B98F51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5.xml"/><Relationship Id="rId10" Type="http://schemas.openxmlformats.org/officeDocument/2006/relationships/slide" Target="slides/slide4.xml"/><Relationship Id="rId13" Type="http://schemas.openxmlformats.org/officeDocument/2006/relationships/slide" Target="slides/slide7.xml"/><Relationship Id="rId12" Type="http://schemas.openxmlformats.org/officeDocument/2006/relationships/slide" Target="slides/slide6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tableStyles" Target="tableStyles.xml"/><Relationship Id="rId9" Type="http://schemas.openxmlformats.org/officeDocument/2006/relationships/slide" Target="slides/slide3.xml"/><Relationship Id="rId15" Type="http://schemas.openxmlformats.org/officeDocument/2006/relationships/slide" Target="slides/slide9.xml"/><Relationship Id="rId14" Type="http://schemas.openxmlformats.org/officeDocument/2006/relationships/slide" Target="slides/slide8.xml"/><Relationship Id="rId17" Type="http://schemas.openxmlformats.org/officeDocument/2006/relationships/slide" Target="slides/slide11.xml"/><Relationship Id="rId16" Type="http://schemas.openxmlformats.org/officeDocument/2006/relationships/slide" Target="slides/slide10.xml"/><Relationship Id="rId5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8" Type="http://schemas.openxmlformats.org/officeDocument/2006/relationships/slide" Target="slides/slide12.xml"/><Relationship Id="rId7" Type="http://schemas.openxmlformats.org/officeDocument/2006/relationships/slide" Target="slides/slide1.xml"/><Relationship Id="rId8" Type="http://schemas.openxmlformats.org/officeDocument/2006/relationships/slide" Target="slides/slide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g1403f594708_0_4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6" name="Google Shape;116;g1403f594708_0_4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g1403f594708_0_8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4" name="Google Shape;124;g1403f594708_0_8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g1403f594708_0_4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1" name="Google Shape;131;g1403f594708_0_4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g1403f594708_0_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Google Shape;59;g1403f594708_0_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g1403f594708_0_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" name="Google Shape;65;g1403f594708_0_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g1403f594708_0_1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1" name="Google Shape;71;g1403f594708_0_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g1403f594708_0_1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0" name="Google Shape;80;g1403f594708_0_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g1403f594708_0_2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8" name="Google Shape;88;g1403f594708_0_2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g1403f594708_0_2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4" name="Google Shape;94;g1403f594708_0_2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g1403f594708_0_6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2" name="Google Shape;102;g1403f594708_0_6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g1403f594708_0_3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9" name="Google Shape;109;g1403f594708_0_3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j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j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j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j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j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j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j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j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j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j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ja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ja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7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5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.png"/><Relationship Id="rId4" Type="http://schemas.openxmlformats.org/officeDocument/2006/relationships/hyperlink" Target="https://arxiv.org/pdf/1511.06295.pdf?fbclid=IwAR2P9PcMDwVPLYL_quZlaJIiz5nqhpjIfFWOQbQfFdlVU5Y4Q3WHF1_gWgw" TargetMode="Externa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2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3.png"/><Relationship Id="rId4" Type="http://schemas.openxmlformats.org/officeDocument/2006/relationships/image" Target="../media/image4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6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/>
          <p:nvPr>
            <p:ph type="ctrTitle"/>
          </p:nvPr>
        </p:nvSpPr>
        <p:spPr>
          <a:xfrm>
            <a:off x="252000" y="624900"/>
            <a:ext cx="8640000" cy="2282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ja"/>
              <a:t>A Human-Like Agent Based on a Hybrid of Reinforcement and Imitation Learning</a:t>
            </a:r>
            <a:endParaRPr/>
          </a:p>
        </p:txBody>
      </p:sp>
      <p:sp>
        <p:nvSpPr>
          <p:cNvPr id="55" name="Google Shape;55;p13"/>
          <p:cNvSpPr txBox="1"/>
          <p:nvPr>
            <p:ph idx="1" type="subTitle"/>
          </p:nvPr>
        </p:nvSpPr>
        <p:spPr>
          <a:xfrm>
            <a:off x="311700" y="3252700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85000" lnSpcReduction="2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ja"/>
              <a:t>Rousslan Fernand Julien Dossa, Xinyu Lian, 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ja"/>
              <a:t>Hirokazu Nomoto, Takashi Matsubara and Kuniaki Uehara</a:t>
            </a:r>
            <a:endParaRPr/>
          </a:p>
        </p:txBody>
      </p:sp>
      <p:sp>
        <p:nvSpPr>
          <p:cNvPr id="56" name="Google Shape;56;p13"/>
          <p:cNvSpPr txBox="1"/>
          <p:nvPr/>
        </p:nvSpPr>
        <p:spPr>
          <a:xfrm>
            <a:off x="688350" y="4093350"/>
            <a:ext cx="77673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ja"/>
              <a:t>International Joint Conference on Neural Networks. Budapest, Hungary. 14-19 July 2019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22"/>
          <p:cNvSpPr txBox="1"/>
          <p:nvPr>
            <p:ph type="title"/>
          </p:nvPr>
        </p:nvSpPr>
        <p:spPr>
          <a:xfrm>
            <a:off x="318575" y="342650"/>
            <a:ext cx="62463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ja" sz="3600"/>
              <a:t>Results and Discussion (1)</a:t>
            </a:r>
            <a:endParaRPr b="1" sz="3600"/>
          </a:p>
        </p:txBody>
      </p:sp>
      <p:pic>
        <p:nvPicPr>
          <p:cNvPr id="119" name="Google Shape;119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71900" y="1052950"/>
            <a:ext cx="6000201" cy="3685225"/>
          </a:xfrm>
          <a:prstGeom prst="rect">
            <a:avLst/>
          </a:prstGeom>
          <a:noFill/>
          <a:ln>
            <a:noFill/>
          </a:ln>
        </p:spPr>
      </p:pic>
      <p:sp>
        <p:nvSpPr>
          <p:cNvPr id="120" name="Google Shape;120;p22"/>
          <p:cNvSpPr/>
          <p:nvPr/>
        </p:nvSpPr>
        <p:spPr>
          <a:xfrm>
            <a:off x="1669725" y="2489425"/>
            <a:ext cx="5874900" cy="219600"/>
          </a:xfrm>
          <a:prstGeom prst="rect">
            <a:avLst/>
          </a:prstGeom>
          <a:noFill/>
          <a:ln cap="flat" cmpd="sng" w="1905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1" name="Google Shape;121;p22"/>
          <p:cNvSpPr/>
          <p:nvPr/>
        </p:nvSpPr>
        <p:spPr>
          <a:xfrm>
            <a:off x="1669725" y="4283100"/>
            <a:ext cx="5874900" cy="219600"/>
          </a:xfrm>
          <a:prstGeom prst="rect">
            <a:avLst/>
          </a:prstGeom>
          <a:noFill/>
          <a:ln cap="flat" cmpd="sng" w="1905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23"/>
          <p:cNvSpPr txBox="1"/>
          <p:nvPr>
            <p:ph type="title"/>
          </p:nvPr>
        </p:nvSpPr>
        <p:spPr>
          <a:xfrm>
            <a:off x="311700" y="445025"/>
            <a:ext cx="64320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ja" sz="3600"/>
              <a:t>Results and Discussion (2)</a:t>
            </a:r>
            <a:endParaRPr b="1" sz="3600"/>
          </a:p>
        </p:txBody>
      </p:sp>
      <p:pic>
        <p:nvPicPr>
          <p:cNvPr id="127" name="Google Shape;127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67338" y="1780525"/>
            <a:ext cx="8409325" cy="2408451"/>
          </a:xfrm>
          <a:prstGeom prst="rect">
            <a:avLst/>
          </a:prstGeom>
          <a:noFill/>
          <a:ln>
            <a:noFill/>
          </a:ln>
        </p:spPr>
      </p:pic>
      <p:sp>
        <p:nvSpPr>
          <p:cNvPr id="128" name="Google Shape;128;p23"/>
          <p:cNvSpPr/>
          <p:nvPr/>
        </p:nvSpPr>
        <p:spPr>
          <a:xfrm>
            <a:off x="461875" y="3605250"/>
            <a:ext cx="8220300" cy="309000"/>
          </a:xfrm>
          <a:prstGeom prst="rect">
            <a:avLst/>
          </a:prstGeom>
          <a:noFill/>
          <a:ln cap="flat" cmpd="sng" w="1905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24"/>
          <p:cNvSpPr txBox="1"/>
          <p:nvPr>
            <p:ph type="title"/>
          </p:nvPr>
        </p:nvSpPr>
        <p:spPr>
          <a:xfrm>
            <a:off x="311700" y="445025"/>
            <a:ext cx="27990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ja" sz="3600"/>
              <a:t>Conclusion</a:t>
            </a:r>
            <a:endParaRPr b="1" sz="3600"/>
          </a:p>
        </p:txBody>
      </p:sp>
      <p:sp>
        <p:nvSpPr>
          <p:cNvPr id="134" name="Google Shape;134;p24"/>
          <p:cNvSpPr txBox="1"/>
          <p:nvPr>
            <p:ph idx="1" type="body"/>
          </p:nvPr>
        </p:nvSpPr>
        <p:spPr>
          <a:xfrm>
            <a:off x="311700" y="1232100"/>
            <a:ext cx="8520600" cy="2679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ja" sz="2400">
                <a:solidFill>
                  <a:schemeClr val="dk1"/>
                </a:solidFill>
              </a:rPr>
              <a:t>・They used hybrid method of RL and IL to </a:t>
            </a:r>
            <a:r>
              <a:rPr lang="ja" sz="2400">
                <a:solidFill>
                  <a:schemeClr val="dk1"/>
                </a:solidFill>
              </a:rPr>
              <a:t>achieve high performance human-like agent.</a:t>
            </a:r>
            <a:endParaRPr sz="24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lang="ja" sz="2400">
                <a:solidFill>
                  <a:schemeClr val="dk1"/>
                </a:solidFill>
              </a:rPr>
              <a:t>・</a:t>
            </a:r>
            <a:r>
              <a:rPr lang="ja" sz="2400">
                <a:solidFill>
                  <a:schemeClr val="dk1"/>
                </a:solidFill>
              </a:rPr>
              <a:t> The created agent was successful in both performance and human-like behavior on the three games.</a:t>
            </a:r>
            <a:endParaRPr sz="240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4"/>
          <p:cNvSpPr txBox="1"/>
          <p:nvPr>
            <p:ph type="title"/>
          </p:nvPr>
        </p:nvSpPr>
        <p:spPr>
          <a:xfrm>
            <a:off x="311700" y="445075"/>
            <a:ext cx="3142500" cy="70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b="1" lang="ja" sz="3600"/>
              <a:t>Introduction</a:t>
            </a:r>
            <a:endParaRPr b="1" sz="3600"/>
          </a:p>
        </p:txBody>
      </p:sp>
      <p:sp>
        <p:nvSpPr>
          <p:cNvPr id="62" name="Google Shape;62;p14"/>
          <p:cNvSpPr txBox="1"/>
          <p:nvPr>
            <p:ph idx="1" type="body"/>
          </p:nvPr>
        </p:nvSpPr>
        <p:spPr>
          <a:xfrm>
            <a:off x="311700" y="1152475"/>
            <a:ext cx="8520600" cy="3654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ja" sz="2400">
                <a:solidFill>
                  <a:schemeClr val="dk1"/>
                </a:solidFill>
              </a:rPr>
              <a:t>・Goal: Create human-like AI with high performance</a:t>
            </a:r>
            <a:endParaRPr sz="24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22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ja" sz="2400">
                <a:solidFill>
                  <a:schemeClr val="dk1"/>
                </a:solidFill>
              </a:rPr>
              <a:t>・Method: RL + IL</a:t>
            </a:r>
            <a:endParaRPr sz="24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ja" sz="2400">
                <a:solidFill>
                  <a:schemeClr val="dk1"/>
                </a:solidFill>
              </a:rPr>
              <a:t>	RL</a:t>
            </a:r>
            <a:r>
              <a:rPr lang="ja" sz="2400">
                <a:solidFill>
                  <a:schemeClr val="dk1"/>
                </a:solidFill>
              </a:rPr>
              <a:t> agent is</a:t>
            </a:r>
            <a:r>
              <a:rPr lang="ja" sz="2400">
                <a:solidFill>
                  <a:schemeClr val="dk1"/>
                </a:solidFill>
              </a:rPr>
              <a:t> too efficient for practical use</a:t>
            </a:r>
            <a:endParaRPr sz="24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ja" sz="2400">
                <a:solidFill>
                  <a:schemeClr val="dk1"/>
                </a:solidFill>
              </a:rPr>
              <a:t>	IL agent is human-like but not good in performance</a:t>
            </a:r>
            <a:endParaRPr sz="24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lang="ja" sz="2400">
                <a:solidFill>
                  <a:schemeClr val="dk1"/>
                </a:solidFill>
              </a:rPr>
              <a:t>		&gt; Mix them</a:t>
            </a:r>
            <a:endParaRPr sz="240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5"/>
          <p:cNvSpPr txBox="1"/>
          <p:nvPr>
            <p:ph type="title"/>
          </p:nvPr>
        </p:nvSpPr>
        <p:spPr>
          <a:xfrm>
            <a:off x="311700" y="445025"/>
            <a:ext cx="41862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ja" sz="3600"/>
              <a:t>Proposed Method</a:t>
            </a:r>
            <a:endParaRPr b="1" sz="3600"/>
          </a:p>
        </p:txBody>
      </p:sp>
      <p:sp>
        <p:nvSpPr>
          <p:cNvPr id="68" name="Google Shape;68;p15"/>
          <p:cNvSpPr txBox="1"/>
          <p:nvPr>
            <p:ph idx="1" type="body"/>
          </p:nvPr>
        </p:nvSpPr>
        <p:spPr>
          <a:xfrm>
            <a:off x="311700" y="120742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ja" sz="2400">
                <a:solidFill>
                  <a:schemeClr val="dk1"/>
                </a:solidFill>
              </a:rPr>
              <a:t>Two different methods: discrete and continuous</a:t>
            </a:r>
            <a:endParaRPr sz="24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ja" sz="2400">
                <a:solidFill>
                  <a:schemeClr val="dk1"/>
                </a:solidFill>
              </a:rPr>
              <a:t>	・Discrete action space</a:t>
            </a:r>
            <a:endParaRPr sz="24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ja" sz="2400">
                <a:solidFill>
                  <a:schemeClr val="dk1"/>
                </a:solidFill>
              </a:rPr>
              <a:t>		ex. Puzzle game</a:t>
            </a:r>
            <a:endParaRPr sz="24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ja" sz="2400">
                <a:solidFill>
                  <a:schemeClr val="dk1"/>
                </a:solidFill>
              </a:rPr>
              <a:t>	・Continuous action space</a:t>
            </a:r>
            <a:endParaRPr sz="24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lang="ja" sz="2400">
                <a:solidFill>
                  <a:schemeClr val="dk1"/>
                </a:solidFill>
              </a:rPr>
              <a:t>		ex. Racing car game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6"/>
          <p:cNvSpPr txBox="1"/>
          <p:nvPr>
            <p:ph type="title"/>
          </p:nvPr>
        </p:nvSpPr>
        <p:spPr>
          <a:xfrm>
            <a:off x="311700" y="445025"/>
            <a:ext cx="74001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ja" sz="3600"/>
              <a:t>Proposed Method (discrete case)</a:t>
            </a:r>
            <a:endParaRPr b="1" sz="3600"/>
          </a:p>
        </p:txBody>
      </p:sp>
      <p:sp>
        <p:nvSpPr>
          <p:cNvPr id="74" name="Google Shape;74;p16"/>
          <p:cNvSpPr txBox="1"/>
          <p:nvPr>
            <p:ph idx="1" type="body"/>
          </p:nvPr>
        </p:nvSpPr>
        <p:spPr>
          <a:xfrm>
            <a:off x="311700" y="1152475"/>
            <a:ext cx="8663700" cy="2054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ja" sz="2400">
                <a:solidFill>
                  <a:srgbClr val="000000"/>
                </a:solidFill>
              </a:rPr>
              <a:t>・Policy Distilation</a:t>
            </a:r>
            <a:endParaRPr sz="900">
              <a:solidFill>
                <a:srgbClr val="000000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ja" sz="2400">
                <a:solidFill>
                  <a:srgbClr val="000000"/>
                </a:solidFill>
              </a:rPr>
              <a:t>	</a:t>
            </a:r>
            <a:r>
              <a:rPr lang="ja" sz="2400">
                <a:solidFill>
                  <a:srgbClr val="000000"/>
                </a:solidFill>
              </a:rPr>
              <a:t>Train student model by distilling teacher policy</a:t>
            </a:r>
            <a:endParaRPr sz="2400">
              <a:solidFill>
                <a:srgbClr val="000000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lang="ja" sz="2400">
                <a:solidFill>
                  <a:srgbClr val="000000"/>
                </a:solidFill>
              </a:rPr>
              <a:t>		(Teacher in this case is RL agent and human)</a:t>
            </a:r>
            <a:endParaRPr sz="2400">
              <a:solidFill>
                <a:srgbClr val="000000"/>
              </a:solidFill>
            </a:endParaRPr>
          </a:p>
        </p:txBody>
      </p:sp>
      <p:pic>
        <p:nvPicPr>
          <p:cNvPr id="75" name="Google Shape;75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430275" y="3408900"/>
            <a:ext cx="6283450" cy="956200"/>
          </a:xfrm>
          <a:prstGeom prst="rect">
            <a:avLst/>
          </a:prstGeom>
          <a:noFill/>
          <a:ln>
            <a:noFill/>
          </a:ln>
        </p:spPr>
      </p:pic>
      <p:sp>
        <p:nvSpPr>
          <p:cNvPr id="76" name="Google Shape;76;p16"/>
          <p:cNvSpPr txBox="1"/>
          <p:nvPr/>
        </p:nvSpPr>
        <p:spPr>
          <a:xfrm>
            <a:off x="1893300" y="4443500"/>
            <a:ext cx="55005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ja"/>
              <a:t>α: trade-off coefficient between the RL agent and human expert</a:t>
            </a:r>
            <a:endParaRPr/>
          </a:p>
        </p:txBody>
      </p:sp>
      <p:sp>
        <p:nvSpPr>
          <p:cNvPr id="77" name="Google Shape;77;p16"/>
          <p:cNvSpPr txBox="1"/>
          <p:nvPr/>
        </p:nvSpPr>
        <p:spPr>
          <a:xfrm>
            <a:off x="2897925" y="1325350"/>
            <a:ext cx="5823300" cy="3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ja" sz="800"/>
              <a:t>(</a:t>
            </a:r>
            <a:r>
              <a:rPr lang="ja" sz="800" u="sng">
                <a:solidFill>
                  <a:schemeClr val="hlink"/>
                </a:solidFill>
                <a:hlinkClick r:id="rId4"/>
              </a:rPr>
              <a:t>https://arxiv.org/pdf/1511.06295.pdf?fbclid=IwAR2P9PcMDwVPLYL_quZlaJIiz5nqhpjIfFWOQbQfFdlVU5Y4Q3WHF1_gWgw</a:t>
            </a:r>
            <a:r>
              <a:rPr lang="ja" sz="800"/>
              <a:t>)</a:t>
            </a:r>
            <a:endParaRPr sz="80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17"/>
          <p:cNvSpPr txBox="1"/>
          <p:nvPr>
            <p:ph type="title"/>
          </p:nvPr>
        </p:nvSpPr>
        <p:spPr>
          <a:xfrm>
            <a:off x="311700" y="445025"/>
            <a:ext cx="82104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ja" sz="3600"/>
              <a:t>Proposed Method (continuous case)</a:t>
            </a:r>
            <a:endParaRPr b="1" sz="36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sz="36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3600"/>
          </a:p>
        </p:txBody>
      </p:sp>
      <p:sp>
        <p:nvSpPr>
          <p:cNvPr id="83" name="Google Shape;83;p17"/>
          <p:cNvSpPr txBox="1"/>
          <p:nvPr>
            <p:ph idx="1" type="body"/>
          </p:nvPr>
        </p:nvSpPr>
        <p:spPr>
          <a:xfrm>
            <a:off x="311700" y="1152475"/>
            <a:ext cx="8520600" cy="1525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ja" sz="2400">
                <a:solidFill>
                  <a:schemeClr val="dk1"/>
                </a:solidFill>
              </a:rPr>
              <a:t>・</a:t>
            </a:r>
            <a:r>
              <a:rPr lang="ja" sz="2400">
                <a:solidFill>
                  <a:schemeClr val="dk1"/>
                </a:solidFill>
              </a:rPr>
              <a:t>GAIL (Generative Adversarial Imitation Learning)</a:t>
            </a:r>
            <a:endParaRPr sz="24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lang="ja" sz="2400">
                <a:solidFill>
                  <a:schemeClr val="dk1"/>
                </a:solidFill>
              </a:rPr>
              <a:t>	Learn policy by training Generator to fool Discriminator </a:t>
            </a:r>
            <a:endParaRPr sz="2400">
              <a:solidFill>
                <a:schemeClr val="dk1"/>
              </a:solidFill>
            </a:endParaRPr>
          </a:p>
        </p:txBody>
      </p:sp>
      <p:pic>
        <p:nvPicPr>
          <p:cNvPr id="84" name="Google Shape;84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424650" y="2989325"/>
            <a:ext cx="6294700" cy="1378200"/>
          </a:xfrm>
          <a:prstGeom prst="rect">
            <a:avLst/>
          </a:prstGeom>
          <a:noFill/>
          <a:ln>
            <a:noFill/>
          </a:ln>
        </p:spPr>
      </p:pic>
      <p:sp>
        <p:nvSpPr>
          <p:cNvPr id="85" name="Google Shape;85;p17"/>
          <p:cNvSpPr txBox="1"/>
          <p:nvPr/>
        </p:nvSpPr>
        <p:spPr>
          <a:xfrm>
            <a:off x="1715250" y="4367525"/>
            <a:ext cx="57135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ja"/>
              <a:t>α is trade-off coefficient between the RL policy and human expert</a:t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18"/>
          <p:cNvSpPr txBox="1"/>
          <p:nvPr>
            <p:ph type="title"/>
          </p:nvPr>
        </p:nvSpPr>
        <p:spPr>
          <a:xfrm>
            <a:off x="174375" y="445025"/>
            <a:ext cx="24831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ja" sz="3600"/>
              <a:t>In short…</a:t>
            </a:r>
            <a:endParaRPr b="1" sz="3600"/>
          </a:p>
        </p:txBody>
      </p:sp>
      <p:sp>
        <p:nvSpPr>
          <p:cNvPr id="91" name="Google Shape;91;p18"/>
          <p:cNvSpPr txBox="1"/>
          <p:nvPr>
            <p:ph idx="1" type="body"/>
          </p:nvPr>
        </p:nvSpPr>
        <p:spPr>
          <a:xfrm>
            <a:off x="545175" y="1152475"/>
            <a:ext cx="8520600" cy="3792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ja" sz="2400">
                <a:solidFill>
                  <a:schemeClr val="dk1"/>
                </a:solidFill>
              </a:rPr>
              <a:t>In both cases, </a:t>
            </a:r>
            <a:endParaRPr sz="24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ja" sz="2400">
                <a:solidFill>
                  <a:schemeClr val="dk1"/>
                </a:solidFill>
              </a:rPr>
              <a:t>・RL agent is created with another method and human playing data is collected.</a:t>
            </a:r>
            <a:endParaRPr sz="24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ja" sz="2400">
                <a:solidFill>
                  <a:schemeClr val="dk1"/>
                </a:solidFill>
              </a:rPr>
              <a:t>・Then, a student agent is trained through mixing RL agent policy and human </a:t>
            </a:r>
            <a:r>
              <a:rPr lang="ja" sz="2400">
                <a:solidFill>
                  <a:schemeClr val="dk1"/>
                </a:solidFill>
              </a:rPr>
              <a:t>expert </a:t>
            </a:r>
            <a:r>
              <a:rPr lang="ja" sz="2400">
                <a:solidFill>
                  <a:schemeClr val="dk1"/>
                </a:solidFill>
              </a:rPr>
              <a:t>policy.</a:t>
            </a:r>
            <a:endParaRPr sz="24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50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lang="ja" sz="2400">
                <a:solidFill>
                  <a:schemeClr val="dk1"/>
                </a:solidFill>
              </a:rPr>
              <a:t>・α is a weight of RL agent policy and human expert policy.</a:t>
            </a:r>
            <a:endParaRPr sz="240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19"/>
          <p:cNvSpPr txBox="1"/>
          <p:nvPr>
            <p:ph type="title"/>
          </p:nvPr>
        </p:nvSpPr>
        <p:spPr>
          <a:xfrm>
            <a:off x="160625" y="210175"/>
            <a:ext cx="74895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ja" sz="3600"/>
              <a:t>Games for experiment (discrete)</a:t>
            </a:r>
            <a:endParaRPr b="1" sz="3600"/>
          </a:p>
        </p:txBody>
      </p:sp>
      <p:pic>
        <p:nvPicPr>
          <p:cNvPr id="97" name="Google Shape;97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815106" y="879025"/>
            <a:ext cx="3328899" cy="2514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8" name="Google Shape;98;p1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766800" y="2685050"/>
            <a:ext cx="2292625" cy="2458450"/>
          </a:xfrm>
          <a:prstGeom prst="rect">
            <a:avLst/>
          </a:prstGeom>
          <a:noFill/>
          <a:ln>
            <a:noFill/>
          </a:ln>
        </p:spPr>
      </p:pic>
      <p:sp>
        <p:nvSpPr>
          <p:cNvPr id="99" name="Google Shape;99;p19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ja" sz="2400">
                <a:solidFill>
                  <a:schemeClr val="dk1"/>
                </a:solidFill>
              </a:rPr>
              <a:t>・ Apple Game (original)</a:t>
            </a:r>
            <a:endParaRPr sz="24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ja" sz="2400">
                <a:solidFill>
                  <a:schemeClr val="dk1"/>
                </a:solidFill>
              </a:rPr>
              <a:t>	Move the character and get apples</a:t>
            </a:r>
            <a:endParaRPr sz="24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ja" sz="2400">
                <a:solidFill>
                  <a:schemeClr val="dk1"/>
                </a:solidFill>
              </a:rPr>
              <a:t>・Gopher (</a:t>
            </a:r>
            <a:r>
              <a:rPr lang="ja" sz="2400">
                <a:solidFill>
                  <a:schemeClr val="dk1"/>
                </a:solidFill>
              </a:rPr>
              <a:t>Atari 2600</a:t>
            </a:r>
            <a:r>
              <a:rPr lang="ja" sz="2400">
                <a:solidFill>
                  <a:schemeClr val="dk1"/>
                </a:solidFill>
              </a:rPr>
              <a:t>)</a:t>
            </a:r>
            <a:endParaRPr sz="24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ja" sz="2400">
                <a:solidFill>
                  <a:schemeClr val="dk1"/>
                </a:solidFill>
              </a:rPr>
              <a:t>	Control the farmer to protect </a:t>
            </a:r>
            <a:endParaRPr sz="24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lang="ja" sz="2400">
                <a:solidFill>
                  <a:schemeClr val="dk1"/>
                </a:solidFill>
              </a:rPr>
              <a:t>   his carrot from a mole</a:t>
            </a:r>
            <a:endParaRPr sz="240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20"/>
          <p:cNvSpPr txBox="1"/>
          <p:nvPr>
            <p:ph type="title"/>
          </p:nvPr>
        </p:nvSpPr>
        <p:spPr>
          <a:xfrm>
            <a:off x="311700" y="335150"/>
            <a:ext cx="79632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ja" sz="3600"/>
              <a:t>Games for experiment (continuous)</a:t>
            </a:r>
            <a:endParaRPr b="1" sz="3600"/>
          </a:p>
        </p:txBody>
      </p:sp>
      <p:sp>
        <p:nvSpPr>
          <p:cNvPr id="105" name="Google Shape;105;p20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ja" sz="2400">
                <a:solidFill>
                  <a:srgbClr val="000000"/>
                </a:solidFill>
              </a:rPr>
              <a:t>・Torcs</a:t>
            </a:r>
            <a:endParaRPr sz="2400">
              <a:solidFill>
                <a:srgbClr val="000000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lang="ja" sz="2400">
                <a:solidFill>
                  <a:srgbClr val="000000"/>
                </a:solidFill>
              </a:rPr>
              <a:t>	Racing car simulator with obstacles added</a:t>
            </a:r>
            <a:endParaRPr sz="2400">
              <a:solidFill>
                <a:srgbClr val="000000"/>
              </a:solidFill>
            </a:endParaRPr>
          </a:p>
        </p:txBody>
      </p:sp>
      <p:pic>
        <p:nvPicPr>
          <p:cNvPr id="106" name="Google Shape;106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746712" y="2321100"/>
            <a:ext cx="3093175" cy="26129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21"/>
          <p:cNvSpPr txBox="1"/>
          <p:nvPr>
            <p:ph type="title"/>
          </p:nvPr>
        </p:nvSpPr>
        <p:spPr>
          <a:xfrm>
            <a:off x="311700" y="445025"/>
            <a:ext cx="30189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ja" sz="3600"/>
              <a:t>Experiments</a:t>
            </a:r>
            <a:endParaRPr b="1" sz="3600"/>
          </a:p>
        </p:txBody>
      </p:sp>
      <p:sp>
        <p:nvSpPr>
          <p:cNvPr id="112" name="Google Shape;112;p21"/>
          <p:cNvSpPr txBox="1"/>
          <p:nvPr>
            <p:ph idx="1" type="body"/>
          </p:nvPr>
        </p:nvSpPr>
        <p:spPr>
          <a:xfrm>
            <a:off x="311700" y="1152475"/>
            <a:ext cx="8520600" cy="3812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ja" sz="2400">
                <a:solidFill>
                  <a:schemeClr val="dk1"/>
                </a:solidFill>
              </a:rPr>
              <a:t>・Training details</a:t>
            </a:r>
            <a:endParaRPr sz="24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ja" sz="2400">
                <a:solidFill>
                  <a:schemeClr val="dk1"/>
                </a:solidFill>
              </a:rPr>
              <a:t>・Evaluation on both performance and human-likeliness</a:t>
            </a:r>
            <a:endParaRPr sz="24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lang="ja" sz="2400">
                <a:solidFill>
                  <a:schemeClr val="dk1"/>
                </a:solidFill>
              </a:rPr>
              <a:t>・Human-likeliness is evaluated by sensitivity test.</a:t>
            </a:r>
            <a:endParaRPr sz="2400">
              <a:solidFill>
                <a:schemeClr val="dk1"/>
              </a:solidFill>
            </a:endParaRPr>
          </a:p>
        </p:txBody>
      </p:sp>
      <p:graphicFrame>
        <p:nvGraphicFramePr>
          <p:cNvPr id="113" name="Google Shape;113;p21"/>
          <p:cNvGraphicFramePr/>
          <p:nvPr/>
        </p:nvGraphicFramePr>
        <p:xfrm>
          <a:off x="1240950" y="173927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{033DFDA3-9762-43DF-B249-EC9BC2B98F51}</a:tableStyleId>
              </a:tblPr>
              <a:tblGrid>
                <a:gridCol w="1432050"/>
                <a:gridCol w="1432050"/>
                <a:gridCol w="1432050"/>
                <a:gridCol w="1432050"/>
              </a:tblGrid>
              <a:tr h="4030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ja"/>
                        <a:t>Apple Game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ja"/>
                        <a:t>Gopher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ja"/>
                        <a:t>Torcs</a:t>
                      </a:r>
                      <a:endParaRPr/>
                    </a:p>
                  </a:txBody>
                  <a:tcPr marT="91425" marB="91425" marR="91425" marL="91425"/>
                </a:tc>
              </a:tr>
              <a:tr h="2829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ja"/>
                        <a:t>α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ja"/>
                        <a:t>0.93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ja"/>
                        <a:t>0.8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ja"/>
                        <a:t>0.5</a:t>
                      </a:r>
                      <a:endParaRPr/>
                    </a:p>
                  </a:txBody>
                  <a:tcPr marT="91425" marB="91425" marR="91425" marL="91425"/>
                </a:tc>
              </a:tr>
              <a:tr h="2829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ja"/>
                        <a:t>RL algorithm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ja"/>
                        <a:t>DQN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ja"/>
                        <a:t>DQN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ja"/>
                        <a:t>DDPG</a:t>
                      </a:r>
                      <a:endParaRPr/>
                    </a:p>
                  </a:txBody>
                  <a:tcPr marT="91425" marB="91425" marR="91425" marL="91425"/>
                </a:tc>
              </a:tr>
            </a:tbl>
          </a:graphicData>
        </a:graphic>
      </p:graphicFrame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