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EB Garamond"/>
      <p:bold r:id="rId15"/>
      <p:boldItalic r:id="rId16"/>
    </p:embeddedFont>
    <p:embeddedFont>
      <p:font typeface="Helvetica Neu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iS3kmNN6HryFXBgwuJHIXjyK4L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EBGaramond-bold.fntdata"/><Relationship Id="rId14" Type="http://schemas.openxmlformats.org/officeDocument/2006/relationships/slide" Target="slides/slide10.xml"/><Relationship Id="rId17" Type="http://schemas.openxmlformats.org/officeDocument/2006/relationships/font" Target="fonts/HelveticaNeue-regular.fntdata"/><Relationship Id="rId16" Type="http://schemas.openxmlformats.org/officeDocument/2006/relationships/font" Target="fonts/EBGaramond-boldItalic.fntdata"/><Relationship Id="rId5" Type="http://schemas.openxmlformats.org/officeDocument/2006/relationships/slide" Target="slides/slide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2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 literature, it is described that, because of the limited accuracy of tracking technologies and the vast number of possible positions of players on the soccer field, it is almost impossible 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find two fragments that contain identical spatial movements [20]. With respect to the first issue, it can be noted that QTC is a relative calculus, meaning that only the relative spatial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movements in two fragments need to be the same in order to be considered as identical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latin typeface="EB Garamond"/>
                <a:ea typeface="EB Garamond"/>
                <a:cs typeface="EB Garamond"/>
                <a:sym typeface="EB Garamond"/>
              </a:rPr>
              <a:t>Different static points could be included, however, to fix orientation and scale.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latin typeface="Helvetica Neue"/>
                <a:ea typeface="Helvetica Neue"/>
                <a:cs typeface="Helvetica Neue"/>
                <a:sym typeface="Helvetica Neue"/>
              </a:rPr>
              <a:t>2) a spatiotemporal qualitative calculus describing the relative movement between objects, for spatial movement pattern recognition of players movements in soccer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QTCB-matrix sequence describing the spatial movements during this fragment. In the first matrix of the sequence, the movement of each player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t1 to t2 is described with respect to the position of all other players at t1.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this movement is towards another player at t1, the QTC-relation is denoted by ‘-’,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the movement is away from it, the QTC-relation is denoted by ‘+’.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the movement is neither away from nor towards the marker, the QTC-relation is denoted by ‘0’.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first character in each cell is the QTC-relation of the marker in the row header with respect to the marker in the column header,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second character is the QTC relation of the marker in the column header with respect to the marker in the row header.</a:t>
            </a:r>
            <a:endParaRPr/>
          </a:p>
        </p:txBody>
      </p:sp>
      <p:sp>
        <p:nvSpPr>
          <p:cNvPr id="126" name="Google Shape;12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latin typeface="EB Garamond"/>
                <a:ea typeface="EB Garamond"/>
                <a:cs typeface="EB Garamond"/>
                <a:sym typeface="EB Garamond"/>
              </a:rPr>
              <a:t>Current implementation and limitations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Anonymized 144086@25Hz records (~96 min)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includes x,y,t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latin typeface="EB Garamond"/>
                <a:ea typeface="EB Garamond"/>
                <a:cs typeface="EB Garamond"/>
                <a:sym typeface="EB Garamond"/>
              </a:rPr>
              <a:t>“Despite the relative simplicity of this reference fragment, we are convinced that this is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latin typeface="EB Garamond"/>
                <a:ea typeface="EB Garamond"/>
                <a:cs typeface="EB Garamond"/>
                <a:sym typeface="EB Garamond"/>
              </a:rPr>
              <a:t>meaningful and interesting situation for a soccer coach, analyst or reporter”</a:t>
            </a:r>
            <a:endParaRPr/>
          </a:p>
        </p:txBody>
      </p:sp>
      <p:sp>
        <p:nvSpPr>
          <p:cNvPr id="152" name="Google Shape;15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221 results without overlapping </a:t>
            </a:r>
            <a:endParaRPr/>
          </a:p>
        </p:txBody>
      </p:sp>
      <p:sp>
        <p:nvSpPr>
          <p:cNvPr id="162" name="Google Shape;16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latin typeface="EB Garamond"/>
                <a:ea typeface="EB Garamond"/>
                <a:cs typeface="EB Garamond"/>
                <a:sym typeface="EB Garamond"/>
              </a:rPr>
              <a:t>the verification of spatial movement pattern recognition methods and their results in sports is not a straightforward task due to the lack of a good ground truth.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latin typeface="EB Garamond"/>
                <a:ea typeface="EB Garamond"/>
                <a:cs typeface="EB Garamond"/>
                <a:sym typeface="EB Garamond"/>
              </a:rPr>
              <a:t>Furthermore, due to the huge variety in different methods, it cannot be assumed that finding the same results as other established methods is desirable nor that it should be the goal.</a:t>
            </a:r>
            <a:endParaRPr/>
          </a:p>
        </p:txBody>
      </p:sp>
      <p:sp>
        <p:nvSpPr>
          <p:cNvPr id="170" name="Google Shape;17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576072" y="1124712"/>
            <a:ext cx="11036808" cy="3172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venir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576072" y="4727448"/>
            <a:ext cx="11036808" cy="1481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57607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869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12"/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2"/>
          <p:cNvSpPr/>
          <p:nvPr/>
        </p:nvSpPr>
        <p:spPr>
          <a:xfrm flipH="1" rot="10800000">
            <a:off x="578652" y="4501201"/>
            <a:ext cx="11034696" cy="18288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8E8E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3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3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3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0" type="dt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E8E8E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4"/>
          <p:cNvSpPr txBox="1"/>
          <p:nvPr>
            <p:ph type="title"/>
          </p:nvPr>
        </p:nvSpPr>
        <p:spPr>
          <a:xfrm>
            <a:off x="557784" y="640080"/>
            <a:ext cx="10890504" cy="411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venir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" type="body"/>
          </p:nvPr>
        </p:nvSpPr>
        <p:spPr>
          <a:xfrm>
            <a:off x="841248" y="5102352"/>
            <a:ext cx="10607040" cy="585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8E8E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5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5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" type="body"/>
          </p:nvPr>
        </p:nvSpPr>
        <p:spPr>
          <a:xfrm>
            <a:off x="1115568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2" type="body"/>
          </p:nvPr>
        </p:nvSpPr>
        <p:spPr>
          <a:xfrm>
            <a:off x="6345936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8E8E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6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6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6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" type="body"/>
          </p:nvPr>
        </p:nvSpPr>
        <p:spPr>
          <a:xfrm>
            <a:off x="1115568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 cap="none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6"/>
          <p:cNvSpPr txBox="1"/>
          <p:nvPr>
            <p:ph idx="2" type="body"/>
          </p:nvPr>
        </p:nvSpPr>
        <p:spPr>
          <a:xfrm>
            <a:off x="1115568" y="3203688"/>
            <a:ext cx="4937760" cy="296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3" type="body"/>
          </p:nvPr>
        </p:nvSpPr>
        <p:spPr>
          <a:xfrm>
            <a:off x="6345936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 cap="none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6"/>
          <p:cNvSpPr txBox="1"/>
          <p:nvPr>
            <p:ph idx="4" type="body"/>
          </p:nvPr>
        </p:nvSpPr>
        <p:spPr>
          <a:xfrm>
            <a:off x="6345936" y="3203687"/>
            <a:ext cx="4937760" cy="2968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0" type="dt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2" type="sldNum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E8E8E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7"/>
          <p:cNvSpPr txBox="1"/>
          <p:nvPr>
            <p:ph type="title"/>
          </p:nvPr>
        </p:nvSpPr>
        <p:spPr>
          <a:xfrm>
            <a:off x="1078992" y="1938528"/>
            <a:ext cx="10177272" cy="2990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venir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E8E8E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9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9"/>
          <p:cNvSpPr txBox="1"/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4965192" y="1709928"/>
            <a:ext cx="6729984" cy="4096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868680" y="3429000"/>
            <a:ext cx="3099816" cy="206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E8E8E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0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0"/>
          <p:cNvSpPr txBox="1"/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/>
          <p:nvPr>
            <p:ph idx="2" type="pic"/>
          </p:nvPr>
        </p:nvSpPr>
        <p:spPr>
          <a:xfrm>
            <a:off x="4965192" y="1161288"/>
            <a:ext cx="6729984" cy="4645152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0"/>
          <p:cNvSpPr txBox="1"/>
          <p:nvPr>
            <p:ph idx="1" type="body"/>
          </p:nvPr>
        </p:nvSpPr>
        <p:spPr>
          <a:xfrm>
            <a:off x="868680" y="3438144"/>
            <a:ext cx="3099816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b="0" i="0" sz="4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/>
          <p:nvPr>
            <p:ph type="ctrTitle"/>
          </p:nvPr>
        </p:nvSpPr>
        <p:spPr>
          <a:xfrm>
            <a:off x="576072" y="830510"/>
            <a:ext cx="11036808" cy="3640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venir"/>
              <a:buNone/>
            </a:pPr>
            <a:r>
              <a:rPr lang="en-US" sz="5400"/>
              <a:t>Spatial movement pattern recognition in soccer based on relative player movements</a:t>
            </a:r>
            <a:br>
              <a:rPr lang="en-US" sz="5400"/>
            </a:br>
            <a:br>
              <a:rPr lang="en-US" sz="5400"/>
            </a:br>
            <a:r>
              <a:rPr b="1" lang="en-US" sz="2400"/>
              <a:t>Plos One</a:t>
            </a:r>
            <a:r>
              <a:rPr lang="en-US" sz="2400"/>
              <a:t> journal (2020),</a:t>
            </a:r>
            <a:br>
              <a:rPr lang="en-US" sz="5400"/>
            </a:br>
            <a:r>
              <a:rPr lang="en-US" sz="2400"/>
              <a:t>by Jasper Beernaerts, Bernard De Baets, Matthieu Lenoir, Nico Van de Weghe</a:t>
            </a:r>
            <a:endParaRPr sz="5400"/>
          </a:p>
        </p:txBody>
      </p:sp>
      <p:sp>
        <p:nvSpPr>
          <p:cNvPr id="108" name="Google Shape;108;p1"/>
          <p:cNvSpPr txBox="1"/>
          <p:nvPr>
            <p:ph idx="1" type="subTitle"/>
          </p:nvPr>
        </p:nvSpPr>
        <p:spPr>
          <a:xfrm>
            <a:off x="576072" y="4727448"/>
            <a:ext cx="11036808" cy="1481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Presentation by Mola Bogdan Georgii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Discussions</a:t>
            </a:r>
            <a:endParaRPr/>
          </a:p>
        </p:txBody>
      </p:sp>
      <p:sp>
        <p:nvSpPr>
          <p:cNvPr id="182" name="Google Shape;182;p10"/>
          <p:cNvSpPr txBox="1"/>
          <p:nvPr>
            <p:ph idx="1" type="body"/>
          </p:nvPr>
        </p:nvSpPr>
        <p:spPr>
          <a:xfrm>
            <a:off x="595901" y="2478024"/>
            <a:ext cx="11096090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Applicable for big data sets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Scale, rotation and translation invariance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Fragments with different temporal lengths can be compared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Reflects “natural” way of soccer situation perception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High computational cost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Ball is not considered (may be done with post-processing)</a:t>
            </a:r>
            <a:endParaRPr/>
          </a:p>
          <a:p>
            <a:pPr indent="-508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Introduction.</a:t>
            </a:r>
            <a:endParaRPr/>
          </a:p>
        </p:txBody>
      </p:sp>
      <p:sp>
        <p:nvSpPr>
          <p:cNvPr id="115" name="Google Shape;115;p2"/>
          <p:cNvSpPr txBox="1"/>
          <p:nvPr>
            <p:ph idx="1" type="body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Insights for coaches (or reporters)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Qualitative Trajectory Calculus (定性的軌道微積分)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Levenshtein distance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Compare fragments (with different length)</a:t>
            </a:r>
            <a:endParaRPr/>
          </a:p>
          <a:p>
            <a:pPr indent="-508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Method. Qualitative Trajectory Calculus.</a:t>
            </a:r>
            <a:endParaRPr/>
          </a:p>
        </p:txBody>
      </p:sp>
      <p:sp>
        <p:nvSpPr>
          <p:cNvPr id="122" name="Google Shape;122;p3"/>
          <p:cNvSpPr txBox="1"/>
          <p:nvPr>
            <p:ph idx="1" type="body"/>
          </p:nvPr>
        </p:nvSpPr>
        <p:spPr>
          <a:xfrm>
            <a:off x="625902" y="2467749"/>
            <a:ext cx="11147460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Relations between two or more Moving Point Objects (MPOs)</a:t>
            </a:r>
            <a:endParaRPr/>
          </a:p>
          <a:p>
            <a:pPr indent="-2540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QTC-matrix</a:t>
            </a:r>
            <a:endParaRPr/>
          </a:p>
          <a:p>
            <a:pPr indent="-2540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QTC sequence or fragment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Fragments.</a:t>
            </a:r>
            <a:endParaRPr/>
          </a:p>
        </p:txBody>
      </p:sp>
      <p:pic>
        <p:nvPicPr>
          <p:cNvPr id="129" name="Google Shape;129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9632" y="410414"/>
            <a:ext cx="5343575" cy="369411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648794" y="2257470"/>
            <a:ext cx="534357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Visualization of fragment 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QTC matrix sequence</a:t>
            </a:r>
            <a:endParaRPr/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051" y="4223243"/>
            <a:ext cx="11013897" cy="2634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What if speed is different?</a:t>
            </a:r>
            <a:endParaRPr/>
          </a:p>
        </p:txBody>
      </p:sp>
      <p:sp>
        <p:nvSpPr>
          <p:cNvPr id="137" name="Google Shape;137;p5"/>
          <p:cNvSpPr txBox="1"/>
          <p:nvPr>
            <p:ph idx="1" type="body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b="29201" l="0" r="0" t="0"/>
          <a:stretch/>
        </p:blipFill>
        <p:spPr>
          <a:xfrm>
            <a:off x="1869896" y="2070648"/>
            <a:ext cx="8452207" cy="3241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7145" y="5487554"/>
            <a:ext cx="7877708" cy="1092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Different location.</a:t>
            </a:r>
            <a:endParaRPr/>
          </a:p>
        </p:txBody>
      </p:sp>
      <p:pic>
        <p:nvPicPr>
          <p:cNvPr id="146" name="Google Shape;146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6693" r="23413" t="12083"/>
          <a:stretch/>
        </p:blipFill>
        <p:spPr>
          <a:xfrm>
            <a:off x="482885" y="2024008"/>
            <a:ext cx="7006976" cy="456556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 txBox="1"/>
          <p:nvPr/>
        </p:nvSpPr>
        <p:spPr>
          <a:xfrm>
            <a:off x="7674796" y="5266086"/>
            <a:ext cx="415075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0.1354</a:t>
            </a:r>
            <a:endParaRPr/>
          </a:p>
        </p:txBody>
      </p:sp>
      <p:sp>
        <p:nvSpPr>
          <p:cNvPr id="148" name="Google Shape;148;p6"/>
          <p:cNvSpPr txBox="1"/>
          <p:nvPr/>
        </p:nvSpPr>
        <p:spPr>
          <a:xfrm>
            <a:off x="7674795" y="3105834"/>
            <a:ext cx="415075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0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Case study</a:t>
            </a:r>
            <a:endParaRPr/>
          </a:p>
        </p:txBody>
      </p:sp>
      <p:pic>
        <p:nvPicPr>
          <p:cNvPr id="155" name="Google Shape;155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08" y="2272604"/>
            <a:ext cx="6360595" cy="42514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7"/>
          <p:cNvCxnSpPr/>
          <p:nvPr/>
        </p:nvCxnSpPr>
        <p:spPr>
          <a:xfrm>
            <a:off x="2537717" y="6174769"/>
            <a:ext cx="261991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7" name="Google Shape;157;p7"/>
          <p:cNvSpPr txBox="1"/>
          <p:nvPr/>
        </p:nvSpPr>
        <p:spPr>
          <a:xfrm>
            <a:off x="1772292" y="5466883"/>
            <a:ext cx="415075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Direction of play</a:t>
            </a:r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6965879" y="3613517"/>
            <a:ext cx="50035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Fragment is 20s</a:t>
            </a:r>
            <a:endParaRPr/>
          </a:p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Temporal resolution reduced by factor of 10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Results</a:t>
            </a:r>
            <a:endParaRPr/>
          </a:p>
        </p:txBody>
      </p:sp>
      <p:pic>
        <p:nvPicPr>
          <p:cNvPr id="165" name="Google Shape;165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614" y="2108219"/>
            <a:ext cx="6493265" cy="456383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 txBox="1"/>
          <p:nvPr/>
        </p:nvSpPr>
        <p:spPr>
          <a:xfrm>
            <a:off x="6965879" y="3695607"/>
            <a:ext cx="50035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221 results</a:t>
            </a:r>
            <a:endParaRPr/>
          </a:p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Sorted according to distance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/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Validation</a:t>
            </a:r>
            <a:endParaRPr/>
          </a:p>
        </p:txBody>
      </p:sp>
      <p:pic>
        <p:nvPicPr>
          <p:cNvPr id="173" name="Google Shape;173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76051" t="0"/>
          <a:stretch/>
        </p:blipFill>
        <p:spPr>
          <a:xfrm>
            <a:off x="554602" y="2615248"/>
            <a:ext cx="2157775" cy="369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/>
          <p:cNvPicPr preferRelativeResize="0"/>
          <p:nvPr/>
        </p:nvPicPr>
        <p:blipFill rotWithShape="1">
          <a:blip r:embed="rId3">
            <a:alphaModFix/>
          </a:blip>
          <a:srcRect b="0" l="52272" r="0" t="0"/>
          <a:stretch/>
        </p:blipFill>
        <p:spPr>
          <a:xfrm>
            <a:off x="2914031" y="2570176"/>
            <a:ext cx="4352615" cy="373918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9"/>
          <p:cNvSpPr txBox="1"/>
          <p:nvPr/>
        </p:nvSpPr>
        <p:spPr>
          <a:xfrm>
            <a:off x="7291024" y="3695607"/>
            <a:ext cx="467836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221 results</a:t>
            </a:r>
            <a:endParaRPr/>
          </a:p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Sorted according to distance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ccentBoxVTI">
  <a:themeElements>
    <a:clrScheme name="AccentBoxVTI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2022-07-26T10:30:24Z</dcterms:created>
  <dc:creator>Georgii Mola Bogdan</dc:creator>
</cp:coreProperties>
</file>