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6BB11-0E5C-463F-98F6-B60F11825959}" v="13" dt="2022-07-26T18:04:05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15BF-CF0C-D710-B6F3-FB77D48EE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E103D-2E77-14A6-9F19-3E48D2E0C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AAA38-1A12-9D85-7B69-8ECCED20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9D35E-F7FE-509A-397A-CEC3E6A5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F6A69-E69F-10A3-1902-201DE62D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5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3225-5FFC-F3B7-F3DB-E559EFE6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42D78-AE3F-D112-D056-94BAD3B6D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3627F-7CB4-E486-935B-C1984D53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75D73-A8BF-2CF9-559F-9F37E206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8E1B6-2227-B3CF-379D-DB5A0FD6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A02A4-74F5-BB27-2E49-63B6D0E1C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8374F-8668-8BDD-3296-BFACC2DB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B7710-171E-A735-05E6-8E404240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E87D9-F3AB-EA8D-4C2C-B42D94A8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E43F1-3856-DA88-59FE-52FA4784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CBA1-7285-97A8-23ED-E1EFAEDB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CB368-0E89-F1FC-D357-45B9765FB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1B778-2401-A19B-EB82-BD5508C3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6056F-C5DD-70E0-AE7F-2769453A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20065-BE02-A217-B787-0D08E951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2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B4BB-7176-DDDC-AA9D-77211CFB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1B07C-1029-4282-4930-CAFA978F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4B99-7D51-90FD-FCC9-C9B1DED3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035E9-C826-9154-EEC1-CCE1E58C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314F8-23CD-FA8F-FC1D-65C47C30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1A39-53D0-2E44-39E5-8C71787E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5760C-DCF8-C0AE-5A5B-C8493F571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5453A-DBED-33C9-A127-4980253D7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90C60-2735-E1A6-11C3-C08C2C62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671A-7ECA-95A2-C92A-0F6956D3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06D0C-CCB8-D72F-EB44-BD66474C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9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2C0B-47DE-A4B0-E739-CAC3E395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9A26-38BA-F01A-4B86-AF62A5632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3FE29-4F0E-9BA7-261B-0D4749065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B90C1-9FE7-799D-6B1C-F029A7957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83F44-B71B-C039-FD7E-6C4AE8A92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53C38-2937-9B60-9C99-186DE0F9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AE002F-16E8-0F4A-DB21-ABE5D014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BB634-CF98-F780-D554-0507D464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7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89A5-E2F5-D603-4780-ED917811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386A3-03E6-7A6D-2374-67A1E69A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F1CA3-1EAC-4218-C04D-4B43991C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38518-1E60-B7C0-96F0-20737E28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B7BCA-429E-E52D-64BD-D51FE9CF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D382D-C7BB-836F-23E6-C44122C6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F1A5A-5F0F-4041-1914-255F938D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5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1CA2-1BD6-6E2C-A6E1-D98A3104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ADD47-0654-0097-FDCA-2E9CBA73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1C36F-751D-B883-851D-09228177C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5F931-FE84-1D60-930D-74534A6C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CEAC-3FB3-7FEE-9F3E-AD3AEDFF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5854D-BF8A-9100-51FD-EC323C71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3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8356-7FBE-DB51-A168-4BFB84B9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3B958-4382-01AF-EB89-869ECAA94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B0737-2813-F13E-7C85-03139C24E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D3337-A489-7DF7-7342-9F11F13C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118E7-467B-11C5-507F-AEA40CDD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7146E-801C-A845-A4A3-7471BB93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075ED-07CD-E233-1C56-47215569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BAC6B-D9A0-AB9D-ABD4-CD76E587E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56C17-4CE2-8E60-DB20-B5316E726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A31D-4CD7-43EF-BD9E-7F72543725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F079A-25CA-3F7A-4CF1-75233994D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F44CF-2BCA-EBD4-6138-C5A56B8BD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8473-290D-4C76-B418-A84CB1D1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rofile/Eugenio-Oliveira-3/publication/288245996_Vanishing_scares_biofeedback_modulation_of_affective_player_experiences_in_a_procedural_horror_game/links/5885cf2b92851c21ff4d2779/Vanishing-scares-biofeedback-modulation-of-affective-player-experiences-in-a-procedural-horror-game.pdf?origin=publication_detai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-yd9YPf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54AB-FE5A-0D47-A12E-6DD4B9915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</a:rPr>
              <a:t>Dynamic Difficulty Adjustment with Facial Recognition for improving players satisfaction in survival horror game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066A3-D7BF-9384-933B-B1D9E8349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Andrew, Adithya </a:t>
            </a:r>
            <a:r>
              <a:rPr lang="en-US" dirty="0" err="1">
                <a:effectLst/>
                <a:latin typeface="Arial" panose="020B0604020202020204" pitchFamily="34" charset="0"/>
              </a:rPr>
              <a:t>Nugraha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Tjokrosetio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>
                <a:effectLst/>
                <a:latin typeface="Arial" panose="020B0604020202020204" pitchFamily="34" charset="0"/>
              </a:rPr>
              <a:t>Andry </a:t>
            </a:r>
            <a:r>
              <a:rPr lang="en-US" dirty="0" err="1">
                <a:effectLst/>
                <a:latin typeface="Arial" panose="020B0604020202020204" pitchFamily="34" charset="0"/>
              </a:rPr>
              <a:t>Chowanda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</a:rPr>
              <a:t>ICIC Express Letters Volume 14, Number 11, November 2020 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</a:rPr>
              <a:t>ICIC International c©2020 ISSN 1881-803X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171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918C-AD28-9014-6726-AFD2B28B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and Discussion --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8B48-730E-EE8D-B0E5-04B47A3D6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Interview</a:t>
            </a:r>
          </a:p>
          <a:p>
            <a:pPr lvl="1"/>
            <a:r>
              <a:rPr lang="en-US" sz="2800" dirty="0"/>
              <a:t>77.42% participants agreed that the game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is scary/thrilling</a:t>
            </a:r>
            <a:r>
              <a:rPr lang="en-US" sz="2800" dirty="0"/>
              <a:t>, validating the game capacity as a survival horror. </a:t>
            </a:r>
          </a:p>
          <a:p>
            <a:pPr lvl="1"/>
            <a:r>
              <a:rPr lang="en-US" sz="2800" dirty="0"/>
              <a:t>70.97% participants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noticed valid difference </a:t>
            </a:r>
            <a:r>
              <a:rPr lang="en-US" sz="2800" dirty="0"/>
              <a:t>between the 2 versions.</a:t>
            </a:r>
          </a:p>
          <a:p>
            <a:pPr lvl="1"/>
            <a:r>
              <a:rPr lang="en-US" sz="2800" dirty="0"/>
              <a:t>81.82% of them agreed that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the Dynamic Version is more challenging.</a:t>
            </a:r>
            <a:endParaRPr lang="en-US" sz="2800" dirty="0"/>
          </a:p>
          <a:p>
            <a:pPr lvl="1"/>
            <a:r>
              <a:rPr lang="en-US" sz="2800" dirty="0"/>
              <a:t>61.29% participants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preferred the Dynamic Version</a:t>
            </a:r>
            <a:r>
              <a:rPr lang="en-US" sz="2800" dirty="0"/>
              <a:t>, more challenge.</a:t>
            </a:r>
          </a:p>
        </p:txBody>
      </p:sp>
    </p:spTree>
    <p:extLst>
      <p:ext uri="{BB962C8B-B14F-4D97-AF65-F5344CB8AC3E}">
        <p14:creationId xmlns:p14="http://schemas.microsoft.com/office/powerpoint/2010/main" val="388163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9F01-7D0C-FB65-FF2F-8DB9AC52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DC220-810B-EF4F-727E-86ED0D9CE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 accuracy </a:t>
            </a:r>
          </a:p>
          <a:p>
            <a:r>
              <a:rPr lang="en-US" dirty="0"/>
              <a:t>Apply multimodal emotion recognition to addressing FER weaknesses.</a:t>
            </a:r>
          </a:p>
          <a:p>
            <a:r>
              <a:rPr lang="en-US" dirty="0"/>
              <a:t>Other game genre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3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A192-30DB-6675-DC7A-3E131830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5982-9A3B-206D-EEA1-D164B86DE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There are more and more game related research are about using emotion detection to make affective games( which player’s emotions also lead the direction of game difficulty/plots).</a:t>
            </a:r>
          </a:p>
          <a:p>
            <a:endParaRPr lang="en-US" dirty="0"/>
          </a:p>
          <a:p>
            <a:r>
              <a:rPr lang="en-US" i="1" dirty="0"/>
              <a:t>Vanishing scares: Biofeedback modulation of affective player experience in a procedural horror game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2"/>
              </a:rPr>
              <a:t>https://www.researchgate.net/profile/Eugenio-Oliveira-3/publication/288245996_Vanishing_scares_biofeedback_modulation_of_affective_player_experiences_in_a_procedural_horror_game/links/5885cf2b92851c21ff4d2779/Vanishing-scares-biofeedback-modulation-of-affective-player-experiences-in-a-procedural-horror-game.pdf?origin=publication_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2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4FC9-3295-A3C4-F3FB-5CC5F17B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(Motivation)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0D16F-D84E-7686-9B1A-3BBF52D86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study aims to apply emotion based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Dynamic Difficulty Adjustment(DDA) </a:t>
            </a:r>
            <a:r>
              <a:rPr lang="en-US" dirty="0"/>
              <a:t>with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Facial Expression Recognition(FER) </a:t>
            </a:r>
            <a:r>
              <a:rPr lang="en-US" dirty="0"/>
              <a:t>in order to improve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player satisfaction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Most of DDA implementations are based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on player performance</a:t>
            </a:r>
            <a:r>
              <a:rPr lang="en-US" dirty="0"/>
              <a:t>. It doesn’t fit the demand of player’s satisfaction.</a:t>
            </a:r>
          </a:p>
          <a:p>
            <a:r>
              <a:rPr lang="en-US" dirty="0"/>
              <a:t>Emotion based DDA is also less dependent of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genre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8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D8B7-D4E3-CA05-A8B4-A657C5CB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-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91E54-E594-AAA4-01D3-B1218EED4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7916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Game: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Five Nights at Freddy’s</a:t>
            </a:r>
          </a:p>
          <a:p>
            <a:r>
              <a:rPr lang="en-US" dirty="0"/>
              <a:t>Rules:</a:t>
            </a:r>
          </a:p>
          <a:p>
            <a:pPr lvl="1"/>
            <a:r>
              <a:rPr lang="en-US" sz="2000" dirty="0"/>
              <a:t>Player need to survive 5 nights (5mins) in a security room</a:t>
            </a:r>
          </a:p>
          <a:p>
            <a:pPr lvl="1"/>
            <a:r>
              <a:rPr lang="en-US" sz="2000" dirty="0"/>
              <a:t>Player can’t move</a:t>
            </a:r>
          </a:p>
          <a:p>
            <a:pPr lvl="1"/>
            <a:r>
              <a:rPr lang="en-US" sz="2000" dirty="0"/>
              <a:t>Player can control 2 lamps(on/off) and 2 electric doors(open/closed)</a:t>
            </a:r>
          </a:p>
          <a:p>
            <a:pPr lvl="1"/>
            <a:r>
              <a:rPr lang="en-US" sz="2000" dirty="0"/>
              <a:t>Player can check camera to ensure the location of horror figures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Horror figures will be wandering around and move to security room.</a:t>
            </a:r>
          </a:p>
          <a:p>
            <a:pPr lvl="1"/>
            <a:r>
              <a:rPr lang="en-US" sz="2000" dirty="0"/>
              <a:t>If figure reach to security and jump scare the player, game over.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580320F-DD40-B1D0-FAD9-7E16DFCDF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16" y="1528763"/>
            <a:ext cx="4648200" cy="464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BFFEB-D1D6-777A-1090-86252998D555}"/>
              </a:ext>
            </a:extLst>
          </p:cNvPr>
          <p:cNvSpPr txBox="1"/>
          <p:nvPr/>
        </p:nvSpPr>
        <p:spPr>
          <a:xfrm>
            <a:off x="7086116" y="1076393"/>
            <a:ext cx="488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https://www.youtube.com/watch?v=Ws-yd9YPfdE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8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1ACF3F-DA3D-30BF-AF1A-8FD43C4A6B75}"/>
              </a:ext>
            </a:extLst>
          </p:cNvPr>
          <p:cNvSpPr txBox="1"/>
          <p:nvPr/>
        </p:nvSpPr>
        <p:spPr>
          <a:xfrm>
            <a:off x="838200" y="1595021"/>
            <a:ext cx="10635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- 2 games are developed. One is with DDA, another one is without DDA.</a:t>
            </a:r>
          </a:p>
          <a:p>
            <a:r>
              <a:rPr lang="en-US" sz="2400" dirty="0"/>
              <a:t>- They used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AFFDEX SDK</a:t>
            </a:r>
            <a:r>
              <a:rPr lang="en-US" sz="2400" dirty="0"/>
              <a:t> from </a:t>
            </a:r>
            <a:r>
              <a:rPr lang="en-US" sz="2400" dirty="0" err="1"/>
              <a:t>Affectiva</a:t>
            </a:r>
            <a:r>
              <a:rPr lang="en-US" sz="2400" dirty="0"/>
              <a:t> for capturing and preserving facial features.</a:t>
            </a:r>
          </a:p>
          <a:p>
            <a:r>
              <a:rPr lang="en-US" sz="2400" dirty="0"/>
              <a:t>By controlling Figure Movement Interval (FMI) to apply DDA. As Formula 1,2,3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000" dirty="0"/>
              <a:t>- For every minute passed(</a:t>
            </a:r>
            <a:r>
              <a:rPr lang="el-GR" sz="2000" dirty="0"/>
              <a:t>β</a:t>
            </a:r>
            <a:r>
              <a:rPr lang="en-US" sz="2000" dirty="0"/>
              <a:t>), FMI gradually becomes smaller.</a:t>
            </a:r>
          </a:p>
          <a:p>
            <a:r>
              <a:rPr lang="en-US" sz="2000" dirty="0"/>
              <a:t>- R is a random decimal number between 0 and 4.</a:t>
            </a:r>
          </a:p>
          <a:p>
            <a:r>
              <a:rPr lang="en-US" sz="2000" dirty="0"/>
              <a:t>- </a:t>
            </a:r>
            <a:r>
              <a:rPr lang="el-GR" sz="2000" dirty="0"/>
              <a:t>α</a:t>
            </a:r>
            <a:r>
              <a:rPr lang="en-US" sz="2000" dirty="0"/>
              <a:t> is emotion/expression value. This value depends : Valence[-100, 100] and Attention[0,100] assigned by AFFDEX SDK.</a:t>
            </a:r>
          </a:p>
          <a:p>
            <a:r>
              <a:rPr lang="en-US" sz="2000" dirty="0"/>
              <a:t>- </a:t>
            </a:r>
            <a:r>
              <a:rPr lang="el-GR" sz="2000" dirty="0"/>
              <a:t>α</a:t>
            </a:r>
            <a:r>
              <a:rPr lang="en-US" sz="2000" dirty="0"/>
              <a:t>TEMP will incremented by 1 if Valence &gt;=10 or Attention &lt; 10.</a:t>
            </a:r>
          </a:p>
          <a:p>
            <a:r>
              <a:rPr lang="en-US" sz="2000" dirty="0"/>
              <a:t>- Every 60 secs, </a:t>
            </a:r>
            <a:r>
              <a:rPr lang="el-GR" sz="2000" dirty="0"/>
              <a:t>α</a:t>
            </a:r>
            <a:r>
              <a:rPr lang="en-US" sz="2000" dirty="0"/>
              <a:t> = </a:t>
            </a:r>
            <a:r>
              <a:rPr lang="el-GR" sz="2000" dirty="0"/>
              <a:t>α</a:t>
            </a:r>
            <a:r>
              <a:rPr lang="en-US" sz="2000" dirty="0"/>
              <a:t>TEMP , </a:t>
            </a:r>
            <a:r>
              <a:rPr lang="el-GR" sz="2000" dirty="0"/>
              <a:t>α</a:t>
            </a:r>
            <a:r>
              <a:rPr lang="en-US" sz="2000" dirty="0"/>
              <a:t>TEMP = 0;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1D8B7-D4E3-CA05-A8B4-A657C5CB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- Development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0AF7FA-C844-72B4-B556-2B0838BC2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48" y="2900947"/>
            <a:ext cx="7207746" cy="1325563"/>
          </a:xfrm>
        </p:spPr>
      </p:pic>
    </p:spTree>
    <p:extLst>
      <p:ext uri="{BB962C8B-B14F-4D97-AF65-F5344CB8AC3E}">
        <p14:creationId xmlns:p14="http://schemas.microsoft.com/office/powerpoint/2010/main" val="132560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D8B7-D4E3-CA05-A8B4-A657C5CB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Evaluation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566D6-0CF9-E7CD-8568-46CADE6AD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941" y="1690688"/>
            <a:ext cx="10322859" cy="4095934"/>
          </a:xfrm>
        </p:spPr>
      </p:pic>
    </p:spTree>
    <p:extLst>
      <p:ext uri="{BB962C8B-B14F-4D97-AF65-F5344CB8AC3E}">
        <p14:creationId xmlns:p14="http://schemas.microsoft.com/office/powerpoint/2010/main" val="277732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D8B7-D4E3-CA05-A8B4-A657C5CB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Evaluation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766CD5-5DD3-895C-3985-CA775D057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897" y="3092592"/>
            <a:ext cx="9124978" cy="34002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B0797-E6F3-AFDE-B58B-4DEBA825E8AF}"/>
              </a:ext>
            </a:extLst>
          </p:cNvPr>
          <p:cNvSpPr txBox="1"/>
          <p:nvPr/>
        </p:nvSpPr>
        <p:spPr>
          <a:xfrm>
            <a:off x="1494897" y="1791475"/>
            <a:ext cx="9124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Satisfaction questionnaire is derived from the Game Experience Questionnaire which was filled by participants to evaluate the game in 6 components. Every question is scored between 0-4.</a:t>
            </a:r>
          </a:p>
        </p:txBody>
      </p:sp>
    </p:spTree>
    <p:extLst>
      <p:ext uri="{BB962C8B-B14F-4D97-AF65-F5344CB8AC3E}">
        <p14:creationId xmlns:p14="http://schemas.microsoft.com/office/powerpoint/2010/main" val="49922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205D-B40A-B8FB-DCD5-783305BF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and Discussion – </a:t>
            </a:r>
            <a:r>
              <a:rPr lang="en-US" dirty="0" err="1"/>
              <a:t>Experiment&amp;Group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9452E-900A-BEBA-926C-C092C2D12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Experiment and participants</a:t>
            </a:r>
          </a:p>
          <a:p>
            <a:pPr lvl="1"/>
            <a:r>
              <a:rPr lang="en-US" sz="2800" dirty="0"/>
              <a:t>31 Participants with age 18-3</a:t>
            </a:r>
            <a:r>
              <a:rPr lang="en-GB" sz="2800" dirty="0"/>
              <a:t>0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74.19% male</a:t>
            </a:r>
          </a:p>
          <a:p>
            <a:pPr lvl="1"/>
            <a:r>
              <a:rPr lang="en-US" sz="2800" dirty="0"/>
              <a:t>16.13% liked Horror entertainment</a:t>
            </a:r>
          </a:p>
          <a:p>
            <a:pPr lvl="1"/>
            <a:r>
              <a:rPr lang="en-US" sz="2800" dirty="0"/>
              <a:t>58.06% played or watched </a:t>
            </a:r>
            <a:r>
              <a:rPr lang="en-US" sz="2800" dirty="0" err="1"/>
              <a:t>FNaF</a:t>
            </a:r>
            <a:r>
              <a:rPr lang="en-US" sz="2800" dirty="0"/>
              <a:t> before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1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205D-B40A-B8FB-DCD5-783305BF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and Discussion – statistic result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1A106-542C-2915-4DB3-E0C7A6A52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29" y="3429000"/>
            <a:ext cx="8321098" cy="3323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87C150-354D-BB09-3228-E74C4F821F2E}"/>
              </a:ext>
            </a:extLst>
          </p:cNvPr>
          <p:cNvSpPr txBox="1"/>
          <p:nvPr/>
        </p:nvSpPr>
        <p:spPr>
          <a:xfrm>
            <a:off x="838200" y="1569063"/>
            <a:ext cx="10315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Wilcoxon signed-rank test is selected as a non-parametric statistical hypothesis test to statistically compare the metrics in both version. The test result reveals a statistically Significant difference (p &lt;0.05) for positive valence rate(p=0.037) and low attention rate(p = 0.043), where the metrics value IN Dynamic Version are lower than those in Static Version.</a:t>
            </a:r>
          </a:p>
        </p:txBody>
      </p:sp>
    </p:spTree>
    <p:extLst>
      <p:ext uri="{BB962C8B-B14F-4D97-AF65-F5344CB8AC3E}">
        <p14:creationId xmlns:p14="http://schemas.microsoft.com/office/powerpoint/2010/main" val="163043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205D-B40A-B8FB-DCD5-783305BF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and Discussion -- Questionnaire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9A662-C905-77E6-80EB-CFA3DC941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3"/>
          <a:stretch/>
        </p:blipFill>
        <p:spPr>
          <a:xfrm>
            <a:off x="1703519" y="4552931"/>
            <a:ext cx="8784957" cy="182176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9442F10-0A08-8648-DD01-37555F48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418"/>
          <a:stretch/>
        </p:blipFill>
        <p:spPr>
          <a:xfrm>
            <a:off x="1222177" y="1305678"/>
            <a:ext cx="9747642" cy="3217582"/>
          </a:xfrm>
        </p:spPr>
      </p:pic>
    </p:spTree>
    <p:extLst>
      <p:ext uri="{BB962C8B-B14F-4D97-AF65-F5344CB8AC3E}">
        <p14:creationId xmlns:p14="http://schemas.microsoft.com/office/powerpoint/2010/main" val="52615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659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Dynamic Difficulty Adjustment with Facial Recognition for improving players satisfaction in survival horror game</vt:lpstr>
      <vt:lpstr>Purpose (Motivation)</vt:lpstr>
      <vt:lpstr>Method - Design</vt:lpstr>
      <vt:lpstr>Method - Development</vt:lpstr>
      <vt:lpstr>Method – Evaluation 1</vt:lpstr>
      <vt:lpstr>Method – Evaluation 2</vt:lpstr>
      <vt:lpstr>Result and Discussion – Experiment&amp;Group</vt:lpstr>
      <vt:lpstr>Result and Discussion – statistic result</vt:lpstr>
      <vt:lpstr>Result and Discussion -- Questionnaire</vt:lpstr>
      <vt:lpstr>Result and Discussion -- Interview</vt:lpstr>
      <vt:lpstr>Conclusion and Future Work</vt:lpstr>
      <vt:lpstr>Furthermore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Difficulty Adjustment with Facial Recognition for improving players satisfaction in survival horror game</dc:title>
  <dc:creator>Yuan Tu</dc:creator>
  <cp:lastModifiedBy>Yuan Tu</cp:lastModifiedBy>
  <cp:revision>2</cp:revision>
  <dcterms:created xsi:type="dcterms:W3CDTF">2022-07-26T15:15:36Z</dcterms:created>
  <dcterms:modified xsi:type="dcterms:W3CDTF">2022-07-31T16:42:10Z</dcterms:modified>
</cp:coreProperties>
</file>