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3"/>
  </p:notesMasterIdLst>
  <p:sldIdLst>
    <p:sldId id="256" r:id="rId2"/>
    <p:sldId id="285" r:id="rId3"/>
    <p:sldId id="288" r:id="rId4"/>
    <p:sldId id="293" r:id="rId5"/>
    <p:sldId id="294" r:id="rId6"/>
    <p:sldId id="295" r:id="rId7"/>
    <p:sldId id="297" r:id="rId8"/>
    <p:sldId id="296" r:id="rId9"/>
    <p:sldId id="298" r:id="rId10"/>
    <p:sldId id="299" r:id="rId11"/>
    <p:sldId id="292" r:id="rId12"/>
  </p:sldIdLst>
  <p:sldSz cx="9144000" cy="5143500" type="screen16x9"/>
  <p:notesSz cx="6858000" cy="9144000"/>
  <p:embeddedFontLst>
    <p:embeddedFont>
      <p:font typeface="Lora" pitchFamily="2" charset="-52"/>
      <p:regular r:id="rId14"/>
      <p:bold r:id="rId15"/>
      <p:italic r:id="rId16"/>
      <p:boldItalic r:id="rId17"/>
    </p:embeddedFont>
    <p:embeddedFont>
      <p:font typeface="Quattrocento Sans" panose="020B0502050000020003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8D1868-A60B-4707-82F2-B900DD66F99A}">
  <a:tblStyle styleId="{368D1868-A60B-4707-82F2-B900DD66F9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1912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569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385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443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1916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2097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9448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9316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9822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93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cxnSp>
        <p:nvCxnSpPr>
          <p:cNvPr id="52" name="Google Shape;52;p8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8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" name="Google Shape;54;p8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rt247a.ddns.me/graduation-work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975364" y="201767"/>
            <a:ext cx="7906366" cy="24548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>
                <a:effectLst/>
                <a:latin typeface="Lora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Where we stand now:</a:t>
            </a:r>
            <a:br>
              <a:rPr lang="en-US" dirty="0">
                <a:effectLst/>
                <a:latin typeface="Lora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dirty="0">
                <a:effectLst/>
                <a:latin typeface="Lora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ongoing lab activities</a:t>
            </a:r>
            <a:endParaRPr lang="en-US" dirty="0">
              <a:latin typeface="Lora" pitchFamily="2" charset="-52"/>
            </a:endParaRPr>
          </a:p>
        </p:txBody>
      </p:sp>
      <p:sp>
        <p:nvSpPr>
          <p:cNvPr id="17" name="Google Shape;100;p14">
            <a:extLst>
              <a:ext uri="{FF2B5EF4-FFF2-40B4-BE49-F238E27FC236}">
                <a16:creationId xmlns:a16="http://schemas.microsoft.com/office/drawing/2014/main" id="{C9372338-9962-4F28-B19C-87D8B028668D}"/>
              </a:ext>
            </a:extLst>
          </p:cNvPr>
          <p:cNvSpPr txBox="1">
            <a:spLocks/>
          </p:cNvSpPr>
          <p:nvPr/>
        </p:nvSpPr>
        <p:spPr>
          <a:xfrm>
            <a:off x="2818065" y="3617773"/>
            <a:ext cx="4830288" cy="142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Font typeface="Quattrocento Sans"/>
              <a:buNone/>
            </a:pPr>
            <a:r>
              <a:rPr lang="en-US" sz="2800" b="1" dirty="0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Maxim Mozgovoy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Active Knowledge Engineering Lab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>
                <a:solidFill>
                  <a:schemeClr val="dk1"/>
                </a:solidFill>
              </a:rPr>
              <a:t>mozgovoy@u-aizu.ac.jp</a:t>
            </a:r>
          </a:p>
          <a:p>
            <a:pPr marL="0" indent="0">
              <a:buFont typeface="Quattrocento Sans"/>
              <a:buNone/>
            </a:pPr>
            <a:endParaRPr lang="en-US" b="1" dirty="0"/>
          </a:p>
        </p:txBody>
      </p:sp>
      <p:grpSp>
        <p:nvGrpSpPr>
          <p:cNvPr id="18" name="Google Shape;557;p39">
            <a:extLst>
              <a:ext uri="{FF2B5EF4-FFF2-40B4-BE49-F238E27FC236}">
                <a16:creationId xmlns:a16="http://schemas.microsoft.com/office/drawing/2014/main" id="{02B14743-8AAA-48EB-A1C7-B5A1CCB1219D}"/>
              </a:ext>
            </a:extLst>
          </p:cNvPr>
          <p:cNvGrpSpPr/>
          <p:nvPr/>
        </p:nvGrpSpPr>
        <p:grpSpPr>
          <a:xfrm>
            <a:off x="1249705" y="3497044"/>
            <a:ext cx="304009" cy="326513"/>
            <a:chOff x="616425" y="2329600"/>
            <a:chExt cx="361700" cy="388475"/>
          </a:xfrm>
        </p:grpSpPr>
        <p:sp>
          <p:nvSpPr>
            <p:cNvPr id="19" name="Google Shape;558;p39">
              <a:extLst>
                <a:ext uri="{FF2B5EF4-FFF2-40B4-BE49-F238E27FC236}">
                  <a16:creationId xmlns:a16="http://schemas.microsoft.com/office/drawing/2014/main" id="{7A2CB29C-A28C-497E-8C44-691AABDEDDBF}"/>
                </a:ext>
              </a:extLst>
            </p:cNvPr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l" t="t" r="r" b="b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59;p39">
              <a:extLst>
                <a:ext uri="{FF2B5EF4-FFF2-40B4-BE49-F238E27FC236}">
                  <a16:creationId xmlns:a16="http://schemas.microsoft.com/office/drawing/2014/main" id="{9A35D2ED-120E-4091-AC50-B06A38B379F9}"/>
                </a:ext>
              </a:extLst>
            </p:cNvPr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l" t="t" r="r" b="b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60;p39">
              <a:extLst>
                <a:ext uri="{FF2B5EF4-FFF2-40B4-BE49-F238E27FC236}">
                  <a16:creationId xmlns:a16="http://schemas.microsoft.com/office/drawing/2014/main" id="{7BDDC051-8DB3-4444-9EBA-2F2CC6A14E67}"/>
                </a:ext>
              </a:extLst>
            </p:cNvPr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61;p39">
              <a:extLst>
                <a:ext uri="{FF2B5EF4-FFF2-40B4-BE49-F238E27FC236}">
                  <a16:creationId xmlns:a16="http://schemas.microsoft.com/office/drawing/2014/main" id="{4FF05DD3-F428-4FA8-A926-483C81834849}"/>
                </a:ext>
              </a:extLst>
            </p:cNvPr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l" t="t" r="r" b="b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62;p39">
              <a:extLst>
                <a:ext uri="{FF2B5EF4-FFF2-40B4-BE49-F238E27FC236}">
                  <a16:creationId xmlns:a16="http://schemas.microsoft.com/office/drawing/2014/main" id="{51BF6289-0F5A-4DB0-B8CC-C202AAA84429}"/>
                </a:ext>
              </a:extLst>
            </p:cNvPr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63;p39">
              <a:extLst>
                <a:ext uri="{FF2B5EF4-FFF2-40B4-BE49-F238E27FC236}">
                  <a16:creationId xmlns:a16="http://schemas.microsoft.com/office/drawing/2014/main" id="{3662ACB7-7F1D-4BB4-941E-E196C7D89A90}"/>
                </a:ext>
              </a:extLst>
            </p:cNvPr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l" t="t" r="r" b="b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64;p39">
              <a:extLst>
                <a:ext uri="{FF2B5EF4-FFF2-40B4-BE49-F238E27FC236}">
                  <a16:creationId xmlns:a16="http://schemas.microsoft.com/office/drawing/2014/main" id="{6E977B9F-233D-4B4B-9653-636243C1076F}"/>
                </a:ext>
              </a:extLst>
            </p:cNvPr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l" t="t" r="r" b="b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65;p39">
              <a:extLst>
                <a:ext uri="{FF2B5EF4-FFF2-40B4-BE49-F238E27FC236}">
                  <a16:creationId xmlns:a16="http://schemas.microsoft.com/office/drawing/2014/main" id="{7D166DAA-49FF-4D19-A104-003AC086CDBF}"/>
                </a:ext>
              </a:extLst>
            </p:cNvPr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5469606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Soccer: Data Analysis &amp; Processing</a:t>
            </a:r>
            <a:endParaRPr sz="2400" dirty="0"/>
          </a:p>
        </p:txBody>
      </p:sp>
      <p:grpSp>
        <p:nvGrpSpPr>
          <p:cNvPr id="321" name="Google Shape;321;p2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322" name="Google Shape;322;p2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2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9D8F33D-C19D-4B8C-AD33-2F555C2B0A1A}"/>
              </a:ext>
            </a:extLst>
          </p:cNvPr>
          <p:cNvSpPr/>
          <p:nvPr/>
        </p:nvSpPr>
        <p:spPr>
          <a:xfrm>
            <a:off x="-58311" y="1477810"/>
            <a:ext cx="4258837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r>
              <a:rPr lang="en-US" sz="2400" dirty="0">
                <a:latin typeface="Quattrocento Sans" panose="020B0604020202020204" charset="0"/>
              </a:rPr>
              <a:t>We analyze real soccer</a:t>
            </a:r>
            <a:br>
              <a:rPr lang="en-US" sz="2400" dirty="0">
                <a:latin typeface="Quattrocento Sans" panose="020B0604020202020204" charset="0"/>
              </a:rPr>
            </a:br>
            <a:r>
              <a:rPr lang="en-US" sz="2400" dirty="0">
                <a:latin typeface="Quattrocento Sans" panose="020B0604020202020204" charset="0"/>
              </a:rPr>
              <a:t>matches to create data-</a:t>
            </a:r>
            <a:br>
              <a:rPr lang="en-US" sz="2400" dirty="0">
                <a:latin typeface="Quattrocento Sans" panose="020B0604020202020204" charset="0"/>
              </a:rPr>
            </a:br>
            <a:r>
              <a:rPr lang="en-US" sz="2400" dirty="0">
                <a:latin typeface="Quattrocento Sans" panose="020B0604020202020204" charset="0"/>
              </a:rPr>
              <a:t>driven AI. To do it, the </a:t>
            </a:r>
            <a:br>
              <a:rPr lang="en-US" sz="2400" dirty="0">
                <a:latin typeface="Quattrocento Sans" panose="020B0604020202020204" charset="0"/>
              </a:rPr>
            </a:br>
            <a:r>
              <a:rPr lang="en-US" sz="2400" dirty="0">
                <a:latin typeface="Quattrocento Sans" panose="020B0604020202020204" charset="0"/>
              </a:rPr>
              <a:t>input data has to be </a:t>
            </a:r>
            <a:br>
              <a:rPr lang="en-US" sz="2400" dirty="0">
                <a:latin typeface="Quattrocento Sans" panose="020B0604020202020204" charset="0"/>
              </a:rPr>
            </a:br>
            <a:r>
              <a:rPr lang="en-US" sz="2400" dirty="0">
                <a:latin typeface="Quattrocento Sans" panose="020B0604020202020204" charset="0"/>
              </a:rPr>
              <a:t>cleaned, marked up, </a:t>
            </a:r>
            <a:br>
              <a:rPr lang="en-US" sz="2400" dirty="0">
                <a:latin typeface="Quattrocento Sans" panose="020B0604020202020204" charset="0"/>
              </a:rPr>
            </a:br>
            <a:r>
              <a:rPr lang="en-US" sz="2400" dirty="0">
                <a:latin typeface="Quattrocento Sans" panose="020B0604020202020204" charset="0"/>
              </a:rPr>
              <a:t>and converted.</a:t>
            </a:r>
          </a:p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endParaRPr lang="en-US" sz="2400" dirty="0">
              <a:latin typeface="Quattrocento Sans" panose="020B0604020202020204" charset="0"/>
            </a:endParaRPr>
          </a:p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r>
              <a:rPr lang="en-US" sz="2400" dirty="0">
                <a:latin typeface="Quattrocento Sans" panose="020B0604020202020204" charset="0"/>
              </a:rPr>
              <a:t>We have results, but </a:t>
            </a:r>
            <a:br>
              <a:rPr lang="en-US" sz="2400" dirty="0">
                <a:latin typeface="Quattrocento Sans" panose="020B0604020202020204" charset="0"/>
              </a:rPr>
            </a:br>
            <a:r>
              <a:rPr lang="en-US" sz="2400" dirty="0">
                <a:latin typeface="Quattrocento Sans" panose="020B0604020202020204" charset="0"/>
              </a:rPr>
              <a:t>more functions needed.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DF7967-24FF-1EAC-3AC6-ED96AF2D08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6" t="19826" r="2233"/>
          <a:stretch/>
        </p:blipFill>
        <p:spPr>
          <a:xfrm>
            <a:off x="3353444" y="1339686"/>
            <a:ext cx="5790556" cy="380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61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5246378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Soccer: Data-Driven AI</a:t>
            </a:r>
            <a:endParaRPr sz="2400" dirty="0"/>
          </a:p>
        </p:txBody>
      </p:sp>
      <p:grpSp>
        <p:nvGrpSpPr>
          <p:cNvPr id="321" name="Google Shape;321;p2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322" name="Google Shape;322;p2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2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9D8F33D-C19D-4B8C-AD33-2F555C2B0A1A}"/>
              </a:ext>
            </a:extLst>
          </p:cNvPr>
          <p:cNvSpPr/>
          <p:nvPr/>
        </p:nvSpPr>
        <p:spPr>
          <a:xfrm>
            <a:off x="-96266" y="1545701"/>
            <a:ext cx="636495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r>
              <a:rPr lang="en-US" sz="2400" dirty="0">
                <a:latin typeface="Quattrocento Sans" panose="020B0604020202020204" charset="0"/>
              </a:rPr>
              <a:t>I want to create a human-like </a:t>
            </a:r>
            <a:br>
              <a:rPr lang="en-US" sz="2400" dirty="0">
                <a:latin typeface="Quattrocento Sans" panose="020B0604020202020204" charset="0"/>
              </a:rPr>
            </a:br>
            <a:r>
              <a:rPr lang="en-US" sz="2400" dirty="0">
                <a:latin typeface="Quattrocento Sans" panose="020B0604020202020204" charset="0"/>
              </a:rPr>
              <a:t>data-driven AI for Google Soccer.</a:t>
            </a:r>
          </a:p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r>
              <a:rPr lang="en-US" sz="2400" dirty="0">
                <a:latin typeface="Quattrocento Sans" panose="020B0604020202020204" charset="0"/>
              </a:rPr>
              <a:t>We need good methods and data.</a:t>
            </a:r>
          </a:p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endParaRPr lang="en-US" sz="2400" dirty="0">
              <a:latin typeface="Quattrocento Sans" panose="020B0604020202020204" charset="0"/>
            </a:endParaRPr>
          </a:p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r>
              <a:rPr lang="en-US" sz="2400" b="1" dirty="0">
                <a:latin typeface="Quattrocento Sans" panose="020B0604020202020204" charset="0"/>
              </a:rPr>
              <a:t>Tech</a:t>
            </a:r>
            <a:r>
              <a:rPr lang="en-US" sz="2400" dirty="0">
                <a:latin typeface="Quattrocento Sans" panose="020B0604020202020204" charset="0"/>
              </a:rPr>
              <a:t>: various</a:t>
            </a:r>
          </a:p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br>
              <a:rPr lang="en-US" sz="2400" dirty="0">
                <a:latin typeface="Quattrocento Sans" panose="020B0604020202020204" charset="0"/>
              </a:rPr>
            </a:br>
            <a:r>
              <a:rPr lang="en-US" sz="2400" b="1" dirty="0">
                <a:latin typeface="Quattrocento Sans" panose="020B0604020202020204" charset="0"/>
              </a:rPr>
              <a:t>Status</a:t>
            </a:r>
            <a:r>
              <a:rPr lang="en-US" sz="2400" dirty="0">
                <a:latin typeface="Quattrocento Sans" panose="020B0604020202020204" charset="0"/>
              </a:rPr>
              <a:t>: in progress; testing ideas.</a:t>
            </a:r>
            <a:br>
              <a:rPr lang="en-US" sz="2400" dirty="0">
                <a:latin typeface="Quattrocento Sans" panose="020B0604020202020204" charset="0"/>
              </a:rPr>
            </a:br>
            <a:r>
              <a:rPr lang="en-US" sz="2400" dirty="0">
                <a:latin typeface="Quattrocento Sans" panose="020B0604020202020204" charset="0"/>
              </a:rPr>
              <a:t>A lot of areas to work on.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136950-DA5D-9FD5-1C72-41CCF129D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0" t="1297" r="23688"/>
          <a:stretch/>
        </p:blipFill>
        <p:spPr bwMode="auto">
          <a:xfrm>
            <a:off x="5250791" y="1531380"/>
            <a:ext cx="3893209" cy="361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49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Intro</a:t>
            </a:r>
            <a:endParaRPr sz="2400" dirty="0"/>
          </a:p>
        </p:txBody>
      </p:sp>
      <p:grpSp>
        <p:nvGrpSpPr>
          <p:cNvPr id="321" name="Google Shape;321;p2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322" name="Google Shape;322;p2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2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1215CDB-BCF8-4283-B1B1-4DA7D54F75CE}"/>
              </a:ext>
            </a:extLst>
          </p:cNvPr>
          <p:cNvSpPr/>
          <p:nvPr/>
        </p:nvSpPr>
        <p:spPr>
          <a:xfrm>
            <a:off x="148857" y="1598511"/>
            <a:ext cx="8943070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r>
              <a:rPr lang="en-US" sz="2400" dirty="0">
                <a:latin typeface="Quattrocento Sans" panose="020B0604020202020204" charset="0"/>
              </a:rPr>
              <a:t>Over years, we got involved in many different projects. </a:t>
            </a:r>
            <a:br>
              <a:rPr lang="en-US" sz="2400" dirty="0">
                <a:latin typeface="Quattrocento Sans" panose="020B0604020202020204" charset="0"/>
              </a:rPr>
            </a:br>
            <a:r>
              <a:rPr lang="en-US" sz="2400" dirty="0">
                <a:latin typeface="Quattrocento Sans" panose="020B0604020202020204" charset="0"/>
              </a:rPr>
              <a:t>Just look at our grad works: </a:t>
            </a:r>
            <a:br>
              <a:rPr lang="en-US" sz="2400" dirty="0">
                <a:latin typeface="Quattrocento Sans" panose="020B0604020202020204" charset="0"/>
              </a:rPr>
            </a:br>
            <a:r>
              <a:rPr lang="en-US" sz="2400" dirty="0">
                <a:latin typeface="Quattrocento Sans" panose="020B0604020202020204" charset="0"/>
                <a:hlinkClick r:id="rId3"/>
              </a:rPr>
              <a:t>https://wiki.rt247a.ddns.me/graduation-works</a:t>
            </a:r>
            <a:endParaRPr lang="en-US" sz="2400" dirty="0">
              <a:latin typeface="Quattrocento Sans" panose="020B0604020202020204" charset="0"/>
            </a:endParaRPr>
          </a:p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endParaRPr lang="en-US" sz="2400" dirty="0">
              <a:latin typeface="Quattrocento Sans" panose="020B0604020202020204" charset="0"/>
            </a:endParaRPr>
          </a:p>
          <a:p>
            <a:pPr marL="76200">
              <a:buClr>
                <a:srgbClr val="FFC000"/>
              </a:buClr>
              <a:buSzPts val="2400"/>
            </a:pPr>
            <a:r>
              <a:rPr lang="en-US" sz="2400" dirty="0">
                <a:latin typeface="Quattrocento Sans" panose="020B0604020202020204" charset="0"/>
              </a:rPr>
              <a:t>Not all these topics are equally alive, </a:t>
            </a:r>
            <a:br>
              <a:rPr lang="en-US" sz="2400" dirty="0">
                <a:latin typeface="Quattrocento Sans" panose="020B0604020202020204" charset="0"/>
              </a:rPr>
            </a:br>
            <a:r>
              <a:rPr lang="en-US" sz="2400" dirty="0">
                <a:latin typeface="Quattrocento Sans" panose="020B0604020202020204" charset="0"/>
              </a:rPr>
              <a:t>but there is still a large choice.</a:t>
            </a:r>
          </a:p>
          <a:p>
            <a:pPr marL="76200">
              <a:buClr>
                <a:srgbClr val="FFC000"/>
              </a:buClr>
              <a:buSzPts val="2400"/>
            </a:pPr>
            <a:endParaRPr lang="en-US" sz="2400" dirty="0">
              <a:latin typeface="Quattrocento Sans" panose="020B0604020202020204" charset="0"/>
            </a:endParaRPr>
          </a:p>
          <a:p>
            <a:pPr marL="76200">
              <a:buClr>
                <a:srgbClr val="FFC000"/>
              </a:buClr>
              <a:buSzPts val="2400"/>
            </a:pPr>
            <a:r>
              <a:rPr lang="en-US" sz="2400" dirty="0">
                <a:latin typeface="Quattrocento Sans" panose="020B0604020202020204" charset="0"/>
              </a:rPr>
              <a:t>Here I explore the projects I participate in right now.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21873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7D3A64-AB8A-7428-FDCA-D241F8E60B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" t="-212" r="28792" b="212"/>
          <a:stretch/>
        </p:blipFill>
        <p:spPr>
          <a:xfrm>
            <a:off x="3550443" y="1295741"/>
            <a:ext cx="5593557" cy="3847710"/>
          </a:xfrm>
          <a:prstGeom prst="rect">
            <a:avLst/>
          </a:prstGeom>
        </p:spPr>
      </p:pic>
      <p:sp>
        <p:nvSpPr>
          <p:cNvPr id="320" name="Google Shape;320;p29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5246378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DLA (with Allan Nicholas)</a:t>
            </a:r>
            <a:endParaRPr sz="2400" dirty="0"/>
          </a:p>
        </p:txBody>
      </p:sp>
      <p:grpSp>
        <p:nvGrpSpPr>
          <p:cNvPr id="321" name="Google Shape;321;p2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322" name="Google Shape;322;p2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2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9D8F33D-C19D-4B8C-AD33-2F555C2B0A1A}"/>
              </a:ext>
            </a:extLst>
          </p:cNvPr>
          <p:cNvSpPr/>
          <p:nvPr/>
        </p:nvSpPr>
        <p:spPr>
          <a:xfrm>
            <a:off x="148857" y="1598511"/>
            <a:ext cx="894307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r>
              <a:rPr lang="en-US" sz="2400" dirty="0">
                <a:latin typeface="Quattrocento Sans" panose="020B0604020202020204" charset="0"/>
              </a:rPr>
              <a:t>A system that helps </a:t>
            </a:r>
            <a:br>
              <a:rPr lang="en-US" sz="2400" dirty="0">
                <a:latin typeface="Quattrocento Sans" panose="020B0604020202020204" charset="0"/>
              </a:rPr>
            </a:br>
            <a:r>
              <a:rPr lang="en-US" sz="2400" dirty="0">
                <a:latin typeface="Quattrocento Sans" panose="020B0604020202020204" charset="0"/>
              </a:rPr>
              <a:t>the students to write</a:t>
            </a:r>
            <a:br>
              <a:rPr lang="en-US" sz="2400" dirty="0">
                <a:latin typeface="Quattrocento Sans" panose="020B0604020202020204" charset="0"/>
              </a:rPr>
            </a:br>
            <a:r>
              <a:rPr lang="en-US" sz="2400" dirty="0">
                <a:latin typeface="Quattrocento Sans" panose="020B0604020202020204" charset="0"/>
              </a:rPr>
              <a:t>polite emails.</a:t>
            </a:r>
            <a:br>
              <a:rPr lang="en-US" sz="2400" dirty="0">
                <a:latin typeface="Quattrocento Sans" panose="020B0604020202020204" charset="0"/>
              </a:rPr>
            </a:br>
            <a:br>
              <a:rPr lang="en-US" sz="2400" dirty="0">
                <a:latin typeface="Quattrocento Sans" panose="020B0604020202020204" charset="0"/>
              </a:rPr>
            </a:br>
            <a:r>
              <a:rPr lang="en-US" sz="2400" b="1" dirty="0">
                <a:latin typeface="Quattrocento Sans" panose="020B0604020202020204" charset="0"/>
              </a:rPr>
              <a:t>Tech</a:t>
            </a:r>
            <a:r>
              <a:rPr lang="en-US" sz="2400" dirty="0">
                <a:latin typeface="Quattrocento Sans" panose="020B0604020202020204" charset="0"/>
              </a:rPr>
              <a:t>: simple rules + </a:t>
            </a:r>
            <a:br>
              <a:rPr lang="en-US" sz="2400" dirty="0">
                <a:latin typeface="Quattrocento Sans" panose="020B0604020202020204" charset="0"/>
              </a:rPr>
            </a:br>
            <a:r>
              <a:rPr lang="en-US" sz="2400" dirty="0">
                <a:latin typeface="Quattrocento Sans" panose="020B0604020202020204" charset="0"/>
              </a:rPr>
              <a:t>some NLP used</a:t>
            </a:r>
          </a:p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endParaRPr lang="en-US" sz="2400" dirty="0">
              <a:latin typeface="Quattrocento Sans" panose="020B0604020202020204" charset="0"/>
            </a:endParaRPr>
          </a:p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r>
              <a:rPr lang="en-US" sz="2400" b="1" dirty="0">
                <a:latin typeface="Quattrocento Sans" panose="020B0604020202020204" charset="0"/>
              </a:rPr>
              <a:t>Status</a:t>
            </a:r>
            <a:r>
              <a:rPr lang="en-US" sz="2400" dirty="0">
                <a:latin typeface="Quattrocento Sans" panose="020B0604020202020204" charset="0"/>
              </a:rPr>
              <a:t>: close to end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0054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5755356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FeatureVisualizer</a:t>
            </a:r>
            <a:r>
              <a:rPr lang="en-US" sz="2400" dirty="0"/>
              <a:t> (with John Blake)</a:t>
            </a:r>
            <a:endParaRPr sz="2400" dirty="0"/>
          </a:p>
        </p:txBody>
      </p:sp>
      <p:grpSp>
        <p:nvGrpSpPr>
          <p:cNvPr id="321" name="Google Shape;321;p2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322" name="Google Shape;322;p2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2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9D8F33D-C19D-4B8C-AD33-2F555C2B0A1A}"/>
              </a:ext>
            </a:extLst>
          </p:cNvPr>
          <p:cNvSpPr/>
          <p:nvPr/>
        </p:nvSpPr>
        <p:spPr>
          <a:xfrm>
            <a:off x="-118422" y="1381927"/>
            <a:ext cx="894307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r>
              <a:rPr lang="en-US" sz="2400" dirty="0">
                <a:latin typeface="Quattrocento Sans" panose="020B0604020202020204" charset="0"/>
              </a:rPr>
              <a:t>A system that highlights</a:t>
            </a:r>
            <a:br>
              <a:rPr lang="en-US" sz="2400" dirty="0">
                <a:latin typeface="Quattrocento Sans" panose="020B0604020202020204" charset="0"/>
              </a:rPr>
            </a:br>
            <a:r>
              <a:rPr lang="en-US" sz="2400" dirty="0">
                <a:latin typeface="Quattrocento Sans" panose="020B0604020202020204" charset="0"/>
              </a:rPr>
              <a:t>important stuff in </a:t>
            </a:r>
            <a:br>
              <a:rPr lang="en-US" sz="2400" dirty="0">
                <a:latin typeface="Quattrocento Sans" panose="020B0604020202020204" charset="0"/>
              </a:rPr>
            </a:br>
            <a:r>
              <a:rPr lang="en-US" sz="2400" dirty="0">
                <a:latin typeface="Quattrocento Sans" panose="020B0604020202020204" charset="0"/>
              </a:rPr>
              <a:t>documents (sections or </a:t>
            </a:r>
            <a:br>
              <a:rPr lang="en-US" sz="2400" dirty="0">
                <a:latin typeface="Quattrocento Sans" panose="020B0604020202020204" charset="0"/>
              </a:rPr>
            </a:br>
            <a:r>
              <a:rPr lang="en-US" sz="2400" dirty="0">
                <a:latin typeface="Quattrocento Sans" panose="020B0604020202020204" charset="0"/>
              </a:rPr>
              <a:t>linguistic elements)</a:t>
            </a:r>
          </a:p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endParaRPr lang="en-US" sz="2400" dirty="0">
              <a:latin typeface="Quattrocento Sans" panose="020B0604020202020204" charset="0"/>
            </a:endParaRPr>
          </a:p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r>
              <a:rPr lang="en-US" sz="2400" b="1" dirty="0">
                <a:latin typeface="Quattrocento Sans" panose="020B0604020202020204" charset="0"/>
              </a:rPr>
              <a:t>Tech</a:t>
            </a:r>
            <a:r>
              <a:rPr lang="en-US" sz="2400" dirty="0">
                <a:latin typeface="Quattrocento Sans" panose="020B0604020202020204" charset="0"/>
              </a:rPr>
              <a:t>: some rules + quite </a:t>
            </a:r>
            <a:br>
              <a:rPr lang="en-US" sz="2400" dirty="0">
                <a:latin typeface="Quattrocento Sans" panose="020B0604020202020204" charset="0"/>
              </a:rPr>
            </a:br>
            <a:r>
              <a:rPr lang="en-US" sz="2400" dirty="0">
                <a:latin typeface="Quattrocento Sans" panose="020B0604020202020204" charset="0"/>
              </a:rPr>
              <a:t>advanced NLP modules.</a:t>
            </a:r>
          </a:p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endParaRPr lang="en-US" sz="2400" b="1" dirty="0">
              <a:latin typeface="Quattrocento Sans" panose="020B0604020202020204" charset="0"/>
            </a:endParaRPr>
          </a:p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r>
              <a:rPr lang="en-US" sz="2400" b="1" dirty="0">
                <a:latin typeface="Quattrocento Sans" panose="020B0604020202020204" charset="0"/>
              </a:rPr>
              <a:t>Status</a:t>
            </a:r>
            <a:r>
              <a:rPr lang="en-US" sz="2400" dirty="0">
                <a:latin typeface="Quattrocento Sans" panose="020B0604020202020204" charset="0"/>
              </a:rPr>
              <a:t>: close to end but might be extended.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A47084-0566-6215-C923-192973C65E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415"/>
          <a:stretch/>
        </p:blipFill>
        <p:spPr>
          <a:xfrm>
            <a:off x="3593089" y="1459660"/>
            <a:ext cx="5498838" cy="302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73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7241256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Grading Cat (with E. </a:t>
            </a:r>
            <a:r>
              <a:rPr lang="en-US" sz="2400" dirty="0" err="1"/>
              <a:t>Pyshkin</a:t>
            </a:r>
            <a:r>
              <a:rPr lang="en-US" sz="2400" dirty="0"/>
              <a:t> and Agnes Leung)</a:t>
            </a:r>
            <a:endParaRPr sz="2400" dirty="0"/>
          </a:p>
        </p:txBody>
      </p:sp>
      <p:grpSp>
        <p:nvGrpSpPr>
          <p:cNvPr id="321" name="Google Shape;321;p2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322" name="Google Shape;322;p2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2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9D8F33D-C19D-4B8C-AD33-2F555C2B0A1A}"/>
              </a:ext>
            </a:extLst>
          </p:cNvPr>
          <p:cNvSpPr/>
          <p:nvPr/>
        </p:nvSpPr>
        <p:spPr>
          <a:xfrm>
            <a:off x="148857" y="1598511"/>
            <a:ext cx="894307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r>
              <a:rPr lang="en-US" sz="2400" dirty="0">
                <a:latin typeface="Quattrocento Sans" panose="020B0604020202020204" charset="0"/>
              </a:rPr>
              <a:t>A system for </a:t>
            </a:r>
            <a:br>
              <a:rPr lang="en-US" sz="2400" dirty="0">
                <a:latin typeface="Quattrocento Sans" panose="020B0604020202020204" charset="0"/>
              </a:rPr>
            </a:br>
            <a:r>
              <a:rPr lang="en-US" sz="2400" dirty="0">
                <a:latin typeface="Quattrocento Sans" panose="020B0604020202020204" charset="0"/>
              </a:rPr>
              <a:t>plagiarism detection </a:t>
            </a:r>
            <a:br>
              <a:rPr lang="en-US" sz="2400" dirty="0">
                <a:latin typeface="Quattrocento Sans" panose="020B0604020202020204" charset="0"/>
              </a:rPr>
            </a:br>
            <a:r>
              <a:rPr lang="en-US" sz="2400" dirty="0">
                <a:latin typeface="Quattrocento Sans" panose="020B0604020202020204" charset="0"/>
              </a:rPr>
              <a:t>in coding assignments.</a:t>
            </a:r>
          </a:p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endParaRPr lang="en-US" sz="1100" dirty="0">
              <a:latin typeface="Quattrocento Sans" panose="020B0604020202020204" charset="0"/>
            </a:endParaRPr>
          </a:p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r>
              <a:rPr lang="en-US" sz="2400" b="1" dirty="0">
                <a:latin typeface="Quattrocento Sans" panose="020B0604020202020204" charset="0"/>
              </a:rPr>
              <a:t>Tech</a:t>
            </a:r>
            <a:r>
              <a:rPr lang="en-US" sz="2400" dirty="0">
                <a:latin typeface="Quattrocento Sans" panose="020B0604020202020204" charset="0"/>
              </a:rPr>
              <a:t>: string matching</a:t>
            </a:r>
          </a:p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endParaRPr lang="en-US" sz="1100" dirty="0">
              <a:latin typeface="Quattrocento Sans" panose="020B0604020202020204" charset="0"/>
            </a:endParaRPr>
          </a:p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r>
              <a:rPr lang="en-US" sz="2400" b="1" dirty="0">
                <a:latin typeface="Quattrocento Sans" panose="020B0604020202020204" charset="0"/>
              </a:rPr>
              <a:t>Status</a:t>
            </a:r>
            <a:r>
              <a:rPr lang="en-US" sz="2400" dirty="0">
                <a:latin typeface="Quattrocento Sans" panose="020B0604020202020204" charset="0"/>
              </a:rPr>
              <a:t>: works, but can </a:t>
            </a:r>
            <a:br>
              <a:rPr lang="en-US" sz="2400" dirty="0">
                <a:latin typeface="Quattrocento Sans" panose="020B0604020202020204" charset="0"/>
              </a:rPr>
            </a:br>
            <a:r>
              <a:rPr lang="en-US" sz="2400" dirty="0">
                <a:latin typeface="Quattrocento Sans" panose="020B0604020202020204" charset="0"/>
              </a:rPr>
              <a:t>be improved a lot</a:t>
            </a:r>
            <a:br>
              <a:rPr lang="en-US" sz="2400" dirty="0">
                <a:latin typeface="Quattrocento Sans" panose="020B0604020202020204" charset="0"/>
              </a:rPr>
            </a:br>
            <a:r>
              <a:rPr lang="en-US" sz="2400" dirty="0">
                <a:latin typeface="Quattrocento Sans" panose="020B0604020202020204" charset="0"/>
              </a:rPr>
              <a:t>(I hope to do it).</a:t>
            </a:r>
            <a:endParaRPr lang="ru-RU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FCAA43-5D0E-9AA8-0660-89908F770B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" t="7303" r="936" b="5920"/>
          <a:stretch/>
        </p:blipFill>
        <p:spPr>
          <a:xfrm>
            <a:off x="3593306" y="1581223"/>
            <a:ext cx="5498621" cy="348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6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5246378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Mobile Farm</a:t>
            </a:r>
            <a:endParaRPr sz="2400" dirty="0"/>
          </a:p>
        </p:txBody>
      </p:sp>
      <p:grpSp>
        <p:nvGrpSpPr>
          <p:cNvPr id="321" name="Google Shape;321;p2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322" name="Google Shape;322;p2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2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9D8F33D-C19D-4B8C-AD33-2F555C2B0A1A}"/>
              </a:ext>
            </a:extLst>
          </p:cNvPr>
          <p:cNvSpPr/>
          <p:nvPr/>
        </p:nvSpPr>
        <p:spPr>
          <a:xfrm>
            <a:off x="148857" y="1598511"/>
            <a:ext cx="894307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r>
              <a:rPr lang="en-US" sz="2400" dirty="0">
                <a:latin typeface="Quattrocento Sans" panose="020B0604020202020204" charset="0"/>
              </a:rPr>
              <a:t>A system for automated testing of </a:t>
            </a:r>
            <a:br>
              <a:rPr lang="en-US" sz="2400" dirty="0">
                <a:latin typeface="Quattrocento Sans" panose="020B0604020202020204" charset="0"/>
              </a:rPr>
            </a:br>
            <a:r>
              <a:rPr lang="en-US" sz="2400" dirty="0">
                <a:latin typeface="Quattrocento Sans" panose="020B0604020202020204" charset="0"/>
              </a:rPr>
              <a:t>mobile applications on real devices</a:t>
            </a:r>
          </a:p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endParaRPr lang="en-US" sz="2400" dirty="0">
              <a:latin typeface="Quattrocento Sans" panose="020B0604020202020204" charset="0"/>
            </a:endParaRPr>
          </a:p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r>
              <a:rPr lang="en-US" sz="2400" b="1" dirty="0">
                <a:latin typeface="Quattrocento Sans" panose="020B0604020202020204" charset="0"/>
              </a:rPr>
              <a:t>Tech</a:t>
            </a:r>
            <a:r>
              <a:rPr lang="en-US" sz="2400" dirty="0">
                <a:latin typeface="Quattrocento Sans" panose="020B0604020202020204" charset="0"/>
              </a:rPr>
              <a:t>: Appium, software engineering, OCR</a:t>
            </a:r>
          </a:p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endParaRPr lang="en-US" sz="2400" dirty="0">
              <a:latin typeface="Quattrocento Sans" panose="020B0604020202020204" charset="0"/>
            </a:endParaRPr>
          </a:p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r>
              <a:rPr lang="en-US" sz="2400" b="1" dirty="0">
                <a:latin typeface="Quattrocento Sans" panose="020B0604020202020204" charset="0"/>
              </a:rPr>
              <a:t>Status</a:t>
            </a:r>
            <a:r>
              <a:rPr lang="en-US" sz="2400" dirty="0">
                <a:latin typeface="Quattrocento Sans" panose="020B0604020202020204" charset="0"/>
              </a:rPr>
              <a:t>: works but can be improved </a:t>
            </a:r>
            <a:br>
              <a:rPr lang="en-US" sz="2400" dirty="0">
                <a:latin typeface="Quattrocento Sans" panose="020B0604020202020204" charset="0"/>
              </a:rPr>
            </a:br>
            <a:r>
              <a:rPr lang="en-US" sz="2400" dirty="0">
                <a:latin typeface="Quattrocento Sans" panose="020B0604020202020204" charset="0"/>
              </a:rPr>
              <a:t>(in progress)</a:t>
            </a:r>
            <a:endParaRPr lang="ru-RU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C10473-74EE-CBA4-E8C1-D88EEFE34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386" y="-49"/>
            <a:ext cx="29634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69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5246378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Semaphore Game</a:t>
            </a:r>
            <a:endParaRPr sz="2400" dirty="0"/>
          </a:p>
        </p:txBody>
      </p:sp>
      <p:grpSp>
        <p:nvGrpSpPr>
          <p:cNvPr id="321" name="Google Shape;321;p2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322" name="Google Shape;322;p2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2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9D8F33D-C19D-4B8C-AD33-2F555C2B0A1A}"/>
              </a:ext>
            </a:extLst>
          </p:cNvPr>
          <p:cNvSpPr/>
          <p:nvPr/>
        </p:nvSpPr>
        <p:spPr>
          <a:xfrm>
            <a:off x="148857" y="1598511"/>
            <a:ext cx="894307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r>
              <a:rPr lang="en-US" sz="2400" dirty="0">
                <a:latin typeface="Quattrocento Sans" panose="020B0604020202020204" charset="0"/>
              </a:rPr>
              <a:t>A game-like tool for teaching concurrent</a:t>
            </a:r>
            <a:br>
              <a:rPr lang="en-US" sz="2400" dirty="0">
                <a:latin typeface="Quattrocento Sans" panose="020B0604020202020204" charset="0"/>
              </a:rPr>
            </a:br>
            <a:r>
              <a:rPr lang="en-US" sz="2400" dirty="0">
                <a:latin typeface="Quattrocento Sans" panose="020B0604020202020204" charset="0"/>
              </a:rPr>
              <a:t>programming: helps to study and </a:t>
            </a:r>
            <a:br>
              <a:rPr lang="en-US" sz="2400" dirty="0">
                <a:latin typeface="Quattrocento Sans" panose="020B0604020202020204" charset="0"/>
              </a:rPr>
            </a:br>
            <a:r>
              <a:rPr lang="en-US" sz="2400" dirty="0">
                <a:latin typeface="Quattrocento Sans" panose="020B0604020202020204" charset="0"/>
              </a:rPr>
              <a:t>apply primitives.</a:t>
            </a:r>
          </a:p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endParaRPr lang="en-US" sz="2400" dirty="0">
              <a:latin typeface="Quattrocento Sans" panose="020B0604020202020204" charset="0"/>
            </a:endParaRPr>
          </a:p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r>
              <a:rPr lang="en-US" sz="2400" b="1" dirty="0">
                <a:latin typeface="Quattrocento Sans" panose="020B0604020202020204" charset="0"/>
              </a:rPr>
              <a:t>Tech</a:t>
            </a:r>
            <a:r>
              <a:rPr lang="en-US" sz="2400" dirty="0">
                <a:latin typeface="Quattrocento Sans" panose="020B0604020202020204" charset="0"/>
              </a:rPr>
              <a:t>: model checking (?), </a:t>
            </a:r>
            <a:br>
              <a:rPr lang="en-US" sz="2400" dirty="0">
                <a:latin typeface="Quattrocento Sans" panose="020B0604020202020204" charset="0"/>
              </a:rPr>
            </a:br>
            <a:r>
              <a:rPr lang="en-US" sz="2400" dirty="0">
                <a:latin typeface="Quattrocento Sans" panose="020B0604020202020204" charset="0"/>
              </a:rPr>
              <a:t>software engineering.</a:t>
            </a:r>
          </a:p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endParaRPr lang="en-US" sz="2400" dirty="0">
              <a:latin typeface="Quattrocento Sans" panose="020B0604020202020204" charset="0"/>
            </a:endParaRPr>
          </a:p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r>
              <a:rPr lang="en-US" sz="2400" b="1" dirty="0">
                <a:latin typeface="Quattrocento Sans" panose="020B0604020202020204" charset="0"/>
              </a:rPr>
              <a:t>Status</a:t>
            </a:r>
            <a:r>
              <a:rPr lang="en-US" sz="2400" dirty="0">
                <a:latin typeface="Quattrocento Sans" panose="020B0604020202020204" charset="0"/>
              </a:rPr>
              <a:t>: just started, needs attention </a:t>
            </a:r>
            <a:r>
              <a:rPr lang="en-US" sz="2400" dirty="0">
                <a:latin typeface="Quattrocento Sans" panose="020B0604020202020204" charset="0"/>
                <a:sym typeface="Wingdings" panose="05000000000000000000" pitchFamily="2" charset="2"/>
              </a:rPr>
              <a:t></a:t>
            </a:r>
            <a:endParaRPr lang="ru-RU" sz="2400" dirty="0"/>
          </a:p>
        </p:txBody>
      </p:sp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043A794B-D5A8-C8C1-9ECE-20D8778071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9" r="13269" b="5634"/>
          <a:stretch/>
        </p:blipFill>
        <p:spPr bwMode="auto">
          <a:xfrm>
            <a:off x="6143766" y="1142520"/>
            <a:ext cx="2964656" cy="26175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 8">
            <a:extLst>
              <a:ext uri="{FF2B5EF4-FFF2-40B4-BE49-F238E27FC236}">
                <a16:creationId xmlns:a16="http://schemas.microsoft.com/office/drawing/2014/main" id="{50C43349-EA68-4769-1A85-F79B97D01FC7}"/>
              </a:ext>
            </a:extLst>
          </p:cNvPr>
          <p:cNvSpPr/>
          <p:nvPr/>
        </p:nvSpPr>
        <p:spPr>
          <a:xfrm>
            <a:off x="6075597" y="3760049"/>
            <a:ext cx="27419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algn="ctr">
              <a:spcBef>
                <a:spcPts val="600"/>
              </a:spcBef>
              <a:buClr>
                <a:srgbClr val="FFC000"/>
              </a:buClr>
              <a:buSzPts val="2400"/>
            </a:pPr>
            <a:r>
              <a:rPr lang="en-US" sz="2000" i="1" dirty="0">
                <a:latin typeface="Quattrocento Sans" panose="020B0604020202020204" charset="0"/>
              </a:rPr>
              <a:t>A similar project “Parallel”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437946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5246378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Tennis</a:t>
            </a:r>
            <a:endParaRPr sz="2400" dirty="0"/>
          </a:p>
        </p:txBody>
      </p:sp>
      <p:grpSp>
        <p:nvGrpSpPr>
          <p:cNvPr id="321" name="Google Shape;321;p2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322" name="Google Shape;322;p2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2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9D8F33D-C19D-4B8C-AD33-2F555C2B0A1A}"/>
              </a:ext>
            </a:extLst>
          </p:cNvPr>
          <p:cNvSpPr/>
          <p:nvPr/>
        </p:nvSpPr>
        <p:spPr>
          <a:xfrm>
            <a:off x="148857" y="1598511"/>
            <a:ext cx="894307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r>
              <a:rPr lang="en-US" sz="2400" dirty="0">
                <a:latin typeface="Quattrocento Sans" panose="020B0604020202020204" charset="0"/>
              </a:rPr>
              <a:t>A full-size mobile game I took part in.</a:t>
            </a:r>
          </a:p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endParaRPr lang="en-US" sz="1200" dirty="0">
              <a:latin typeface="Quattrocento Sans" panose="020B0604020202020204" charset="0"/>
            </a:endParaRPr>
          </a:p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r>
              <a:rPr lang="en-US" sz="2400" b="1" dirty="0">
                <a:latin typeface="Quattrocento Sans" panose="020B0604020202020204" charset="0"/>
              </a:rPr>
              <a:t>Tech</a:t>
            </a:r>
            <a:r>
              <a:rPr lang="en-US" sz="2400" dirty="0">
                <a:latin typeface="Quattrocento Sans" panose="020B0604020202020204" charset="0"/>
              </a:rPr>
              <a:t>: Unity, software engineering, AI</a:t>
            </a:r>
          </a:p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endParaRPr lang="en-US" sz="1200" dirty="0">
              <a:latin typeface="Quattrocento Sans" panose="020B0604020202020204" charset="0"/>
            </a:endParaRPr>
          </a:p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r>
              <a:rPr lang="en-US" sz="2400" b="1" dirty="0">
                <a:latin typeface="Quattrocento Sans" panose="020B0604020202020204" charset="0"/>
              </a:rPr>
              <a:t>Status</a:t>
            </a:r>
            <a:r>
              <a:rPr lang="en-US" sz="2400" dirty="0">
                <a:latin typeface="Quattrocento Sans" panose="020B0604020202020204" charset="0"/>
              </a:rPr>
              <a:t>: ready, but improvements</a:t>
            </a:r>
            <a:br>
              <a:rPr lang="en-US" sz="2400" dirty="0">
                <a:latin typeface="Quattrocento Sans" panose="020B0604020202020204" charset="0"/>
              </a:rPr>
            </a:br>
            <a:r>
              <a:rPr lang="en-US" sz="2400" dirty="0">
                <a:latin typeface="Quattrocento Sans" panose="020B0604020202020204" charset="0"/>
              </a:rPr>
              <a:t>come every day </a:t>
            </a:r>
            <a:r>
              <a:rPr lang="en-US" sz="2400" dirty="0">
                <a:latin typeface="Quattrocento Sans" panose="020B0604020202020204" charset="0"/>
                <a:sym typeface="Wingdings" panose="05000000000000000000" pitchFamily="2" charset="2"/>
              </a:rPr>
              <a:t></a:t>
            </a:r>
          </a:p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endParaRPr lang="en-US" dirty="0">
              <a:latin typeface="Quattrocento Sans" panose="020B0604020202020204" charset="0"/>
              <a:sym typeface="Wingdings" panose="05000000000000000000" pitchFamily="2" charset="2"/>
            </a:endParaRPr>
          </a:p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r>
              <a:rPr lang="en-US" sz="2400" dirty="0">
                <a:latin typeface="Quattrocento Sans" panose="020B0604020202020204" charset="0"/>
                <a:sym typeface="Wingdings" panose="05000000000000000000" pitchFamily="2" charset="2"/>
              </a:rPr>
              <a:t>Can be mostly of interest to people who want to try game dev.</a:t>
            </a:r>
            <a:endParaRPr lang="ru-RU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774AAA-592A-FABE-D4B8-05E4F1CC5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961" y="0"/>
            <a:ext cx="3778039" cy="337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81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5246378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Fighting</a:t>
            </a:r>
            <a:endParaRPr sz="2400" dirty="0"/>
          </a:p>
        </p:txBody>
      </p:sp>
      <p:grpSp>
        <p:nvGrpSpPr>
          <p:cNvPr id="321" name="Google Shape;321;p2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322" name="Google Shape;322;p2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2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9D8F33D-C19D-4B8C-AD33-2F555C2B0A1A}"/>
              </a:ext>
            </a:extLst>
          </p:cNvPr>
          <p:cNvSpPr/>
          <p:nvPr/>
        </p:nvSpPr>
        <p:spPr>
          <a:xfrm>
            <a:off x="0" y="1598511"/>
            <a:ext cx="894307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r>
              <a:rPr lang="en-US" sz="2400" dirty="0">
                <a:latin typeface="Quattrocento Sans" panose="020B0604020202020204" charset="0"/>
              </a:rPr>
              <a:t>Creating a data-driven AI</a:t>
            </a:r>
            <a:br>
              <a:rPr lang="en-US" sz="2400" dirty="0">
                <a:latin typeface="Quattrocento Sans" panose="020B0604020202020204" charset="0"/>
              </a:rPr>
            </a:br>
            <a:r>
              <a:rPr lang="en-US" sz="2400" dirty="0">
                <a:latin typeface="Quattrocento Sans" panose="020B0604020202020204" charset="0"/>
              </a:rPr>
              <a:t>for Universal Fighting Engine</a:t>
            </a:r>
          </a:p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endParaRPr lang="en-US" sz="2400" dirty="0">
              <a:latin typeface="Quattrocento Sans" panose="020B0604020202020204" charset="0"/>
            </a:endParaRPr>
          </a:p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r>
              <a:rPr lang="en-US" sz="2400" b="1" dirty="0">
                <a:latin typeface="Quattrocento Sans" panose="020B0604020202020204" charset="0"/>
              </a:rPr>
              <a:t>Tech</a:t>
            </a:r>
            <a:r>
              <a:rPr lang="en-US" sz="2400" dirty="0">
                <a:latin typeface="Quattrocento Sans" panose="020B0604020202020204" charset="0"/>
              </a:rPr>
              <a:t>: Unity, game AI</a:t>
            </a:r>
          </a:p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r>
              <a:rPr lang="en-US" sz="2400" b="1" dirty="0">
                <a:latin typeface="Quattrocento Sans" panose="020B0604020202020204" charset="0"/>
              </a:rPr>
              <a:t>Status</a:t>
            </a:r>
            <a:r>
              <a:rPr lang="en-US" sz="2400" dirty="0">
                <a:latin typeface="Quattrocento Sans" panose="020B0604020202020204" charset="0"/>
              </a:rPr>
              <a:t>: in progress.</a:t>
            </a:r>
          </a:p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endParaRPr lang="en-US" sz="2400" dirty="0">
              <a:latin typeface="Quattrocento Sans" panose="020B0604020202020204" charset="0"/>
            </a:endParaRPr>
          </a:p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r>
              <a:rPr lang="en-US" sz="2400" dirty="0">
                <a:latin typeface="Quattrocento Sans" panose="020B0604020202020204" charset="0"/>
              </a:rPr>
              <a:t>Various people are working on different aspects of this task and try different approaches (like MCTS or case-based reasoning).</a:t>
            </a:r>
          </a:p>
          <a:p>
            <a:pPr marL="76200">
              <a:spcBef>
                <a:spcPts val="600"/>
              </a:spcBef>
              <a:buClr>
                <a:srgbClr val="FFC000"/>
              </a:buClr>
              <a:buSzPts val="2400"/>
            </a:pPr>
            <a:endParaRPr lang="ru-RU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8DEB4B-2D44-C596-7AC6-A2E894ABD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081" y="1103812"/>
            <a:ext cx="5064919" cy="284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55176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472</Words>
  <Application>Microsoft Office PowerPoint</Application>
  <PresentationFormat>On-screen Show (16:9)</PresentationFormat>
  <Paragraphs>74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Lora</vt:lpstr>
      <vt:lpstr>Quattrocento Sans</vt:lpstr>
      <vt:lpstr>Arial</vt:lpstr>
      <vt:lpstr>Viola template</vt:lpstr>
      <vt:lpstr>Where we stand now: ongoing lab activities</vt:lpstr>
      <vt:lpstr>Intro</vt:lpstr>
      <vt:lpstr>DLA (with Allan Nicholas)</vt:lpstr>
      <vt:lpstr>FeatureVisualizer (with John Blake)</vt:lpstr>
      <vt:lpstr>Grading Cat (with E. Pyshkin and Agnes Leung)</vt:lpstr>
      <vt:lpstr>Mobile Farm</vt:lpstr>
      <vt:lpstr>Semaphore Game</vt:lpstr>
      <vt:lpstr>Tennis</vt:lpstr>
      <vt:lpstr>Fighting</vt:lpstr>
      <vt:lpstr>Soccer: Data Analysis &amp; Processing</vt:lpstr>
      <vt:lpstr>Soccer: Data-Driven 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youdddr presentation title</dc:title>
  <cp:lastModifiedBy>MozgovoyMaxim</cp:lastModifiedBy>
  <cp:revision>205</cp:revision>
  <dcterms:modified xsi:type="dcterms:W3CDTF">2022-07-05T11:01:56Z</dcterms:modified>
</cp:coreProperties>
</file>