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sldIdLst>
    <p:sldId id="256" r:id="rId2"/>
    <p:sldId id="296" r:id="rId3"/>
    <p:sldId id="295" r:id="rId4"/>
    <p:sldId id="297" r:id="rId5"/>
    <p:sldId id="300" r:id="rId6"/>
    <p:sldId id="301" r:id="rId7"/>
    <p:sldId id="302" r:id="rId8"/>
    <p:sldId id="307" r:id="rId9"/>
    <p:sldId id="308" r:id="rId10"/>
    <p:sldId id="309" r:id="rId11"/>
    <p:sldId id="298" r:id="rId12"/>
    <p:sldId id="311" r:id="rId13"/>
    <p:sldId id="310" r:id="rId14"/>
    <p:sldId id="313" r:id="rId15"/>
    <p:sldId id="314" r:id="rId16"/>
    <p:sldId id="317" r:id="rId17"/>
    <p:sldId id="316" r:id="rId18"/>
  </p:sldIdLst>
  <p:sldSz cx="9144000" cy="5143500" type="screen16x9"/>
  <p:notesSz cx="6858000" cy="9144000"/>
  <p:embeddedFontLst>
    <p:embeddedFont>
      <p:font typeface="Montserrat"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F5B"/>
    <a:srgbClr val="959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B713A6-5156-4448-B144-822046962AE8}">
  <a:tblStyle styleId="{BBB713A6-5156-4448-B144-822046962A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86E1FF-FDF2-4410-8487-3ABA108AFFF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59341" autoAdjust="0"/>
  </p:normalViewPr>
  <p:slideViewPr>
    <p:cSldViewPr snapToGrid="0">
      <p:cViewPr varScale="1">
        <p:scale>
          <a:sx n="61" d="100"/>
          <a:sy n="61" d="100"/>
        </p:scale>
        <p:origin x="14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1016000" marR="0" lvl="1"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kumimoji="1" lang="en-US" altLang="ja-JP" dirty="0"/>
              <a:t>Generate the layout of the map using Cellular Automata.  </a:t>
            </a:r>
          </a:p>
          <a:p>
            <a:pPr marL="1016000" lvl="1" indent="-457200">
              <a:buFont typeface="+mj-lt"/>
              <a:buAutoNum type="arabicPeriod"/>
            </a:pPr>
            <a:r>
              <a:rPr kumimoji="1" lang="en-US" altLang="ja-JP" dirty="0"/>
              <a:t>Add player, door, at least ten gems, enemies to the map at random locations in sequence.</a:t>
            </a:r>
          </a:p>
          <a:p>
            <a:pPr marL="1016000" lvl="1" indent="-457200">
              <a:buFont typeface="+mj-lt"/>
              <a:buAutoNum type="arabicPeriod"/>
            </a:pPr>
            <a:endParaRPr kumimoji="1" lang="en-US" altLang="ja-JP" dirty="0"/>
          </a:p>
          <a:p>
            <a:pPr marL="1016000" lvl="1" indent="-457200">
              <a:buFont typeface="+mj-lt"/>
              <a:buAutoNum type="arabicPeriod"/>
            </a:pPr>
            <a:r>
              <a:rPr kumimoji="1" lang="en-US" altLang="ja-JP" dirty="0"/>
              <a:t>Generate the layout of the map using Cellular Automata.  </a:t>
            </a:r>
          </a:p>
          <a:p>
            <a:pPr marL="1016000" lvl="1" indent="-457200">
              <a:buFont typeface="+mj-lt"/>
              <a:buAutoNum type="arabicPeriod"/>
            </a:pPr>
            <a:r>
              <a:rPr kumimoji="1" lang="en-US" altLang="ja-JP" dirty="0"/>
              <a:t>Add the player to the map at a random location. </a:t>
            </a:r>
          </a:p>
          <a:p>
            <a:pPr marL="1016000" lvl="1" indent="-457200">
              <a:buFont typeface="+mj-lt"/>
              <a:buAutoNum type="arabicPeriod"/>
            </a:pPr>
            <a:r>
              <a:rPr kumimoji="1" lang="en-US" altLang="ja-JP" dirty="0"/>
              <a:t>Add a door at a random location. </a:t>
            </a:r>
          </a:p>
          <a:p>
            <a:pPr marL="1016000" lvl="1" indent="-457200">
              <a:buFont typeface="+mj-lt"/>
              <a:buAutoNum type="arabicPeriod"/>
            </a:pPr>
            <a:r>
              <a:rPr kumimoji="1" lang="en-US" altLang="ja-JP" dirty="0"/>
              <a:t>Add at least ten gems to the map at random locations. </a:t>
            </a:r>
          </a:p>
          <a:p>
            <a:pPr marL="1016000" lvl="1" indent="-457200">
              <a:buFont typeface="+mj-lt"/>
              <a:buAutoNum type="arabicPeriod"/>
            </a:pPr>
            <a:r>
              <a:rPr kumimoji="1" lang="en-US" altLang="ja-JP" dirty="0"/>
              <a:t>Add enemies to the map at random locations in a similar manner to the third step.</a:t>
            </a:r>
          </a:p>
          <a:p>
            <a:endParaRPr kumimoji="1" lang="ja-JP" altLang="en-US" dirty="0"/>
          </a:p>
        </p:txBody>
      </p:sp>
    </p:spTree>
    <p:extLst>
      <p:ext uri="{BB962C8B-B14F-4D97-AF65-F5344CB8AC3E}">
        <p14:creationId xmlns:p14="http://schemas.microsoft.com/office/powerpoint/2010/main" val="407563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This figure shows the effect of the difficulty parameter in the four games.</a:t>
            </a:r>
          </a:p>
          <a:p>
            <a:endParaRPr kumimoji="1" lang="en-US" altLang="ja-JP" dirty="0"/>
          </a:p>
          <a:p>
            <a:r>
              <a:rPr kumimoji="1" lang="en-US" altLang="ja-JP" dirty="0"/>
              <a:t>Human-designed levels are shown as well.</a:t>
            </a:r>
          </a:p>
          <a:p>
            <a:pPr marL="139700" indent="0">
              <a:buNone/>
            </a:pPr>
            <a:endParaRPr kumimoji="1" lang="en-US" altLang="ja-JP" dirty="0"/>
          </a:p>
          <a:p>
            <a:endParaRPr kumimoji="1" lang="en-US" altLang="ja-JP" dirty="0"/>
          </a:p>
          <a:p>
            <a:r>
              <a:rPr kumimoji="1" lang="en-US" altLang="ja-JP" dirty="0"/>
              <a:t>Increasing the (0-to-1)difficulty has three effects:  </a:t>
            </a:r>
          </a:p>
          <a:p>
            <a:pPr lvl="1"/>
            <a:r>
              <a:rPr kumimoji="1" lang="en-US" altLang="ja-JP" dirty="0"/>
              <a:t>First, the area in the level where the player can move</a:t>
            </a:r>
            <a:r>
              <a:rPr kumimoji="1" lang="ja-JP" altLang="en-US" dirty="0"/>
              <a:t>　</a:t>
            </a:r>
            <a:r>
              <a:rPr kumimoji="1" lang="en-US" altLang="ja-JP" dirty="0"/>
              <a:t>through (active level size) increases, except in Zelda and </a:t>
            </a:r>
            <a:r>
              <a:rPr kumimoji="1" lang="en-US" altLang="ja-JP" dirty="0" err="1"/>
              <a:t>Solarfox</a:t>
            </a:r>
            <a:r>
              <a:rPr kumimoji="1" lang="en-US" altLang="ja-JP" dirty="0"/>
              <a:t> where the level size is fixed.</a:t>
            </a:r>
          </a:p>
          <a:p>
            <a:pPr lvl="1"/>
            <a:r>
              <a:rPr kumimoji="1" lang="en-US" altLang="ja-JP" dirty="0"/>
              <a:t>Second, the number of objects that can kill the player and/or the number of objects that the player</a:t>
            </a:r>
            <a:r>
              <a:rPr kumimoji="1" lang="ja-JP" altLang="en-US" dirty="0"/>
              <a:t> </a:t>
            </a:r>
            <a:r>
              <a:rPr kumimoji="1" lang="en-US" altLang="ja-JP" dirty="0"/>
              <a:t>can collect is increased. </a:t>
            </a:r>
          </a:p>
          <a:p>
            <a:pPr lvl="1"/>
            <a:r>
              <a:rPr kumimoji="1" lang="en-US" altLang="ja-JP" dirty="0"/>
              <a:t>Third, the layout of the level gets more complex to navigate. </a:t>
            </a:r>
          </a:p>
          <a:p>
            <a:pPr lvl="2"/>
            <a:r>
              <a:rPr kumimoji="1" lang="en-US" altLang="ja-JP" dirty="0"/>
              <a:t>The three below make it clear. More obstacles.</a:t>
            </a:r>
            <a:endParaRPr kumimoji="1" lang="ja-JP" altLang="en-US" dirty="0"/>
          </a:p>
        </p:txBody>
      </p:sp>
    </p:spTree>
    <p:extLst>
      <p:ext uri="{BB962C8B-B14F-4D97-AF65-F5344CB8AC3E}">
        <p14:creationId xmlns:p14="http://schemas.microsoft.com/office/powerpoint/2010/main" val="44408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In a supervised learning setting, generality is obtained by training a model on a large dataset, typically with thousands of examples.  Similarly, the hypothesis in this paper is that RL algorithms should achieve generality if many variations of the environments are used during training,</a:t>
            </a:r>
          </a:p>
          <a:p>
            <a:endParaRPr kumimoji="1" lang="en-US" altLang="ja-JP" dirty="0"/>
          </a:p>
          <a:p>
            <a:r>
              <a:rPr kumimoji="1" lang="en-US" altLang="ja-JP" dirty="0"/>
              <a:t>This PPCG RL framework will be used to examine that.</a:t>
            </a:r>
          </a:p>
          <a:p>
            <a:endParaRPr kumimoji="1" lang="en-US" altLang="ja-JP" dirty="0"/>
          </a:p>
          <a:p>
            <a:r>
              <a:rPr kumimoji="1" lang="en-US" altLang="ja-JP" dirty="0"/>
              <a:t>In the PPCG implementation in this paper, levels are initially created with the lowest difficulty of 0. If the agent wins an episode, the difficulty will be incremented such that future levels during training become harder. The difficulty is increased by alpha for a win and decreased by the same amount for a loss. In our experiments, we use alpha= 0.01.</a:t>
            </a:r>
          </a:p>
          <a:p>
            <a:r>
              <a:rPr kumimoji="1" lang="en-US" altLang="ja-JP" dirty="0"/>
              <a:t> We compare PPCG to a simpler method, also using procedurally generated levels, but with a constant difficulty level. Its called PCG X</a:t>
            </a:r>
            <a:endParaRPr kumimoji="1" lang="ja-JP" altLang="en-US" dirty="0"/>
          </a:p>
          <a:p>
            <a:endParaRPr kumimoji="1" lang="ja-JP" altLang="en-US" dirty="0"/>
          </a:p>
        </p:txBody>
      </p:sp>
    </p:spTree>
    <p:extLst>
      <p:ext uri="{BB962C8B-B14F-4D97-AF65-F5344CB8AC3E}">
        <p14:creationId xmlns:p14="http://schemas.microsoft.com/office/powerpoint/2010/main" val="263443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kumimoji="1" lang="en-US" altLang="ja-JP"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1" lang="en-US" altLang="ja-JP" dirty="0"/>
              <a:t> To evaluate the presented approach, we employ the reinforcement learning algorithm </a:t>
            </a:r>
            <a:r>
              <a:rPr kumimoji="1" lang="en-US" altLang="ja-JP" dirty="0" err="1"/>
              <a:t>AdvantageActor</a:t>
            </a:r>
            <a:r>
              <a:rPr kumimoji="1" lang="en-US" altLang="ja-JP" dirty="0"/>
              <a:t>-Critic(A2C) [25], specifically the implementation of A2C from the Open AI Baselines together with the GVG-AI Gym framework.</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1" lang="en-US" altLang="ja-JP" dirty="0"/>
              <a: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1" lang="en-US" altLang="ja-JP" dirty="0"/>
              <a:t>Procedurally generated training levels where the difficulty is adjusted to fit the performance of the agent.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kumimoji="1" lang="en-US" altLang="ja-JP"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1" lang="en-US" altLang="ja-JP" dirty="0"/>
              <a:t>Each training setting was repeated four times and tested on two sets of 30 pre-generated levels with either difficulty 0.5 and 1 as well as the five human-designed levels.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kumimoji="1" lang="ja-JP" altLang="en-US" dirty="0"/>
          </a:p>
          <a:p>
            <a:r>
              <a:rPr kumimoji="1" lang="en-US" altLang="ja-JP" dirty="0"/>
              <a:t>The training plots on Figure2 and the test results in Table 1 are averaged across the four trained models where each model was tested 30 times on each test setup (thus a total of 120 test episodes per test set for each training setup).All four training approaches were tested on Zelda. </a:t>
            </a:r>
          </a:p>
          <a:p>
            <a:r>
              <a:rPr kumimoji="1" lang="en-US" altLang="ja-JP" dirty="0"/>
              <a:t>Only PCG 1 and PPCG were tested on </a:t>
            </a:r>
            <a:r>
              <a:rPr kumimoji="1" lang="en-US" altLang="ja-JP" dirty="0" err="1"/>
              <a:t>Solarfox,Frogs</a:t>
            </a:r>
            <a:r>
              <a:rPr kumimoji="1" lang="en-US" altLang="ja-JP" dirty="0"/>
              <a:t>, and </a:t>
            </a:r>
            <a:r>
              <a:rPr kumimoji="1" lang="en-US" altLang="ja-JP" dirty="0" err="1"/>
              <a:t>Boulderdash</a:t>
            </a:r>
            <a:r>
              <a:rPr kumimoji="1" lang="en-US" altLang="ja-JP" dirty="0"/>
              <a:t> due to computational constraints. </a:t>
            </a:r>
          </a:p>
          <a:p>
            <a:r>
              <a:rPr kumimoji="1" lang="en-US" altLang="ja-JP" dirty="0"/>
              <a:t>The trained agents are also compared to an agent taking uniformly random actions(un-learned agent) and the maximum possible score for each test set is shown as well.</a:t>
            </a:r>
            <a:endParaRPr kumimoji="1" lang="ja-JP" altLang="en-US" dirty="0"/>
          </a:p>
          <a:p>
            <a:endParaRPr kumimoji="1" lang="ja-JP" altLang="en-US" dirty="0"/>
          </a:p>
        </p:txBody>
      </p:sp>
    </p:spTree>
    <p:extLst>
      <p:ext uri="{BB962C8B-B14F-4D97-AF65-F5344CB8AC3E}">
        <p14:creationId xmlns:p14="http://schemas.microsoft.com/office/powerpoint/2010/main" val="92135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It shows “smoothed mean scores “ and “level difficulties during training across five repetitions” of PPCG in each games.</a:t>
            </a:r>
          </a:p>
          <a:p>
            <a:r>
              <a:rPr kumimoji="1" lang="en-US" altLang="ja-JP" dirty="0"/>
              <a:t>The three on the left are curved, allowing for a gradual increase in difficulty, but for Boulder-dush, it is almost constant.</a:t>
            </a:r>
          </a:p>
          <a:p>
            <a:r>
              <a:rPr kumimoji="1" lang="en-US" altLang="ja-JP" dirty="0"/>
              <a:t>In Frogs, it was very effective to apply padding to easy levels, creating smaller levels in the beginning, while it was not sufficient for Boulder-dash. </a:t>
            </a:r>
          </a:p>
          <a:p>
            <a:endParaRPr kumimoji="1" lang="en-US" altLang="ja-JP" dirty="0"/>
          </a:p>
          <a:p>
            <a:r>
              <a:rPr kumimoji="1" lang="en-US" altLang="ja-JP" dirty="0"/>
              <a:t>It will be next interesting challenge</a:t>
            </a:r>
          </a:p>
          <a:p>
            <a:endParaRPr kumimoji="1" lang="en-US" altLang="ja-JP" dirty="0"/>
          </a:p>
        </p:txBody>
      </p:sp>
    </p:spTree>
    <p:extLst>
      <p:ext uri="{BB962C8B-B14F-4D97-AF65-F5344CB8AC3E}">
        <p14:creationId xmlns:p14="http://schemas.microsoft.com/office/powerpoint/2010/main" val="2721408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The columns show policies trained on the levels. And  lines show test on the levels </a:t>
            </a:r>
          </a:p>
          <a:p>
            <a:r>
              <a:rPr kumimoji="1" lang="en-US" altLang="ja-JP" dirty="0"/>
              <a:t>Scores are in red if the training level is the same as the</a:t>
            </a:r>
            <a:r>
              <a:rPr kumimoji="1" lang="ja-JP" altLang="en-US" dirty="0"/>
              <a:t>　</a:t>
            </a:r>
            <a:r>
              <a:rPr kumimoji="1" lang="en-US" altLang="ja-JP" dirty="0"/>
              <a:t>test level. </a:t>
            </a:r>
          </a:p>
          <a:p>
            <a:endParaRPr kumimoji="1" lang="en-US" altLang="ja-JP" dirty="0"/>
          </a:p>
          <a:p>
            <a:r>
              <a:rPr kumimoji="1" lang="en-US" altLang="ja-JP" dirty="0"/>
              <a:t>In Zelda </a:t>
            </a:r>
          </a:p>
          <a:p>
            <a:pPr lvl="1"/>
            <a:r>
              <a:rPr kumimoji="1" lang="en-US" altLang="ja-JP" dirty="0"/>
              <a:t>Policies trained at level 0 scored high when tested at level 0.</a:t>
            </a:r>
          </a:p>
          <a:p>
            <a:pPr lvl="2"/>
            <a:r>
              <a:rPr kumimoji="1" lang="en-US" altLang="ja-JP" dirty="0"/>
              <a:t>Similarly, level 4 also scored high when tested at the level at which it was trained</a:t>
            </a:r>
          </a:p>
          <a:p>
            <a:pPr lvl="2"/>
            <a:r>
              <a:rPr kumimoji="1" lang="en-US" altLang="ja-JP" dirty="0"/>
              <a:t>but have poor performance on all test levels (human-designed and procedurally generated). </a:t>
            </a:r>
          </a:p>
          <a:p>
            <a:pPr lvl="2"/>
            <a:r>
              <a:rPr kumimoji="1" lang="en-US" altLang="ja-JP" dirty="0"/>
              <a:t>It shows that these are prone to memorization and cannot adapt well to play new levels. a clear indication of overfitting in reinforcement learning. </a:t>
            </a:r>
          </a:p>
          <a:p>
            <a:pPr lvl="1"/>
            <a:r>
              <a:rPr kumimoji="1" lang="en-US" altLang="ja-JP" dirty="0"/>
              <a:t>Policies trained on 4 human-designed levels in Zelda also achieve high scores on all four training levels.  </a:t>
            </a:r>
          </a:p>
          <a:p>
            <a:pPr lvl="1"/>
            <a:r>
              <a:rPr kumimoji="1" lang="en-US" altLang="ja-JP" dirty="0"/>
              <a:t>(The testing scores are marginally higher than when trained on a single level, on both the human-designed level 4 and the PCG levels.)</a:t>
            </a:r>
          </a:p>
          <a:p>
            <a:pPr lvl="1"/>
            <a:endParaRPr kumimoji="1" lang="en-US" altLang="ja-JP" dirty="0"/>
          </a:p>
          <a:p>
            <a:pPr lvl="0"/>
            <a:r>
              <a:rPr kumimoji="1" lang="en-US" altLang="ja-JP" dirty="0"/>
              <a:t>Agents trained on procedurally generated levels with a fixed difficulty (PCG 1) learned a general behavior within the distribution of procedurally generated levels, with common scores in Zelda, </a:t>
            </a:r>
            <a:r>
              <a:rPr kumimoji="1" lang="en-US" altLang="ja-JP" dirty="0" err="1"/>
              <a:t>Solarfox</a:t>
            </a:r>
            <a:r>
              <a:rPr kumimoji="1" lang="en-US" altLang="ja-JP" dirty="0"/>
              <a:t>, and </a:t>
            </a:r>
            <a:r>
              <a:rPr kumimoji="1" lang="en-US" altLang="ja-JP" dirty="0" err="1"/>
              <a:t>Boulderdash</a:t>
            </a:r>
            <a:r>
              <a:rPr kumimoji="1" lang="en-US" altLang="ja-JP" dirty="0"/>
              <a:t>, while no progress was observed in Frogs.  PPCG achieves a score of 0.57 in the difficulty 1. </a:t>
            </a:r>
            <a:r>
              <a:rPr kumimoji="1" lang="ja-JP" altLang="en-US" dirty="0"/>
              <a:t>前ページみせる。</a:t>
            </a:r>
            <a:r>
              <a:rPr kumimoji="1" lang="en-US" altLang="ja-JP" dirty="0"/>
              <a:t>This is close to human-designed levels.</a:t>
            </a:r>
          </a:p>
          <a:p>
            <a:pPr lvl="0"/>
            <a:endParaRPr kumimoji="1" lang="en-US" altLang="ja-JP" dirty="0"/>
          </a:p>
          <a:p>
            <a:pPr lvl="0"/>
            <a:r>
              <a:rPr kumimoji="1" lang="en-US" altLang="ja-JP" dirty="0"/>
              <a:t>Think about generalization on human-designed levels, </a:t>
            </a:r>
          </a:p>
          <a:p>
            <a:pPr lvl="1"/>
            <a:r>
              <a:rPr kumimoji="1" lang="en-US" altLang="ja-JP" dirty="0"/>
              <a:t>In Zelda , PCG and PPCG are decent in the human-designed levels.</a:t>
            </a:r>
          </a:p>
          <a:p>
            <a:pPr lvl="1"/>
            <a:r>
              <a:rPr kumimoji="1" lang="en-US" altLang="ja-JP" dirty="0"/>
              <a:t>In frogs, PCG and PPCG are unable to win in the human-designed levels indicating a clear discrepancy between the two level distributions. </a:t>
            </a:r>
          </a:p>
          <a:p>
            <a:pPr lvl="1"/>
            <a:r>
              <a:rPr kumimoji="1" lang="en-US" altLang="ja-JP" dirty="0"/>
              <a:t>In </a:t>
            </a:r>
            <a:r>
              <a:rPr kumimoji="1" lang="en-US" altLang="ja-JP" dirty="0" err="1"/>
              <a:t>Boulderdash</a:t>
            </a:r>
            <a:r>
              <a:rPr kumimoji="1" lang="en-US" altLang="ja-JP" dirty="0"/>
              <a:t>, PCG 1 scored an average of 5.08 to 10.28 (on a 20-point scale) on the human-designed levels</a:t>
            </a:r>
          </a:p>
          <a:p>
            <a:pPr lvl="2"/>
            <a:r>
              <a:rPr kumimoji="1" lang="en-US" altLang="ja-JP" dirty="0"/>
              <a:t>it scored 8.32 to 14.63 on the procedurally generated levels.</a:t>
            </a:r>
          </a:p>
          <a:p>
            <a:pPr lvl="2"/>
            <a:r>
              <a:rPr kumimoji="1" lang="en-US" altLang="ja-JP" dirty="0"/>
              <a:t> In this game, PPCG did not reach the same level of difficulty as the human-designed levels, resulting in lower performance.</a:t>
            </a:r>
          </a:p>
          <a:p>
            <a:pPr lvl="1"/>
            <a:r>
              <a:rPr kumimoji="1" lang="en-US" altLang="ja-JP" dirty="0"/>
              <a:t>PCG 1 outperformed PPCG by an average of 6 higher score.</a:t>
            </a:r>
          </a:p>
          <a:p>
            <a:pPr lvl="1"/>
            <a:r>
              <a:rPr kumimoji="1" lang="en-US" altLang="ja-JP" dirty="0"/>
              <a:t>However, PCG 1 scored similarly on the human-designed and procedurally generated levels in </a:t>
            </a:r>
            <a:r>
              <a:rPr kumimoji="1" lang="en-US" altLang="ja-JP" dirty="0" err="1"/>
              <a:t>Solarfox</a:t>
            </a:r>
            <a:r>
              <a:rPr kumimoji="1" lang="en-US" altLang="ja-JP" dirty="0"/>
              <a:t>, showing remarkable generalizability.</a:t>
            </a:r>
          </a:p>
          <a:p>
            <a:pPr lvl="1"/>
            <a:endParaRPr kumimoji="1" lang="en-US" altLang="ja-JP" dirty="0"/>
          </a:p>
          <a:p>
            <a:pPr lvl="1"/>
            <a:r>
              <a:rPr lang="en-US" altLang="ja-JP" dirty="0"/>
              <a:t>PCG 1 achieved on average a 6 higher score than PPCG on the five human-designed levels. PCG 1, however, shows remarkable generalization in </a:t>
            </a:r>
            <a:r>
              <a:rPr lang="en-US" altLang="ja-JP" dirty="0" err="1"/>
              <a:t>Solarfox</a:t>
            </a:r>
            <a:r>
              <a:rPr lang="en-US" altLang="ja-JP" dirty="0"/>
              <a:t> with similar scores in human-designed and procedurally generated levels.</a:t>
            </a:r>
          </a:p>
          <a:p>
            <a:pPr marL="596900" lvl="1" indent="0">
              <a:buNone/>
            </a:pPr>
            <a:endParaRPr kumimoji="1" lang="en-US" altLang="ja-JP" dirty="0"/>
          </a:p>
          <a:p>
            <a:pPr lvl="0"/>
            <a:endParaRPr kumimoji="1" lang="en-US" altLang="ja-JP" dirty="0"/>
          </a:p>
        </p:txBody>
      </p:sp>
    </p:spTree>
    <p:extLst>
      <p:ext uri="{BB962C8B-B14F-4D97-AF65-F5344CB8AC3E}">
        <p14:creationId xmlns:p14="http://schemas.microsoft.com/office/powerpoint/2010/main" val="43561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It’ not expect agents to play well on levels that are dissimilar from their training distribution.</a:t>
            </a:r>
          </a:p>
          <a:p>
            <a:r>
              <a:rPr kumimoji="1" lang="en-US" altLang="ja-JP" dirty="0"/>
              <a:t>To investigate the distribution of the procedurally generated levels, and how the structure of these correlate with human-designed levels, we generated 1000 levels with difficulty 1 for each game. </a:t>
            </a:r>
          </a:p>
          <a:p>
            <a:endParaRPr kumimoji="1" lang="en-US" altLang="ja-JP" dirty="0"/>
          </a:p>
          <a:p>
            <a:r>
              <a:rPr kumimoji="1" lang="en-US" altLang="ja-JP" dirty="0"/>
              <a:t>(</a:t>
            </a:r>
          </a:p>
          <a:p>
            <a:r>
              <a:rPr kumimoji="1" lang="en-US" altLang="ja-JP" dirty="0"/>
              <a:t>The high-dimensional structure of levels was compressed to two dimensions using principal component analysis (PCA)</a:t>
            </a:r>
          </a:p>
          <a:p>
            <a:r>
              <a:rPr kumimoji="1" lang="en-US" altLang="ja-JP" dirty="0"/>
              <a:t>and afterward clustered with the density-based spatial clustering of applications with noise (DBSCAN) approach.</a:t>
            </a:r>
          </a:p>
          <a:p>
            <a:r>
              <a:rPr kumimoji="1" lang="en-US" altLang="ja-JP" dirty="0"/>
              <a:t>)</a:t>
            </a:r>
          </a:p>
          <a:p>
            <a:endParaRPr kumimoji="1" lang="en-US" altLang="ja-JP" dirty="0"/>
          </a:p>
          <a:p>
            <a:r>
              <a:rPr kumimoji="1" lang="en-US" altLang="ja-JP" dirty="0"/>
              <a:t>The white circles are human-designed levels. Outliers are black. And centroids are larger.</a:t>
            </a:r>
          </a:p>
          <a:p>
            <a:endParaRPr kumimoji="1" lang="en-US" altLang="ja-JP" dirty="0"/>
          </a:p>
          <a:p>
            <a:r>
              <a:rPr kumimoji="1" lang="en-US" altLang="ja-JP" dirty="0"/>
              <a:t>Only one cluster appears for Zelda and Bouldering. However, while Zelda has no outliers, the bouldering has all human-designed levels as outliers.</a:t>
            </a:r>
          </a:p>
          <a:p>
            <a:pPr lvl="1"/>
            <a:r>
              <a:rPr kumimoji="1" lang="en-US" altLang="ja-JP" dirty="0"/>
              <a:t>This effect is most likely a result of the fixed amount of open space in the human-designed levels with padding of only one tile while the generated levels are more varied and cave-like.</a:t>
            </a:r>
          </a:p>
          <a:p>
            <a:pPr lvl="1"/>
            <a:endParaRPr kumimoji="1" lang="en-US" altLang="ja-JP" dirty="0"/>
          </a:p>
          <a:p>
            <a:pPr lvl="1"/>
            <a:endParaRPr kumimoji="1" lang="en-US" altLang="ja-JP" dirty="0"/>
          </a:p>
          <a:p>
            <a:r>
              <a:rPr kumimoji="1" lang="en-US" altLang="ja-JP" dirty="0"/>
              <a:t>The levels generated by </a:t>
            </a:r>
            <a:r>
              <a:rPr kumimoji="1" lang="en-US" altLang="ja-JP" dirty="0" err="1"/>
              <a:t>Solarfox</a:t>
            </a:r>
            <a:r>
              <a:rPr kumimoji="1" lang="en-US" altLang="ja-JP" dirty="0"/>
              <a:t> fall into three main groups according to the type of diamonds used: (1) using only green. (2) levels using both green and blue diamonds, and (3) levels using only blue diamonds; none of the human-designed levels use both diamonds and therefore belong to only two clusters.</a:t>
            </a:r>
          </a:p>
          <a:p>
            <a:endParaRPr kumimoji="1" lang="en-US" altLang="ja-JP" dirty="0"/>
          </a:p>
          <a:p>
            <a:r>
              <a:rPr kumimoji="1" lang="en-US" altLang="ja-JP" dirty="0"/>
              <a:t>The generated levels in Frogs have been clustered into 19 groups. This is due to the high structural effect of roads and rivers that goes across the level. </a:t>
            </a:r>
          </a:p>
          <a:p>
            <a:pPr lvl="1"/>
            <a:r>
              <a:rPr kumimoji="1" lang="en-US" altLang="ja-JP" dirty="0"/>
              <a:t>Level 4 stands out as the furthest outlier. This is due to the river in the starting row of level 4, which is a level variation not captured by the frog level generator. Levels 0-3 are around the same small cluster, but the generated levels are spread over many separate clusters; the reason PCG 1 and PPCG are not playable on all levels of the human-designed Frogs is that the level distribution is markedly different from other games, this time not exactly they don’t know.</a:t>
            </a:r>
          </a:p>
        </p:txBody>
      </p:sp>
    </p:spTree>
    <p:extLst>
      <p:ext uri="{BB962C8B-B14F-4D97-AF65-F5344CB8AC3E}">
        <p14:creationId xmlns:p14="http://schemas.microsoft.com/office/powerpoint/2010/main" val="1893071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The authors  believe that search-based PCG is an interesting area for future work that could lead to RL agents with more general policies.</a:t>
            </a:r>
            <a:endParaRPr kumimoji="1" lang="ja-JP" altLang="en-US" dirty="0"/>
          </a:p>
        </p:txBody>
      </p:sp>
    </p:spTree>
    <p:extLst>
      <p:ext uri="{BB962C8B-B14F-4D97-AF65-F5344CB8AC3E}">
        <p14:creationId xmlns:p14="http://schemas.microsoft.com/office/powerpoint/2010/main" val="148379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827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1" lang="en-US" altLang="ja-JP" dirty="0"/>
              <a:t>Gain a deeper understanding of overfitting and generalization in deep reinforcement learning , ***which is an important and neglected area in AI research.</a:t>
            </a:r>
          </a:p>
          <a:p>
            <a:endParaRPr kumimoji="1" lang="en-US" altLang="ja-JP" dirty="0"/>
          </a:p>
          <a:p>
            <a:endParaRPr kumimoji="1" lang="en-US" altLang="ja-JP"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1" lang="en-US" altLang="ja-JP" dirty="0"/>
              <a:t>Additionally, Explore  how procedurally generated levels during training can increase generality.</a:t>
            </a:r>
          </a:p>
          <a:p>
            <a:endParaRPr kumimoji="1" lang="en-US" altLang="ja-JP" dirty="0"/>
          </a:p>
          <a:p>
            <a:r>
              <a:rPr kumimoji="1" lang="en-US" altLang="ja-JP" dirty="0"/>
              <a:t>Procedurally generate mean the level are not created by hand but crated automatically by algorithm.</a:t>
            </a:r>
            <a:endParaRPr kumimoji="1" lang="ja-JP" altLang="en-US" dirty="0"/>
          </a:p>
        </p:txBody>
      </p:sp>
    </p:spTree>
    <p:extLst>
      <p:ext uri="{BB962C8B-B14F-4D97-AF65-F5344CB8AC3E}">
        <p14:creationId xmlns:p14="http://schemas.microsoft.com/office/powerpoint/2010/main" val="207668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1" lang="en-US" altLang="ja-JP" dirty="0"/>
              <a:t>There are four contributions for understanding them.</a:t>
            </a:r>
            <a:endParaRPr kumimoji="1" lang="ja-JP" altLang="en-US" dirty="0"/>
          </a:p>
          <a:p>
            <a:endParaRPr kumimoji="1" lang="en-US" altLang="ja-JP" dirty="0"/>
          </a:p>
          <a:p>
            <a:r>
              <a:rPr kumimoji="1" lang="en-US" altLang="ja-JP" dirty="0"/>
              <a:t>2. they show that </a:t>
            </a:r>
            <a:r>
              <a:rPr kumimoji="1" lang="en-US" altLang="ja-JP" dirty="0" err="1"/>
              <a:t>pcg</a:t>
            </a:r>
            <a:r>
              <a:rPr kumimoji="1" lang="en-US" altLang="ja-JP" dirty="0"/>
              <a:t> can be used to create more generic policy than traditional reinforcement learning. </a:t>
            </a:r>
            <a:endParaRPr kumimoji="1" lang="ja-JP" altLang="en-US" dirty="0"/>
          </a:p>
        </p:txBody>
      </p:sp>
    </p:spTree>
    <p:extLst>
      <p:ext uri="{BB962C8B-B14F-4D97-AF65-F5344CB8AC3E}">
        <p14:creationId xmlns:p14="http://schemas.microsoft.com/office/powerpoint/2010/main" val="5523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7794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dirty="0"/>
              <a:t>In this paper, it is building on </a:t>
            </a:r>
          </a:p>
          <a:p>
            <a:endParaRPr kumimoji="1" lang="en-US" altLang="ja-JP" dirty="0"/>
          </a:p>
          <a:p>
            <a:endParaRPr kumimoji="1" lang="en-US" altLang="ja-JP" dirty="0"/>
          </a:p>
          <a:p>
            <a:r>
              <a:rPr kumimoji="1" lang="en-US" altLang="ja-JP" dirty="0"/>
              <a:t>Tree-search algorithms do not perform well in these games.</a:t>
            </a:r>
            <a:endParaRPr kumimoji="1" lang="ja-JP" altLang="en-US" dirty="0"/>
          </a:p>
        </p:txBody>
      </p:sp>
    </p:spTree>
    <p:extLst>
      <p:ext uri="{BB962C8B-B14F-4D97-AF65-F5344CB8AC3E}">
        <p14:creationId xmlns:p14="http://schemas.microsoft.com/office/powerpoint/2010/main" val="1050090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1016000" lvl="1" indent="-457200">
              <a:buAutoNum type="arabicPeriod"/>
            </a:pPr>
            <a:r>
              <a:rPr lang="en-US" altLang="ja-JP" dirty="0"/>
              <a:t>Add the player in the middle of the map. </a:t>
            </a:r>
          </a:p>
          <a:p>
            <a:pPr marL="1016000" lvl="1" indent="-457200">
              <a:buAutoNum type="arabicPeriod"/>
            </a:pPr>
            <a:endParaRPr lang="en-US" altLang="ja-JP" dirty="0"/>
          </a:p>
          <a:p>
            <a:pPr marL="1016000" lvl="1" indent="-457200">
              <a:buAutoNum type="arabicPeriod"/>
            </a:pPr>
            <a:r>
              <a:rPr lang="en-US" altLang="ja-JP" dirty="0"/>
              <a:t> Add some gems either in the upper half, left half, or upper left quarter.</a:t>
            </a:r>
          </a:p>
          <a:p>
            <a:pPr marL="1016000" lvl="1" indent="-457200">
              <a:buAutoNum type="arabicPeriod"/>
            </a:pPr>
            <a:endParaRPr lang="en-US" altLang="ja-JP" dirty="0"/>
          </a:p>
          <a:p>
            <a:pPr marL="1016000" lvl="1" indent="-457200">
              <a:buAutoNum type="arabicPeriod"/>
            </a:pPr>
            <a:r>
              <a:rPr lang="en-US" altLang="ja-JP" dirty="0"/>
              <a:t>Replicate the same pattern of gems on the remaining parts of the map.</a:t>
            </a:r>
            <a:endParaRPr kumimoji="1" lang="ja-JP" altLang="en-US" dirty="0"/>
          </a:p>
          <a:p>
            <a:endParaRPr kumimoji="1" lang="ja-JP" altLang="en-US" dirty="0"/>
          </a:p>
        </p:txBody>
      </p:sp>
    </p:spTree>
    <p:extLst>
      <p:ext uri="{BB962C8B-B14F-4D97-AF65-F5344CB8AC3E}">
        <p14:creationId xmlns:p14="http://schemas.microsoft.com/office/powerpoint/2010/main" val="49516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1016000" lvl="1" indent="-457200">
              <a:buFont typeface="+mj-lt"/>
              <a:buAutoNum type="arabicPeriod"/>
            </a:pPr>
            <a:r>
              <a:rPr kumimoji="1" lang="en-US" altLang="ja-JP" dirty="0"/>
              <a:t>Generate the map layout as a maze using Prim’s Algorithm . </a:t>
            </a:r>
          </a:p>
          <a:p>
            <a:pPr marL="1016000" lvl="1" indent="-457200">
              <a:buFont typeface="+mj-lt"/>
              <a:buAutoNum type="arabicPeriod"/>
            </a:pPr>
            <a:r>
              <a:rPr kumimoji="1" lang="en-US" altLang="ja-JP" dirty="0"/>
              <a:t>Remove some of the solid walls in the maze at random locations. </a:t>
            </a:r>
          </a:p>
          <a:p>
            <a:pPr marL="1016000" lvl="1" indent="-457200">
              <a:buFont typeface="+mj-lt"/>
              <a:buAutoNum type="arabicPeriod"/>
            </a:pPr>
            <a:r>
              <a:rPr kumimoji="1" lang="en-US" altLang="ja-JP" dirty="0"/>
              <a:t>Add the player to a random empty tile. </a:t>
            </a:r>
          </a:p>
          <a:p>
            <a:pPr marL="1016000" lvl="1" indent="-457200">
              <a:buFont typeface="+mj-lt"/>
              <a:buAutoNum type="arabicPeriod"/>
            </a:pPr>
            <a:r>
              <a:rPr kumimoji="1" lang="en-US" altLang="ja-JP" dirty="0"/>
              <a:t>Add the key and exit door at random locations far from the player. </a:t>
            </a:r>
          </a:p>
          <a:p>
            <a:pPr marL="1016000" lvl="1" indent="-457200">
              <a:buFont typeface="+mj-lt"/>
              <a:buAutoNum type="arabicPeriod"/>
            </a:pPr>
            <a:r>
              <a:rPr kumimoji="1" lang="en-US" altLang="ja-JP" dirty="0"/>
              <a:t>Add enemies in the maze at random locations far away from the player.</a:t>
            </a:r>
          </a:p>
          <a:p>
            <a:endParaRPr kumimoji="1" lang="ja-JP" altLang="en-US" dirty="0"/>
          </a:p>
        </p:txBody>
      </p:sp>
    </p:spTree>
    <p:extLst>
      <p:ext uri="{BB962C8B-B14F-4D97-AF65-F5344CB8AC3E}">
        <p14:creationId xmlns:p14="http://schemas.microsoft.com/office/powerpoint/2010/main" val="355990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1016000" lvl="1" indent="-457200">
              <a:lnSpc>
                <a:spcPct val="130000"/>
              </a:lnSpc>
              <a:buFont typeface="+mj-lt"/>
              <a:buAutoNum type="arabicPeriod"/>
            </a:pPr>
            <a:r>
              <a:rPr kumimoji="1" lang="en-US" altLang="ja-JP" dirty="0"/>
              <a:t>Add the player at the lowest empty row in the level.  </a:t>
            </a:r>
          </a:p>
          <a:p>
            <a:pPr marL="1016000" lvl="1" indent="-457200">
              <a:lnSpc>
                <a:spcPct val="130000"/>
              </a:lnSpc>
              <a:buFont typeface="+mj-lt"/>
              <a:buAutoNum type="arabicPeriod"/>
            </a:pPr>
            <a:r>
              <a:rPr kumimoji="1" lang="en-US" altLang="ja-JP" dirty="0"/>
              <a:t>Add the goal at the highest row in the level.  </a:t>
            </a:r>
          </a:p>
          <a:p>
            <a:pPr marL="1016000" lvl="1" indent="-457200">
              <a:lnSpc>
                <a:spcPct val="130000"/>
              </a:lnSpc>
              <a:buFont typeface="+mj-lt"/>
              <a:buAutoNum type="arabicPeriod"/>
            </a:pPr>
            <a:r>
              <a:rPr kumimoji="1" lang="en-US" altLang="ja-JP" dirty="0"/>
              <a:t>Assign the intermediate rows either as roads, water, or forest. </a:t>
            </a:r>
          </a:p>
          <a:p>
            <a:pPr marL="1016000" lvl="1" indent="-457200">
              <a:lnSpc>
                <a:spcPct val="130000"/>
              </a:lnSpc>
              <a:buFont typeface="+mj-lt"/>
              <a:buAutoNum type="arabicPeriod"/>
            </a:pPr>
            <a:r>
              <a:rPr kumimoji="1" lang="en-US" altLang="ja-JP" dirty="0"/>
              <a:t>Add cars to rows with a road and wood logs rows with water.</a:t>
            </a:r>
          </a:p>
          <a:p>
            <a:endParaRPr kumimoji="1" lang="ja-JP" altLang="en-US" dirty="0"/>
          </a:p>
        </p:txBody>
      </p:sp>
    </p:spTree>
    <p:extLst>
      <p:ext uri="{BB962C8B-B14F-4D97-AF65-F5344CB8AC3E}">
        <p14:creationId xmlns:p14="http://schemas.microsoft.com/office/powerpoint/2010/main" val="311120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012325" y="2220413"/>
            <a:ext cx="5445900" cy="18042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r>
              <a:rPr lang="ja-JP" altLang="en-US"/>
              <a:t>マスター タイトルの書式設定</a:t>
            </a:r>
            <a:endParaRPr/>
          </a:p>
        </p:txBody>
      </p:sp>
      <p:sp>
        <p:nvSpPr>
          <p:cNvPr id="11" name="Google Shape;11;p2"/>
          <p:cNvSpPr/>
          <p:nvPr/>
        </p:nvSpPr>
        <p:spPr>
          <a:xfrm>
            <a:off x="6208125" y="4214588"/>
            <a:ext cx="22500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6"/>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6"/>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ja-JP" altLang="en-US"/>
              <a:t>マスター タイトルの書式設定</a:t>
            </a:r>
            <a:endParaRPr/>
          </a:p>
        </p:txBody>
      </p:sp>
      <p:sp>
        <p:nvSpPr>
          <p:cNvPr id="34" name="Google Shape;34;p6"/>
          <p:cNvSpPr txBox="1">
            <a:spLocks noGrp="1"/>
          </p:cNvSpPr>
          <p:nvPr>
            <p:ph type="body" idx="1"/>
          </p:nvPr>
        </p:nvSpPr>
        <p:spPr>
          <a:xfrm>
            <a:off x="691200" y="1393425"/>
            <a:ext cx="3767400" cy="29178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ja-JP" altLang="en-US"/>
              <a:t>マスター テキストの書式設定</a:t>
            </a:r>
          </a:p>
        </p:txBody>
      </p:sp>
      <p:sp>
        <p:nvSpPr>
          <p:cNvPr id="35" name="Google Shape;35;p6"/>
          <p:cNvSpPr txBox="1">
            <a:spLocks noGrp="1"/>
          </p:cNvSpPr>
          <p:nvPr>
            <p:ph type="body" idx="2"/>
          </p:nvPr>
        </p:nvSpPr>
        <p:spPr>
          <a:xfrm>
            <a:off x="4685500" y="1393425"/>
            <a:ext cx="3767400" cy="29178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ja-JP" altLang="en-US"/>
              <a:t>マスター テキストの書式設定</a:t>
            </a:r>
          </a:p>
        </p:txBody>
      </p:sp>
      <p:sp>
        <p:nvSpPr>
          <p:cNvPr id="36" name="Google Shape;36;p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1pPr>
            <a:lvl2pPr marL="914400" lvl="1"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2pPr>
            <a:lvl3pPr marL="1371600" lvl="2"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3pPr>
            <a:lvl4pPr marL="1828800" lvl="3"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4pPr>
            <a:lvl5pPr marL="2286000" lvl="4"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5pPr>
            <a:lvl6pPr marL="2743200" lvl="5"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6pPr>
            <a:lvl7pPr marL="3200400" lvl="6"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7pPr>
            <a:lvl8pPr marL="3657600" lvl="7"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8pPr>
            <a:lvl9pPr marL="4114800" lvl="8"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lvl="0" algn="r">
              <a:buNone/>
              <a:defRPr sz="1200" b="1">
                <a:solidFill>
                  <a:schemeClr val="accent1"/>
                </a:solidFill>
                <a:latin typeface="Montserrat"/>
                <a:ea typeface="Montserrat"/>
                <a:cs typeface="Montserrat"/>
                <a:sym typeface="Montserrat"/>
              </a:defRPr>
            </a:lvl1pPr>
            <a:lvl2pPr lvl="1" algn="r">
              <a:buNone/>
              <a:defRPr sz="1200" b="1">
                <a:solidFill>
                  <a:schemeClr val="accent1"/>
                </a:solidFill>
                <a:latin typeface="Montserrat"/>
                <a:ea typeface="Montserrat"/>
                <a:cs typeface="Montserrat"/>
                <a:sym typeface="Montserrat"/>
              </a:defRPr>
            </a:lvl2pPr>
            <a:lvl3pPr lvl="2" algn="r">
              <a:buNone/>
              <a:defRPr sz="1200" b="1">
                <a:solidFill>
                  <a:schemeClr val="accent1"/>
                </a:solidFill>
                <a:latin typeface="Montserrat"/>
                <a:ea typeface="Montserrat"/>
                <a:cs typeface="Montserrat"/>
                <a:sym typeface="Montserrat"/>
              </a:defRPr>
            </a:lvl3pPr>
            <a:lvl4pPr lvl="3" algn="r">
              <a:buNone/>
              <a:defRPr sz="1200" b="1">
                <a:solidFill>
                  <a:schemeClr val="accent1"/>
                </a:solidFill>
                <a:latin typeface="Montserrat"/>
                <a:ea typeface="Montserrat"/>
                <a:cs typeface="Montserrat"/>
                <a:sym typeface="Montserrat"/>
              </a:defRPr>
            </a:lvl4pPr>
            <a:lvl5pPr lvl="4" algn="r">
              <a:buNone/>
              <a:defRPr sz="1200" b="1">
                <a:solidFill>
                  <a:schemeClr val="accent1"/>
                </a:solidFill>
                <a:latin typeface="Montserrat"/>
                <a:ea typeface="Montserrat"/>
                <a:cs typeface="Montserrat"/>
                <a:sym typeface="Montserrat"/>
              </a:defRPr>
            </a:lvl5pPr>
            <a:lvl6pPr lvl="5" algn="r">
              <a:buNone/>
              <a:defRPr sz="1200" b="1">
                <a:solidFill>
                  <a:schemeClr val="accent1"/>
                </a:solidFill>
                <a:latin typeface="Montserrat"/>
                <a:ea typeface="Montserrat"/>
                <a:cs typeface="Montserrat"/>
                <a:sym typeface="Montserrat"/>
              </a:defRPr>
            </a:lvl6pPr>
            <a:lvl7pPr lvl="6" algn="r">
              <a:buNone/>
              <a:defRPr sz="1200" b="1">
                <a:solidFill>
                  <a:schemeClr val="accent1"/>
                </a:solidFill>
                <a:latin typeface="Montserrat"/>
                <a:ea typeface="Montserrat"/>
                <a:cs typeface="Montserrat"/>
                <a:sym typeface="Montserrat"/>
              </a:defRPr>
            </a:lvl7pPr>
            <a:lvl8pPr lvl="7" algn="r">
              <a:buNone/>
              <a:defRPr sz="1200" b="1">
                <a:solidFill>
                  <a:schemeClr val="accent1"/>
                </a:solidFill>
                <a:latin typeface="Montserrat"/>
                <a:ea typeface="Montserrat"/>
                <a:cs typeface="Montserrat"/>
                <a:sym typeface="Montserrat"/>
              </a:defRPr>
            </a:lvl8pPr>
            <a:lvl9pPr lvl="8" algn="r">
              <a:buNone/>
              <a:defRPr sz="1200" b="1">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241287" y="169977"/>
            <a:ext cx="8458225" cy="297474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1" lang="en-US" altLang="ja-JP" sz="4000" b="1" dirty="0"/>
              <a:t>Illuminating Generalization in Deep Reinforcement Learning through Procedural Level Generation</a:t>
            </a:r>
            <a:endParaRPr sz="4000" dirty="0"/>
          </a:p>
        </p:txBody>
      </p:sp>
      <p:sp>
        <p:nvSpPr>
          <p:cNvPr id="3" name="字幕 2">
            <a:extLst>
              <a:ext uri="{FF2B5EF4-FFF2-40B4-BE49-F238E27FC236}">
                <a16:creationId xmlns:a16="http://schemas.microsoft.com/office/drawing/2014/main" id="{740C8C5E-EACB-0671-0D33-1C8D2526C371}"/>
              </a:ext>
            </a:extLst>
          </p:cNvPr>
          <p:cNvSpPr txBox="1">
            <a:spLocks/>
          </p:cNvSpPr>
          <p:nvPr/>
        </p:nvSpPr>
        <p:spPr>
          <a:xfrm>
            <a:off x="1591744" y="4311712"/>
            <a:ext cx="7028746" cy="752122"/>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r>
              <a:rPr lang="en-US" altLang="ja-JP" sz="1600" b="1" dirty="0">
                <a:solidFill>
                  <a:schemeClr val="dk1"/>
                </a:solidFill>
                <a:latin typeface="Montserrat"/>
                <a:sym typeface="Montserrat"/>
              </a:rPr>
              <a:t>N </a:t>
            </a:r>
            <a:r>
              <a:rPr lang="en-US" altLang="ja-JP" sz="1600" b="1" dirty="0" err="1">
                <a:solidFill>
                  <a:schemeClr val="dk1"/>
                </a:solidFill>
                <a:latin typeface="Montserrat"/>
                <a:sym typeface="Montserrat"/>
              </a:rPr>
              <a:t>Justesen</a:t>
            </a:r>
            <a:r>
              <a:rPr lang="en-US" altLang="ja-JP" sz="1600" b="1" dirty="0">
                <a:solidFill>
                  <a:schemeClr val="dk1"/>
                </a:solidFill>
                <a:latin typeface="Montserrat"/>
                <a:sym typeface="Montserrat"/>
              </a:rPr>
              <a:t>, RR </a:t>
            </a:r>
            <a:r>
              <a:rPr lang="en-US" altLang="ja-JP" sz="1600" b="1" dirty="0" err="1">
                <a:solidFill>
                  <a:schemeClr val="dk1"/>
                </a:solidFill>
                <a:latin typeface="Montserrat"/>
                <a:sym typeface="Montserrat"/>
              </a:rPr>
              <a:t>Torrado</a:t>
            </a:r>
            <a:r>
              <a:rPr lang="en-US" altLang="ja-JP" sz="1600" b="1" dirty="0">
                <a:solidFill>
                  <a:schemeClr val="dk1"/>
                </a:solidFill>
                <a:latin typeface="Montserrat"/>
                <a:sym typeface="Montserrat"/>
              </a:rPr>
              <a:t>, P Bontrager, A Khalifa, J </a:t>
            </a:r>
            <a:r>
              <a:rPr lang="en-US" altLang="ja-JP" sz="1600" b="1" dirty="0" err="1">
                <a:solidFill>
                  <a:schemeClr val="dk1"/>
                </a:solidFill>
                <a:latin typeface="Montserrat"/>
                <a:sym typeface="Montserrat"/>
              </a:rPr>
              <a:t>Togelius</a:t>
            </a:r>
            <a:r>
              <a:rPr lang="en-US" altLang="ja-JP" sz="1600" b="1" dirty="0">
                <a:solidFill>
                  <a:schemeClr val="dk1"/>
                </a:solidFill>
                <a:latin typeface="Montserrat"/>
                <a:sym typeface="Montserrat"/>
              </a:rPr>
              <a:t>, S </a:t>
            </a:r>
            <a:r>
              <a:rPr lang="en-US" altLang="ja-JP" sz="1600" b="1" dirty="0" err="1">
                <a:solidFill>
                  <a:schemeClr val="dk1"/>
                </a:solidFill>
                <a:latin typeface="Montserrat"/>
                <a:sym typeface="Montserrat"/>
              </a:rPr>
              <a:t>Risi</a:t>
            </a:r>
            <a:endParaRPr lang="en-US" altLang="ja-JP" sz="1600" b="1" dirty="0">
              <a:solidFill>
                <a:schemeClr val="dk1"/>
              </a:solidFill>
              <a:latin typeface="Montserrat"/>
              <a:sym typeface="Montserrat"/>
            </a:endParaRPr>
          </a:p>
          <a:p>
            <a:pPr algn="r"/>
            <a:r>
              <a:rPr lang="en-US" altLang="ja-JP" sz="1600" b="1" dirty="0" err="1">
                <a:solidFill>
                  <a:schemeClr val="dk1"/>
                </a:solidFill>
                <a:latin typeface="Montserrat"/>
                <a:sym typeface="Montserrat"/>
              </a:rPr>
              <a:t>arXiv</a:t>
            </a:r>
            <a:r>
              <a:rPr lang="en-US" altLang="ja-JP" sz="1600" b="1" dirty="0">
                <a:solidFill>
                  <a:schemeClr val="dk1"/>
                </a:solidFill>
                <a:latin typeface="Montserrat"/>
                <a:sym typeface="Montserrat"/>
              </a:rPr>
              <a:t> preprint arXiv:2018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EB0F4-6B7E-25D6-AF35-D2C64254C04F}"/>
              </a:ext>
            </a:extLst>
          </p:cNvPr>
          <p:cNvSpPr>
            <a:spLocks noGrp="1"/>
          </p:cNvSpPr>
          <p:nvPr>
            <p:ph type="title"/>
          </p:nvPr>
        </p:nvSpPr>
        <p:spPr>
          <a:xfrm>
            <a:off x="691199" y="230567"/>
            <a:ext cx="8744901" cy="1367008"/>
          </a:xfrm>
        </p:spPr>
        <p:txBody>
          <a:bodyPr/>
          <a:lstStyle/>
          <a:p>
            <a:pPr marL="5092700" indent="-5092700">
              <a:tabLst>
                <a:tab pos="7493000" algn="l"/>
              </a:tabLst>
            </a:pPr>
            <a:r>
              <a:rPr kumimoji="1" lang="en-US" altLang="ja-JP" dirty="0"/>
              <a:t>Basic rule and how to generate levels</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B9962BD-CDC9-8CF3-6C84-CC2F3E469741}"/>
              </a:ext>
            </a:extLst>
          </p:cNvPr>
          <p:cNvSpPr>
            <a:spLocks noGrp="1"/>
          </p:cNvSpPr>
          <p:nvPr>
            <p:ph type="body" idx="1"/>
          </p:nvPr>
        </p:nvSpPr>
        <p:spPr>
          <a:xfrm>
            <a:off x="488328" y="1350825"/>
            <a:ext cx="7865575" cy="493500"/>
          </a:xfrm>
        </p:spPr>
        <p:txBody>
          <a:bodyPr/>
          <a:lstStyle/>
          <a:p>
            <a:r>
              <a:rPr lang="en-US" altLang="ja-JP" b="1" dirty="0"/>
              <a:t>Boulder-dash</a:t>
            </a:r>
            <a:endParaRPr kumimoji="1" lang="ja-JP" altLang="en-US" b="1" dirty="0"/>
          </a:p>
        </p:txBody>
      </p:sp>
      <p:sp>
        <p:nvSpPr>
          <p:cNvPr id="4" name="テキスト プレースホルダー 3">
            <a:extLst>
              <a:ext uri="{FF2B5EF4-FFF2-40B4-BE49-F238E27FC236}">
                <a16:creationId xmlns:a16="http://schemas.microsoft.com/office/drawing/2014/main" id="{9573DC91-7330-1AEA-E271-6875ECCB121B}"/>
              </a:ext>
            </a:extLst>
          </p:cNvPr>
          <p:cNvSpPr>
            <a:spLocks noGrp="1"/>
          </p:cNvSpPr>
          <p:nvPr>
            <p:ph type="body" idx="2"/>
          </p:nvPr>
        </p:nvSpPr>
        <p:spPr>
          <a:xfrm>
            <a:off x="371688" y="1995133"/>
            <a:ext cx="4192710" cy="2917800"/>
          </a:xfrm>
        </p:spPr>
        <p:txBody>
          <a:bodyPr/>
          <a:lstStyle/>
          <a:p>
            <a:pPr lvl="1"/>
            <a:r>
              <a:rPr kumimoji="1" lang="en-US" altLang="ja-JP" dirty="0"/>
              <a:t>the player tries to collect at least ten gems and then exit through the door while avoiding falling boulders and attacking enemies</a:t>
            </a:r>
          </a:p>
        </p:txBody>
      </p:sp>
      <p:sp>
        <p:nvSpPr>
          <p:cNvPr id="5" name="スライド番号プレースホルダー 4">
            <a:extLst>
              <a:ext uri="{FF2B5EF4-FFF2-40B4-BE49-F238E27FC236}">
                <a16:creationId xmlns:a16="http://schemas.microsoft.com/office/drawing/2014/main" id="{5C023501-11B3-B6ED-93B9-0B80B3228A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pic>
        <p:nvPicPr>
          <p:cNvPr id="10" name="図 9" descr="ゲームの画面&#10;&#10;低い精度で自動的に生成された説明">
            <a:extLst>
              <a:ext uri="{FF2B5EF4-FFF2-40B4-BE49-F238E27FC236}">
                <a16:creationId xmlns:a16="http://schemas.microsoft.com/office/drawing/2014/main" id="{ACE09694-96A6-1011-C1A2-D27F02BE0A6F}"/>
              </a:ext>
            </a:extLst>
          </p:cNvPr>
          <p:cNvPicPr>
            <a:picLocks noChangeAspect="1"/>
          </p:cNvPicPr>
          <p:nvPr/>
        </p:nvPicPr>
        <p:blipFill>
          <a:blip r:embed="rId3"/>
          <a:stretch>
            <a:fillRect/>
          </a:stretch>
        </p:blipFill>
        <p:spPr>
          <a:xfrm>
            <a:off x="4681038" y="2717833"/>
            <a:ext cx="4424437" cy="2266379"/>
          </a:xfrm>
          <a:prstGeom prst="rect">
            <a:avLst/>
          </a:prstGeom>
        </p:spPr>
      </p:pic>
    </p:spTree>
    <p:extLst>
      <p:ext uri="{BB962C8B-B14F-4D97-AF65-F5344CB8AC3E}">
        <p14:creationId xmlns:p14="http://schemas.microsoft.com/office/powerpoint/2010/main" val="285323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0148E24-F0EC-E4D5-7820-E6EFF6E52BA1}"/>
              </a:ext>
            </a:extLst>
          </p:cNvPr>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D0DAB46-DB78-C401-ADEB-03DBF8AC73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pic>
        <p:nvPicPr>
          <p:cNvPr id="7" name="図 6" descr="記号, 座る, 戸棚, グループ が含まれている画像&#10;&#10;自動的に生成された説明">
            <a:extLst>
              <a:ext uri="{FF2B5EF4-FFF2-40B4-BE49-F238E27FC236}">
                <a16:creationId xmlns:a16="http://schemas.microsoft.com/office/drawing/2014/main" id="{7832452F-FDF0-0129-3B4F-6BA3ADD3A467}"/>
              </a:ext>
            </a:extLst>
          </p:cNvPr>
          <p:cNvPicPr>
            <a:picLocks noChangeAspect="1"/>
          </p:cNvPicPr>
          <p:nvPr/>
        </p:nvPicPr>
        <p:blipFill>
          <a:blip r:embed="rId3"/>
          <a:stretch>
            <a:fillRect/>
          </a:stretch>
        </p:blipFill>
        <p:spPr>
          <a:xfrm>
            <a:off x="353726" y="138163"/>
            <a:ext cx="7981382" cy="4856926"/>
          </a:xfrm>
          <a:prstGeom prst="rect">
            <a:avLst/>
          </a:prstGeom>
        </p:spPr>
      </p:pic>
    </p:spTree>
    <p:extLst>
      <p:ext uri="{BB962C8B-B14F-4D97-AF65-F5344CB8AC3E}">
        <p14:creationId xmlns:p14="http://schemas.microsoft.com/office/powerpoint/2010/main" val="381678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7BB2E-779F-8A77-978A-2C8E3D769CAA}"/>
              </a:ext>
            </a:extLst>
          </p:cNvPr>
          <p:cNvSpPr>
            <a:spLocks noGrp="1"/>
          </p:cNvSpPr>
          <p:nvPr>
            <p:ph type="title"/>
          </p:nvPr>
        </p:nvSpPr>
        <p:spPr>
          <a:xfrm>
            <a:off x="443122" y="1146675"/>
            <a:ext cx="8635680" cy="493500"/>
          </a:xfrm>
        </p:spPr>
        <p:txBody>
          <a:bodyPr/>
          <a:lstStyle/>
          <a:p>
            <a:r>
              <a:rPr kumimoji="1" lang="en-US" altLang="ja-JP" dirty="0"/>
              <a:t> Progressive PCG (PPCG)</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E77908F0-BA56-902F-D621-8C6D8B79F269}"/>
              </a:ext>
            </a:extLst>
          </p:cNvPr>
          <p:cNvSpPr>
            <a:spLocks noGrp="1"/>
          </p:cNvSpPr>
          <p:nvPr>
            <p:ph type="body" idx="1"/>
          </p:nvPr>
        </p:nvSpPr>
        <p:spPr>
          <a:xfrm>
            <a:off x="691199" y="1393425"/>
            <a:ext cx="8253295" cy="2917800"/>
          </a:xfrm>
        </p:spPr>
        <p:txBody>
          <a:bodyPr/>
          <a:lstStyle/>
          <a:p>
            <a:r>
              <a:rPr lang="en-US" altLang="ja-JP" dirty="0"/>
              <a:t>L</a:t>
            </a:r>
            <a:r>
              <a:rPr kumimoji="1" lang="en-US" altLang="ja-JP" dirty="0"/>
              <a:t>evels are initially created difficulty of 0. </a:t>
            </a:r>
          </a:p>
          <a:p>
            <a:pPr lvl="1"/>
            <a:r>
              <a:rPr kumimoji="1" lang="en-US" altLang="ja-JP" dirty="0"/>
              <a:t>If the agent wins an episode, the difficulty will be incremented such that future levels during training become harder. </a:t>
            </a:r>
          </a:p>
          <a:p>
            <a:pPr lvl="1"/>
            <a:r>
              <a:rPr lang="en-US" altLang="ja-JP" dirty="0"/>
              <a:t>Win: +α  /  Loss: -α   (α = 0.01)</a:t>
            </a:r>
          </a:p>
          <a:p>
            <a:r>
              <a:rPr kumimoji="1" lang="en-US" altLang="ja-JP" dirty="0"/>
              <a:t>We compare PPCG to a simpler method, also using procedurally generated levels, but with a constant difficulty level. (PCGX)</a:t>
            </a:r>
            <a:endParaRPr kumimoji="1" lang="ja-JP" altLang="en-US" dirty="0"/>
          </a:p>
        </p:txBody>
      </p:sp>
      <p:sp>
        <p:nvSpPr>
          <p:cNvPr id="5" name="スライド番号プレースホルダー 4">
            <a:extLst>
              <a:ext uri="{FF2B5EF4-FFF2-40B4-BE49-F238E27FC236}">
                <a16:creationId xmlns:a16="http://schemas.microsoft.com/office/drawing/2014/main" id="{3BA64FA5-BD52-E2B8-391C-625EB850BE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spTree>
    <p:extLst>
      <p:ext uri="{BB962C8B-B14F-4D97-AF65-F5344CB8AC3E}">
        <p14:creationId xmlns:p14="http://schemas.microsoft.com/office/powerpoint/2010/main" val="350103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5FA83-AA11-DD96-545E-A5853142DA40}"/>
              </a:ext>
            </a:extLst>
          </p:cNvPr>
          <p:cNvSpPr>
            <a:spLocks noGrp="1"/>
          </p:cNvSpPr>
          <p:nvPr>
            <p:ph type="title"/>
          </p:nvPr>
        </p:nvSpPr>
        <p:spPr/>
        <p:txBody>
          <a:bodyPr/>
          <a:lstStyle/>
          <a:p>
            <a:r>
              <a:rPr kumimoji="1" lang="en-US" altLang="ja-JP" dirty="0"/>
              <a:t>Experiment</a:t>
            </a:r>
            <a:endParaRPr kumimoji="1" lang="ja-JP" altLang="en-US" dirty="0"/>
          </a:p>
        </p:txBody>
      </p:sp>
      <p:sp>
        <p:nvSpPr>
          <p:cNvPr id="3" name="テキスト プレースホルダー 2">
            <a:extLst>
              <a:ext uri="{FF2B5EF4-FFF2-40B4-BE49-F238E27FC236}">
                <a16:creationId xmlns:a16="http://schemas.microsoft.com/office/drawing/2014/main" id="{5436021F-13C2-794F-7B57-873584DF34DB}"/>
              </a:ext>
            </a:extLst>
          </p:cNvPr>
          <p:cNvSpPr>
            <a:spLocks noGrp="1"/>
          </p:cNvSpPr>
          <p:nvPr>
            <p:ph type="body" idx="1"/>
          </p:nvPr>
        </p:nvSpPr>
        <p:spPr>
          <a:xfrm>
            <a:off x="4044570" y="224281"/>
            <a:ext cx="5332127" cy="589408"/>
          </a:xfrm>
        </p:spPr>
        <p:txBody>
          <a:bodyPr/>
          <a:lstStyle/>
          <a:p>
            <a:r>
              <a:rPr kumimoji="1" lang="en-US" altLang="ja-JP" dirty="0"/>
              <a:t>Advantage Actor-Critic (A2C)</a:t>
            </a:r>
            <a:endParaRPr kumimoji="1" lang="ja-JP" altLang="en-US" dirty="0"/>
          </a:p>
        </p:txBody>
      </p:sp>
      <p:sp>
        <p:nvSpPr>
          <p:cNvPr id="4" name="テキスト プレースホルダー 3">
            <a:extLst>
              <a:ext uri="{FF2B5EF4-FFF2-40B4-BE49-F238E27FC236}">
                <a16:creationId xmlns:a16="http://schemas.microsoft.com/office/drawing/2014/main" id="{19EF9F1F-ECBA-8307-9A98-78451333D970}"/>
              </a:ext>
            </a:extLst>
          </p:cNvPr>
          <p:cNvSpPr>
            <a:spLocks noGrp="1"/>
          </p:cNvSpPr>
          <p:nvPr>
            <p:ph type="body" idx="2"/>
          </p:nvPr>
        </p:nvSpPr>
        <p:spPr>
          <a:xfrm>
            <a:off x="46354" y="1698080"/>
            <a:ext cx="7865575" cy="699381"/>
          </a:xfrm>
        </p:spPr>
        <p:txBody>
          <a:bodyPr/>
          <a:lstStyle/>
          <a:p>
            <a:r>
              <a:rPr lang="en-US" altLang="ja-JP" dirty="0"/>
              <a:t>4 training approach</a:t>
            </a:r>
            <a:endParaRPr kumimoji="1" lang="ja-JP" altLang="en-US" dirty="0"/>
          </a:p>
        </p:txBody>
      </p:sp>
      <p:sp>
        <p:nvSpPr>
          <p:cNvPr id="5" name="スライド番号プレースホルダー 4">
            <a:extLst>
              <a:ext uri="{FF2B5EF4-FFF2-40B4-BE49-F238E27FC236}">
                <a16:creationId xmlns:a16="http://schemas.microsoft.com/office/drawing/2014/main" id="{A1A6DE62-482C-DDA2-7C41-65E47615D8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sp>
        <p:nvSpPr>
          <p:cNvPr id="6" name="テキスト プレースホルダー 3">
            <a:extLst>
              <a:ext uri="{FF2B5EF4-FFF2-40B4-BE49-F238E27FC236}">
                <a16:creationId xmlns:a16="http://schemas.microsoft.com/office/drawing/2014/main" id="{796701A4-3C35-7C76-9C74-7926165167CD}"/>
              </a:ext>
            </a:extLst>
          </p:cNvPr>
          <p:cNvSpPr txBox="1">
            <a:spLocks/>
          </p:cNvSpPr>
          <p:nvPr/>
        </p:nvSpPr>
        <p:spPr>
          <a:xfrm>
            <a:off x="-176671" y="2210142"/>
            <a:ext cx="9097646" cy="6993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eaLnBrk="1" hangingPunct="1">
              <a:lnSpc>
                <a:spcPct val="100000"/>
              </a:lnSpc>
              <a:spcBef>
                <a:spcPts val="60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1pPr>
            <a:lvl2pPr marL="914400" marR="0" lvl="1"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2pPr>
            <a:lvl3pPr marL="1371600" marR="0" lvl="2"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3pPr>
            <a:lvl4pPr marL="1828800" marR="0" lvl="3"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4pPr>
            <a:lvl5pPr marL="2286000" marR="0" lvl="4"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5pPr>
            <a:lvl6pPr marL="2743200" marR="0" lvl="5"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6pPr>
            <a:lvl7pPr marL="3200400" marR="0" lvl="6"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7pPr>
            <a:lvl8pPr marL="3657600" marR="0" lvl="7"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8pPr>
            <a:lvl9pPr marL="4114800" marR="0" lvl="8"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9pPr>
          </a:lstStyle>
          <a:p>
            <a:pPr lvl="1">
              <a:spcAft>
                <a:spcPts val="600"/>
              </a:spcAft>
            </a:pPr>
            <a:r>
              <a:rPr lang="en-US" altLang="ja-JP" dirty="0" err="1">
                <a:solidFill>
                  <a:schemeClr val="accent1"/>
                </a:solidFill>
              </a:rPr>
              <a:t>Lv</a:t>
            </a:r>
            <a:r>
              <a:rPr lang="en-US" altLang="ja-JP" dirty="0">
                <a:solidFill>
                  <a:schemeClr val="accent1"/>
                </a:solidFill>
              </a:rPr>
              <a:t> X</a:t>
            </a:r>
            <a:r>
              <a:rPr lang="en-US" altLang="ja-JP" dirty="0"/>
              <a:t>: Training level is one of the five human-designed levels.(X = 0 and 4)</a:t>
            </a:r>
          </a:p>
          <a:p>
            <a:pPr lvl="1">
              <a:spcAft>
                <a:spcPts val="600"/>
              </a:spcAft>
            </a:pPr>
            <a:r>
              <a:rPr lang="en-US" altLang="ja-JP" dirty="0" err="1">
                <a:solidFill>
                  <a:schemeClr val="accent1"/>
                </a:solidFill>
              </a:rPr>
              <a:t>Lv</a:t>
            </a:r>
            <a:r>
              <a:rPr lang="en-US" altLang="ja-JP" dirty="0">
                <a:solidFill>
                  <a:schemeClr val="accent1"/>
                </a:solidFill>
              </a:rPr>
              <a:t> 0-3</a:t>
            </a:r>
            <a:r>
              <a:rPr lang="en-US" altLang="ja-JP" dirty="0"/>
              <a:t>: Several human-designed levels (level 0, 1, 2, and 3) are sampled randomly during training.</a:t>
            </a:r>
          </a:p>
          <a:p>
            <a:pPr lvl="1">
              <a:spcAft>
                <a:spcPts val="600"/>
              </a:spcAft>
            </a:pPr>
            <a:r>
              <a:rPr lang="en-US" altLang="ja-JP" dirty="0">
                <a:solidFill>
                  <a:schemeClr val="accent1"/>
                </a:solidFill>
              </a:rPr>
              <a:t>PCG X</a:t>
            </a:r>
            <a:r>
              <a:rPr lang="en-US" altLang="ja-JP" dirty="0"/>
              <a:t>: Procedurally generated training levels with a constant </a:t>
            </a:r>
            <a:r>
              <a:rPr lang="en-US" altLang="ja-JP" dirty="0" err="1"/>
              <a:t>difficultyX</a:t>
            </a:r>
            <a:r>
              <a:rPr lang="en-US" altLang="ja-JP" dirty="0"/>
              <a:t>. (X: 0.5 and 1)</a:t>
            </a:r>
          </a:p>
          <a:p>
            <a:pPr lvl="1">
              <a:spcAft>
                <a:spcPts val="600"/>
              </a:spcAft>
            </a:pPr>
            <a:r>
              <a:rPr lang="en-US" altLang="ja-JP" dirty="0" err="1">
                <a:solidFill>
                  <a:schemeClr val="accent1"/>
                </a:solidFill>
              </a:rPr>
              <a:t>ProgressivePCG</a:t>
            </a:r>
            <a:r>
              <a:rPr lang="en-US" altLang="ja-JP" dirty="0">
                <a:solidFill>
                  <a:schemeClr val="accent1"/>
                </a:solidFill>
              </a:rPr>
              <a:t> (PPCG): </a:t>
            </a:r>
            <a:r>
              <a:rPr lang="en-US" altLang="ja-JP" dirty="0"/>
              <a:t>Procedurally generated training levels with an adjusted difficulty to fit the agent’s performance</a:t>
            </a:r>
          </a:p>
        </p:txBody>
      </p:sp>
      <p:sp>
        <p:nvSpPr>
          <p:cNvPr id="7" name="テキスト プレースホルダー 2">
            <a:extLst>
              <a:ext uri="{FF2B5EF4-FFF2-40B4-BE49-F238E27FC236}">
                <a16:creationId xmlns:a16="http://schemas.microsoft.com/office/drawing/2014/main" id="{B30CB19D-DC7B-A728-91F6-923F9B2A12D5}"/>
              </a:ext>
            </a:extLst>
          </p:cNvPr>
          <p:cNvSpPr txBox="1">
            <a:spLocks/>
          </p:cNvSpPr>
          <p:nvPr/>
        </p:nvSpPr>
        <p:spPr>
          <a:xfrm>
            <a:off x="4044570" y="641357"/>
            <a:ext cx="5060905" cy="5894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eaLnBrk="1" hangingPunct="1">
              <a:lnSpc>
                <a:spcPct val="100000"/>
              </a:lnSpc>
              <a:spcBef>
                <a:spcPts val="60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1pPr>
            <a:lvl2pPr marL="914400" marR="0" lvl="1"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2pPr>
            <a:lvl3pPr marL="1371600" marR="0" lvl="2"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3pPr>
            <a:lvl4pPr marL="1828800" marR="0" lvl="3"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4pPr>
            <a:lvl5pPr marL="2286000" marR="0" lvl="4"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5pPr>
            <a:lvl6pPr marL="2743200" marR="0" lvl="5"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6pPr>
            <a:lvl7pPr marL="3200400" marR="0" lvl="6"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7pPr>
            <a:lvl8pPr marL="3657600" marR="0" lvl="7"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8pPr>
            <a:lvl9pPr marL="4114800" marR="0" lvl="8"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9pPr>
          </a:lstStyle>
          <a:p>
            <a:r>
              <a:rPr lang="en-US" altLang="ja-JP" dirty="0"/>
              <a:t>GVG-AI Gym framework.</a:t>
            </a:r>
            <a:endParaRPr lang="ja-JP" altLang="en-US" dirty="0"/>
          </a:p>
        </p:txBody>
      </p:sp>
    </p:spTree>
    <p:extLst>
      <p:ext uri="{BB962C8B-B14F-4D97-AF65-F5344CB8AC3E}">
        <p14:creationId xmlns:p14="http://schemas.microsoft.com/office/powerpoint/2010/main" val="156813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B65991-FBFF-49A4-E476-23A2B3FE265E}"/>
              </a:ext>
            </a:extLst>
          </p:cNvPr>
          <p:cNvSpPr>
            <a:spLocks noGrp="1"/>
          </p:cNvSpPr>
          <p:nvPr>
            <p:ph type="title"/>
          </p:nvPr>
        </p:nvSpPr>
        <p:spPr/>
        <p:txBody>
          <a:bodyPr/>
          <a:lstStyle/>
          <a:p>
            <a:r>
              <a:rPr lang="en-US" altLang="ja-JP" dirty="0"/>
              <a:t>Result</a:t>
            </a:r>
            <a:endParaRPr kumimoji="1" lang="ja-JP" altLang="en-US" dirty="0"/>
          </a:p>
        </p:txBody>
      </p:sp>
      <p:sp>
        <p:nvSpPr>
          <p:cNvPr id="5" name="スライド番号プレースホルダー 4">
            <a:extLst>
              <a:ext uri="{FF2B5EF4-FFF2-40B4-BE49-F238E27FC236}">
                <a16:creationId xmlns:a16="http://schemas.microsoft.com/office/drawing/2014/main" id="{FA9E3092-F0F5-3D07-F55F-3912722E61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882F146B-2493-3706-DF5D-4C38D8131097}"/>
              </a:ext>
            </a:extLst>
          </p:cNvPr>
          <p:cNvPicPr>
            <a:picLocks noChangeAspect="1"/>
          </p:cNvPicPr>
          <p:nvPr/>
        </p:nvPicPr>
        <p:blipFill>
          <a:blip r:embed="rId3"/>
          <a:stretch>
            <a:fillRect/>
          </a:stretch>
        </p:blipFill>
        <p:spPr>
          <a:xfrm>
            <a:off x="229104" y="1474630"/>
            <a:ext cx="8876371" cy="2194239"/>
          </a:xfrm>
          <a:prstGeom prst="rect">
            <a:avLst/>
          </a:prstGeom>
        </p:spPr>
      </p:pic>
    </p:spTree>
    <p:extLst>
      <p:ext uri="{BB962C8B-B14F-4D97-AF65-F5344CB8AC3E}">
        <p14:creationId xmlns:p14="http://schemas.microsoft.com/office/powerpoint/2010/main" val="416604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B65991-FBFF-49A4-E476-23A2B3FE265E}"/>
              </a:ext>
            </a:extLst>
          </p:cNvPr>
          <p:cNvSpPr>
            <a:spLocks noGrp="1"/>
          </p:cNvSpPr>
          <p:nvPr>
            <p:ph type="title"/>
          </p:nvPr>
        </p:nvSpPr>
        <p:spPr/>
        <p:txBody>
          <a:bodyPr/>
          <a:lstStyle/>
          <a:p>
            <a:r>
              <a:rPr lang="en-US" altLang="ja-JP" dirty="0"/>
              <a:t>Result</a:t>
            </a:r>
            <a:endParaRPr kumimoji="1" lang="ja-JP" altLang="en-US" dirty="0"/>
          </a:p>
        </p:txBody>
      </p:sp>
      <p:sp>
        <p:nvSpPr>
          <p:cNvPr id="5" name="スライド番号プレースホルダー 4">
            <a:extLst>
              <a:ext uri="{FF2B5EF4-FFF2-40B4-BE49-F238E27FC236}">
                <a16:creationId xmlns:a16="http://schemas.microsoft.com/office/drawing/2014/main" id="{FA9E3092-F0F5-3D07-F55F-3912722E61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pic>
        <p:nvPicPr>
          <p:cNvPr id="11" name="図 10" descr="テーブル&#10;&#10;自動的に生成された説明">
            <a:extLst>
              <a:ext uri="{FF2B5EF4-FFF2-40B4-BE49-F238E27FC236}">
                <a16:creationId xmlns:a16="http://schemas.microsoft.com/office/drawing/2014/main" id="{83985B4F-404E-1170-84ED-82640535F8AF}"/>
              </a:ext>
            </a:extLst>
          </p:cNvPr>
          <p:cNvPicPr>
            <a:picLocks noChangeAspect="1"/>
          </p:cNvPicPr>
          <p:nvPr/>
        </p:nvPicPr>
        <p:blipFill>
          <a:blip r:embed="rId3"/>
          <a:stretch>
            <a:fillRect/>
          </a:stretch>
        </p:blipFill>
        <p:spPr>
          <a:xfrm>
            <a:off x="205975" y="1447897"/>
            <a:ext cx="4278983" cy="3067478"/>
          </a:xfrm>
          <a:prstGeom prst="rect">
            <a:avLst/>
          </a:prstGeom>
        </p:spPr>
      </p:pic>
      <p:pic>
        <p:nvPicPr>
          <p:cNvPr id="13" name="図 12" descr="テーブル&#10;&#10;自動的に生成された説明">
            <a:extLst>
              <a:ext uri="{FF2B5EF4-FFF2-40B4-BE49-F238E27FC236}">
                <a16:creationId xmlns:a16="http://schemas.microsoft.com/office/drawing/2014/main" id="{AC260FA8-A3A1-0262-4FBF-0F4CA23B76BB}"/>
              </a:ext>
            </a:extLst>
          </p:cNvPr>
          <p:cNvPicPr>
            <a:picLocks noChangeAspect="1"/>
          </p:cNvPicPr>
          <p:nvPr/>
        </p:nvPicPr>
        <p:blipFill>
          <a:blip r:embed="rId4"/>
          <a:stretch>
            <a:fillRect/>
          </a:stretch>
        </p:blipFill>
        <p:spPr>
          <a:xfrm>
            <a:off x="4655724" y="823561"/>
            <a:ext cx="4278983" cy="3953427"/>
          </a:xfrm>
          <a:prstGeom prst="rect">
            <a:avLst/>
          </a:prstGeom>
        </p:spPr>
      </p:pic>
      <p:pic>
        <p:nvPicPr>
          <p:cNvPr id="4" name="図 3">
            <a:extLst>
              <a:ext uri="{FF2B5EF4-FFF2-40B4-BE49-F238E27FC236}">
                <a16:creationId xmlns:a16="http://schemas.microsoft.com/office/drawing/2014/main" id="{A72729D9-9A72-D636-0DB9-4FD361CF7F2C}"/>
              </a:ext>
            </a:extLst>
          </p:cNvPr>
          <p:cNvPicPr>
            <a:picLocks noChangeAspect="1"/>
          </p:cNvPicPr>
          <p:nvPr/>
        </p:nvPicPr>
        <p:blipFill>
          <a:blip r:embed="rId5"/>
          <a:stretch>
            <a:fillRect/>
          </a:stretch>
        </p:blipFill>
        <p:spPr>
          <a:xfrm>
            <a:off x="4655725" y="655311"/>
            <a:ext cx="4278983" cy="186805"/>
          </a:xfrm>
          <a:prstGeom prst="rect">
            <a:avLst/>
          </a:prstGeom>
        </p:spPr>
      </p:pic>
    </p:spTree>
    <p:extLst>
      <p:ext uri="{BB962C8B-B14F-4D97-AF65-F5344CB8AC3E}">
        <p14:creationId xmlns:p14="http://schemas.microsoft.com/office/powerpoint/2010/main" val="29352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45155-2BF4-825A-3EB2-1A40308B6FF0}"/>
              </a:ext>
            </a:extLst>
          </p:cNvPr>
          <p:cNvSpPr>
            <a:spLocks noGrp="1"/>
          </p:cNvSpPr>
          <p:nvPr>
            <p:ph type="title"/>
          </p:nvPr>
        </p:nvSpPr>
        <p:spPr>
          <a:xfrm>
            <a:off x="622492" y="672730"/>
            <a:ext cx="7672215" cy="493500"/>
          </a:xfrm>
        </p:spPr>
        <p:txBody>
          <a:bodyPr/>
          <a:lstStyle/>
          <a:p>
            <a:r>
              <a:rPr kumimoji="1" lang="en-US" altLang="ja-JP" dirty="0"/>
              <a:t>Result </a:t>
            </a:r>
            <a:endParaRPr kumimoji="1" lang="ja-JP" altLang="en-US" sz="2400" dirty="0">
              <a:solidFill>
                <a:schemeClr val="accent3">
                  <a:lumMod val="60000"/>
                  <a:lumOff val="40000"/>
                </a:schemeClr>
              </a:solidFill>
            </a:endParaRPr>
          </a:p>
        </p:txBody>
      </p:sp>
      <p:sp>
        <p:nvSpPr>
          <p:cNvPr id="3" name="テキスト プレースホルダー 2">
            <a:extLst>
              <a:ext uri="{FF2B5EF4-FFF2-40B4-BE49-F238E27FC236}">
                <a16:creationId xmlns:a16="http://schemas.microsoft.com/office/drawing/2014/main" id="{4C50ECF2-530F-34F1-EE8B-A974B405C09F}"/>
              </a:ext>
            </a:extLst>
          </p:cNvPr>
          <p:cNvSpPr>
            <a:spLocks noGrp="1"/>
          </p:cNvSpPr>
          <p:nvPr>
            <p:ph type="body" idx="1"/>
          </p:nvPr>
        </p:nvSpPr>
        <p:spPr/>
        <p:txBody>
          <a:bodyPr/>
          <a:lstStyle/>
          <a:p>
            <a:endParaRPr kumimoji="1" lang="ja-JP" altLang="en-US"/>
          </a:p>
        </p:txBody>
      </p:sp>
      <p:sp>
        <p:nvSpPr>
          <p:cNvPr id="4" name="テキスト プレースホルダー 3">
            <a:extLst>
              <a:ext uri="{FF2B5EF4-FFF2-40B4-BE49-F238E27FC236}">
                <a16:creationId xmlns:a16="http://schemas.microsoft.com/office/drawing/2014/main" id="{57E90ABE-C8CE-B63D-9E8B-8383E1FFB2E2}"/>
              </a:ext>
            </a:extLst>
          </p:cNvPr>
          <p:cNvSpPr>
            <a:spLocks noGrp="1"/>
          </p:cNvSpPr>
          <p:nvPr>
            <p:ph type="body" idx="2"/>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C6AF2BF-07E6-597B-006F-9EDC75E902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pic>
        <p:nvPicPr>
          <p:cNvPr id="7" name="図 6" descr="グラフ, 散布図&#10;&#10;自動的に生成された説明">
            <a:extLst>
              <a:ext uri="{FF2B5EF4-FFF2-40B4-BE49-F238E27FC236}">
                <a16:creationId xmlns:a16="http://schemas.microsoft.com/office/drawing/2014/main" id="{B495E4FA-2B2F-A10A-D4E1-92D327D041C6}"/>
              </a:ext>
            </a:extLst>
          </p:cNvPr>
          <p:cNvPicPr>
            <a:picLocks noChangeAspect="1"/>
          </p:cNvPicPr>
          <p:nvPr/>
        </p:nvPicPr>
        <p:blipFill>
          <a:blip r:embed="rId3"/>
          <a:stretch>
            <a:fillRect/>
          </a:stretch>
        </p:blipFill>
        <p:spPr>
          <a:xfrm>
            <a:off x="261549" y="1393425"/>
            <a:ext cx="8882451" cy="3271845"/>
          </a:xfrm>
          <a:prstGeom prst="rect">
            <a:avLst/>
          </a:prstGeom>
        </p:spPr>
      </p:pic>
      <p:sp>
        <p:nvSpPr>
          <p:cNvPr id="9" name="テキスト ボックス 8">
            <a:extLst>
              <a:ext uri="{FF2B5EF4-FFF2-40B4-BE49-F238E27FC236}">
                <a16:creationId xmlns:a16="http://schemas.microsoft.com/office/drawing/2014/main" id="{C18ACD2D-A0B1-C80B-6A02-73A415204BE0}"/>
              </a:ext>
            </a:extLst>
          </p:cNvPr>
          <p:cNvSpPr txBox="1"/>
          <p:nvPr/>
        </p:nvSpPr>
        <p:spPr>
          <a:xfrm>
            <a:off x="1964603" y="622934"/>
            <a:ext cx="6122008" cy="461665"/>
          </a:xfrm>
          <a:prstGeom prst="rect">
            <a:avLst/>
          </a:prstGeom>
          <a:noFill/>
        </p:spPr>
        <p:txBody>
          <a:bodyPr wrap="square">
            <a:spAutoFit/>
          </a:bodyPr>
          <a:lstStyle/>
          <a:p>
            <a:r>
              <a:rPr kumimoji="1" lang="en-US" altLang="ja-JP" sz="2400" b="1" dirty="0">
                <a:solidFill>
                  <a:schemeClr val="accent3">
                    <a:lumMod val="60000"/>
                    <a:lumOff val="40000"/>
                  </a:schemeClr>
                </a:solidFill>
                <a:latin typeface="Montserrat" panose="00000500000000000000" pitchFamily="2" charset="0"/>
              </a:rPr>
              <a:t>-distribution of generated levels</a:t>
            </a:r>
            <a:endParaRPr lang="ja-JP" altLang="en-US" sz="2400" b="1" dirty="0">
              <a:latin typeface="Montserrat" panose="00000500000000000000" pitchFamily="2" charset="0"/>
            </a:endParaRPr>
          </a:p>
        </p:txBody>
      </p:sp>
    </p:spTree>
    <p:extLst>
      <p:ext uri="{BB962C8B-B14F-4D97-AF65-F5344CB8AC3E}">
        <p14:creationId xmlns:p14="http://schemas.microsoft.com/office/powerpoint/2010/main" val="365536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0AD7A-796C-2C67-C3D8-E1D7A64C4D0E}"/>
              </a:ext>
            </a:extLst>
          </p:cNvPr>
          <p:cNvSpPr>
            <a:spLocks noGrp="1"/>
          </p:cNvSpPr>
          <p:nvPr>
            <p:ph type="title"/>
          </p:nvPr>
        </p:nvSpPr>
        <p:spPr/>
        <p:txBody>
          <a:bodyPr/>
          <a:lstStyle/>
          <a:p>
            <a:r>
              <a:rPr kumimoji="1" lang="en-US" altLang="ja-JP" dirty="0" err="1"/>
              <a:t>Conclution</a:t>
            </a:r>
            <a:endParaRPr kumimoji="1" lang="ja-JP" altLang="en-US" dirty="0"/>
          </a:p>
        </p:txBody>
      </p:sp>
      <p:sp>
        <p:nvSpPr>
          <p:cNvPr id="3" name="テキスト プレースホルダー 2">
            <a:extLst>
              <a:ext uri="{FF2B5EF4-FFF2-40B4-BE49-F238E27FC236}">
                <a16:creationId xmlns:a16="http://schemas.microsoft.com/office/drawing/2014/main" id="{16A9BE60-88BB-0E88-E31D-68FE6DF45C77}"/>
              </a:ext>
            </a:extLst>
          </p:cNvPr>
          <p:cNvSpPr>
            <a:spLocks noGrp="1"/>
          </p:cNvSpPr>
          <p:nvPr>
            <p:ph type="body" idx="1"/>
          </p:nvPr>
        </p:nvSpPr>
        <p:spPr>
          <a:xfrm>
            <a:off x="729726" y="2581566"/>
            <a:ext cx="8414275" cy="2917800"/>
          </a:xfrm>
        </p:spPr>
        <p:txBody>
          <a:bodyPr/>
          <a:lstStyle/>
          <a:p>
            <a:r>
              <a:rPr kumimoji="1" lang="en-US" altLang="ja-JP" dirty="0"/>
              <a:t>When it is reported that an algorithm has learned a policy that can play a game, it may simply mean that this policy has found optimal actions for a very small subspace of the possible observations the game offers. </a:t>
            </a:r>
            <a:endParaRPr kumimoji="1" lang="ja-JP" altLang="en-US" dirty="0"/>
          </a:p>
        </p:txBody>
      </p:sp>
      <p:sp>
        <p:nvSpPr>
          <p:cNvPr id="4" name="テキスト プレースホルダー 3">
            <a:extLst>
              <a:ext uri="{FF2B5EF4-FFF2-40B4-BE49-F238E27FC236}">
                <a16:creationId xmlns:a16="http://schemas.microsoft.com/office/drawing/2014/main" id="{336C51D5-539E-0245-D1E3-DB0A1C218280}"/>
              </a:ext>
            </a:extLst>
          </p:cNvPr>
          <p:cNvSpPr>
            <a:spLocks noGrp="1"/>
          </p:cNvSpPr>
          <p:nvPr>
            <p:ph type="body" idx="2"/>
          </p:nvPr>
        </p:nvSpPr>
        <p:spPr>
          <a:xfrm>
            <a:off x="729726" y="1404052"/>
            <a:ext cx="8414274" cy="2917800"/>
          </a:xfrm>
        </p:spPr>
        <p:txBody>
          <a:bodyPr/>
          <a:lstStyle/>
          <a:p>
            <a:r>
              <a:rPr kumimoji="1" lang="en-US" altLang="ja-JP" dirty="0"/>
              <a:t>The results of this experiments affirm the original concern with the way reinforcement learning research is often evaluated and reported. </a:t>
            </a:r>
            <a:endParaRPr kumimoji="1" lang="ja-JP" altLang="en-US" dirty="0"/>
          </a:p>
        </p:txBody>
      </p:sp>
      <p:sp>
        <p:nvSpPr>
          <p:cNvPr id="5" name="スライド番号プレースホルダー 4">
            <a:extLst>
              <a:ext uri="{FF2B5EF4-FFF2-40B4-BE49-F238E27FC236}">
                <a16:creationId xmlns:a16="http://schemas.microsoft.com/office/drawing/2014/main" id="{2FAB14B8-9432-E0D5-E83B-962BEC7EC0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spTree>
    <p:extLst>
      <p:ext uri="{BB962C8B-B14F-4D97-AF65-F5344CB8AC3E}">
        <p14:creationId xmlns:p14="http://schemas.microsoft.com/office/powerpoint/2010/main" val="113112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kumimoji="1" lang="en-US" altLang="ja-JP" sz="4000" dirty="0"/>
              <a:t>Current s</a:t>
            </a:r>
            <a:r>
              <a:rPr lang="en-US" altLang="ja-JP" sz="4000" dirty="0"/>
              <a:t>itu</a:t>
            </a:r>
            <a:r>
              <a:rPr kumimoji="1" lang="en-US" altLang="ja-JP" sz="4000" dirty="0"/>
              <a:t>ation</a:t>
            </a:r>
            <a:endParaRPr sz="4000" dirty="0"/>
          </a:p>
        </p:txBody>
      </p:sp>
      <p:sp>
        <p:nvSpPr>
          <p:cNvPr id="71" name="Google Shape;71;p12"/>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8" name="テキスト プレースホルダー 2">
            <a:extLst>
              <a:ext uri="{FF2B5EF4-FFF2-40B4-BE49-F238E27FC236}">
                <a16:creationId xmlns:a16="http://schemas.microsoft.com/office/drawing/2014/main" id="{E3E93435-9646-F3C4-0685-919FA595C061}"/>
              </a:ext>
            </a:extLst>
          </p:cNvPr>
          <p:cNvSpPr>
            <a:spLocks noGrp="1"/>
          </p:cNvSpPr>
          <p:nvPr>
            <p:ph type="body" idx="1"/>
          </p:nvPr>
        </p:nvSpPr>
        <p:spPr>
          <a:xfrm>
            <a:off x="251947" y="1478409"/>
            <a:ext cx="8414274" cy="1169714"/>
          </a:xfrm>
        </p:spPr>
        <p:txBody>
          <a:bodyPr/>
          <a:lstStyle/>
          <a:p>
            <a:r>
              <a:rPr lang="en-US" altLang="ja-JP" sz="1800" dirty="0">
                <a:solidFill>
                  <a:srgbClr val="454F5B"/>
                </a:solidFill>
                <a:latin typeface="Montserrat"/>
              </a:rPr>
              <a:t>Deep reinforcement learning has shown remarkable results in a variety of different domains, especially when learning policies for video games.</a:t>
            </a:r>
            <a:endParaRPr lang="en-US" altLang="ja-JP" sz="1800" dirty="0">
              <a:solidFill>
                <a:srgbClr val="454F5B"/>
              </a:solidFill>
              <a:latin typeface="Montserrat"/>
              <a:sym typeface="Montserrat"/>
            </a:endParaRPr>
          </a:p>
          <a:p>
            <a:endParaRPr kumimoji="1" lang="ja-JP" altLang="en-US" sz="1800" dirty="0"/>
          </a:p>
        </p:txBody>
      </p:sp>
      <p:sp>
        <p:nvSpPr>
          <p:cNvPr id="9" name="テキスト プレースホルダー 2">
            <a:extLst>
              <a:ext uri="{FF2B5EF4-FFF2-40B4-BE49-F238E27FC236}">
                <a16:creationId xmlns:a16="http://schemas.microsoft.com/office/drawing/2014/main" id="{9B6E1ED7-9272-4BD6-513C-D05885CD81CE}"/>
              </a:ext>
            </a:extLst>
          </p:cNvPr>
          <p:cNvSpPr txBox="1">
            <a:spLocks/>
          </p:cNvSpPr>
          <p:nvPr/>
        </p:nvSpPr>
        <p:spPr>
          <a:xfrm>
            <a:off x="251947" y="2571750"/>
            <a:ext cx="8414274" cy="11697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eaLnBrk="1" hangingPunct="1">
              <a:lnSpc>
                <a:spcPct val="100000"/>
              </a:lnSpc>
              <a:spcBef>
                <a:spcPts val="60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1pPr>
            <a:lvl2pPr marL="914400" marR="0" lvl="1"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2pPr>
            <a:lvl3pPr marL="1371600" marR="0" lvl="2"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3pPr>
            <a:lvl4pPr marL="1828800" marR="0" lvl="3"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4pPr>
            <a:lvl5pPr marL="2286000" marR="0" lvl="4"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5pPr>
            <a:lvl6pPr marL="2743200" marR="0" lvl="5"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6pPr>
            <a:lvl7pPr marL="3200400" marR="0" lvl="6"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7pPr>
            <a:lvl8pPr marL="3657600" marR="0" lvl="7"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8pPr>
            <a:lvl9pPr marL="4114800" marR="0" lvl="8"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9pPr>
          </a:lstStyle>
          <a:p>
            <a:r>
              <a:rPr lang="en-US" altLang="ja-JP" sz="1800" dirty="0">
                <a:solidFill>
                  <a:srgbClr val="454F5B"/>
                </a:solidFill>
                <a:latin typeface="Montserrat"/>
              </a:rPr>
              <a:t> However, agents overfit to their particular training environment, resulting in policies that do not generalize well.</a:t>
            </a:r>
            <a:endParaRPr lang="ja-JP" altLang="en-US" sz="1800" dirty="0"/>
          </a:p>
        </p:txBody>
      </p:sp>
      <p:sp>
        <p:nvSpPr>
          <p:cNvPr id="14" name="テキスト プレースホルダー 2">
            <a:extLst>
              <a:ext uri="{FF2B5EF4-FFF2-40B4-BE49-F238E27FC236}">
                <a16:creationId xmlns:a16="http://schemas.microsoft.com/office/drawing/2014/main" id="{2B3EF364-3190-0DAA-86D4-6DD279DE4B51}"/>
              </a:ext>
            </a:extLst>
          </p:cNvPr>
          <p:cNvSpPr txBox="1">
            <a:spLocks/>
          </p:cNvSpPr>
          <p:nvPr/>
        </p:nvSpPr>
        <p:spPr>
          <a:xfrm>
            <a:off x="251947" y="3525857"/>
            <a:ext cx="8640106" cy="11697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eaLnBrk="1" hangingPunct="1">
              <a:lnSpc>
                <a:spcPct val="100000"/>
              </a:lnSpc>
              <a:spcBef>
                <a:spcPts val="60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1pPr>
            <a:lvl2pPr marL="914400" marR="0" lvl="1"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2pPr>
            <a:lvl3pPr marL="1371600" marR="0" lvl="2"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3pPr>
            <a:lvl4pPr marL="1828800" marR="0" lvl="3"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4pPr>
            <a:lvl5pPr marL="2286000" marR="0" lvl="4"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5pPr>
            <a:lvl6pPr marL="2743200" marR="0" lvl="5"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6pPr>
            <a:lvl7pPr marL="3200400" marR="0" lvl="6"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7pPr>
            <a:lvl8pPr marL="3657600" marR="0" lvl="7"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8pPr>
            <a:lvl9pPr marL="4114800" marR="0" lvl="8"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9pPr>
          </a:lstStyle>
          <a:p>
            <a:r>
              <a:rPr lang="en-US" altLang="ja-JP" sz="1800" dirty="0">
                <a:solidFill>
                  <a:srgbClr val="454F5B"/>
                </a:solidFill>
                <a:cs typeface="Arial"/>
                <a:sym typeface="Arial"/>
              </a:rPr>
              <a:t> Even small game modifications can often lead to dramatically reduced performance, leading to the suspicion that </a:t>
            </a:r>
            <a:r>
              <a:rPr lang="en-US" altLang="ja-JP" sz="1800" dirty="0">
                <a:solidFill>
                  <a:schemeClr val="accent1">
                    <a:lumMod val="50000"/>
                  </a:schemeClr>
                </a:solidFill>
                <a:cs typeface="Arial"/>
                <a:sym typeface="Arial"/>
              </a:rPr>
              <a:t>these networks learn reactions to particular situations </a:t>
            </a:r>
            <a:r>
              <a:rPr lang="en-US" altLang="ja-JP" sz="1800" dirty="0">
                <a:solidFill>
                  <a:srgbClr val="454F5B"/>
                </a:solidFill>
                <a:cs typeface="Arial"/>
                <a:sym typeface="Arial"/>
              </a:rPr>
              <a:t>rather than general strategies.</a:t>
            </a:r>
            <a:endParaRPr lang="ja-JP" altLang="en-US" sz="1800" dirty="0">
              <a:solidFill>
                <a:srgbClr val="454F5B"/>
              </a:solidFill>
              <a:cs typeface="Arial"/>
              <a:sym typeface="Arial"/>
            </a:endParaRPr>
          </a:p>
          <a:p>
            <a:endParaRPr lang="ja-JP" altLang="en-US" sz="1800" dirty="0"/>
          </a:p>
        </p:txBody>
      </p:sp>
    </p:spTree>
    <p:extLst>
      <p:ext uri="{BB962C8B-B14F-4D97-AF65-F5344CB8AC3E}">
        <p14:creationId xmlns:p14="http://schemas.microsoft.com/office/powerpoint/2010/main" val="126762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D0447-CB47-B26D-23CB-02DDE6010A03}"/>
              </a:ext>
            </a:extLst>
          </p:cNvPr>
          <p:cNvSpPr>
            <a:spLocks noGrp="1"/>
          </p:cNvSpPr>
          <p:nvPr>
            <p:ph type="title"/>
          </p:nvPr>
        </p:nvSpPr>
        <p:spPr/>
        <p:txBody>
          <a:bodyPr/>
          <a:lstStyle/>
          <a:p>
            <a:r>
              <a:rPr kumimoji="1" lang="en-US" altLang="ja-JP" sz="4000" dirty="0"/>
              <a:t>Goal</a:t>
            </a:r>
            <a:r>
              <a:rPr kumimoji="1" lang="en-US" altLang="ja-JP" dirty="0"/>
              <a:t> </a:t>
            </a:r>
            <a:endParaRPr kumimoji="1" lang="ja-JP" altLang="en-US" dirty="0"/>
          </a:p>
        </p:txBody>
      </p:sp>
      <p:sp>
        <p:nvSpPr>
          <p:cNvPr id="3" name="テキスト プレースホルダー 2">
            <a:extLst>
              <a:ext uri="{FF2B5EF4-FFF2-40B4-BE49-F238E27FC236}">
                <a16:creationId xmlns:a16="http://schemas.microsoft.com/office/drawing/2014/main" id="{B1B2AEE0-EF7A-B4C1-79AE-4956DDB3F41B}"/>
              </a:ext>
            </a:extLst>
          </p:cNvPr>
          <p:cNvSpPr>
            <a:spLocks noGrp="1"/>
          </p:cNvSpPr>
          <p:nvPr>
            <p:ph type="body" idx="1"/>
          </p:nvPr>
        </p:nvSpPr>
        <p:spPr>
          <a:xfrm>
            <a:off x="691100" y="2957225"/>
            <a:ext cx="7675659" cy="1201185"/>
          </a:xfrm>
        </p:spPr>
        <p:txBody>
          <a:bodyPr/>
          <a:lstStyle/>
          <a:p>
            <a:pPr lvl="1"/>
            <a:r>
              <a:rPr kumimoji="1" lang="en-US" altLang="ja-JP" dirty="0"/>
              <a:t>Explore  how procedurally generated levels during training can increase generality.</a:t>
            </a:r>
            <a:endParaRPr kumimoji="1" lang="ja-JP" altLang="en-US" dirty="0"/>
          </a:p>
        </p:txBody>
      </p:sp>
      <p:sp>
        <p:nvSpPr>
          <p:cNvPr id="4" name="テキスト プレースホルダー 3">
            <a:extLst>
              <a:ext uri="{FF2B5EF4-FFF2-40B4-BE49-F238E27FC236}">
                <a16:creationId xmlns:a16="http://schemas.microsoft.com/office/drawing/2014/main" id="{91EFDF1F-8861-0C20-C0E4-0EE3CB897CB1}"/>
              </a:ext>
            </a:extLst>
          </p:cNvPr>
          <p:cNvSpPr>
            <a:spLocks noGrp="1"/>
          </p:cNvSpPr>
          <p:nvPr>
            <p:ph type="body" idx="2"/>
          </p:nvPr>
        </p:nvSpPr>
        <p:spPr>
          <a:xfrm>
            <a:off x="691100" y="1502215"/>
            <a:ext cx="7235189" cy="1074420"/>
          </a:xfrm>
        </p:spPr>
        <p:txBody>
          <a:bodyPr/>
          <a:lstStyle/>
          <a:p>
            <a:r>
              <a:rPr kumimoji="1" lang="en-US" altLang="ja-JP" dirty="0"/>
              <a:t>Gain a deeper understanding of overfitting and generalization in deep </a:t>
            </a:r>
            <a:r>
              <a:rPr lang="en-US" altLang="ja-JP" dirty="0"/>
              <a:t>RL</a:t>
            </a:r>
            <a:r>
              <a:rPr kumimoji="1" lang="en-US" altLang="ja-JP" dirty="0"/>
              <a:t>.</a:t>
            </a:r>
          </a:p>
          <a:p>
            <a:pPr marL="101600" indent="0">
              <a:buNone/>
            </a:pPr>
            <a:r>
              <a:rPr lang="en-US" altLang="ja-JP" dirty="0">
                <a:solidFill>
                  <a:srgbClr val="C00000"/>
                </a:solidFill>
              </a:rPr>
              <a:t>	</a:t>
            </a:r>
            <a:r>
              <a:rPr lang="en-US" altLang="ja-JP" dirty="0">
                <a:solidFill>
                  <a:schemeClr val="accent6">
                    <a:lumMod val="10000"/>
                  </a:schemeClr>
                </a:solidFill>
              </a:rPr>
              <a:t>-</a:t>
            </a:r>
            <a:r>
              <a:rPr lang="en-US" altLang="ja-JP" dirty="0">
                <a:solidFill>
                  <a:srgbClr val="C00000"/>
                </a:solidFill>
              </a:rPr>
              <a:t>NOT</a:t>
            </a:r>
            <a:r>
              <a:rPr lang="en-US" altLang="ja-JP" dirty="0"/>
              <a:t> to achieve strong results on human levels.</a:t>
            </a:r>
            <a:endParaRPr kumimoji="1" lang="en-US" altLang="ja-JP" dirty="0"/>
          </a:p>
          <a:p>
            <a:pPr marL="101600" indent="0">
              <a:buNone/>
            </a:pPr>
            <a:endParaRPr kumimoji="1" lang="ja-JP" altLang="en-US" dirty="0"/>
          </a:p>
        </p:txBody>
      </p:sp>
      <p:sp>
        <p:nvSpPr>
          <p:cNvPr id="5" name="スライド番号プレースホルダー 4">
            <a:extLst>
              <a:ext uri="{FF2B5EF4-FFF2-40B4-BE49-F238E27FC236}">
                <a16:creationId xmlns:a16="http://schemas.microsoft.com/office/drawing/2014/main" id="{2879E645-94F0-4963-8FD3-08C434AB98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53146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0BB5A-20A9-7A54-C9B2-F984CA195728}"/>
              </a:ext>
            </a:extLst>
          </p:cNvPr>
          <p:cNvSpPr>
            <a:spLocks noGrp="1"/>
          </p:cNvSpPr>
          <p:nvPr>
            <p:ph type="title"/>
          </p:nvPr>
        </p:nvSpPr>
        <p:spPr/>
        <p:txBody>
          <a:bodyPr/>
          <a:lstStyle/>
          <a:p>
            <a:r>
              <a:rPr kumimoji="1" lang="en-US" altLang="ja-JP" dirty="0"/>
              <a:t>Goal</a:t>
            </a:r>
            <a:endParaRPr kumimoji="1" lang="ja-JP" altLang="en-US" dirty="0"/>
          </a:p>
        </p:txBody>
      </p:sp>
      <p:sp>
        <p:nvSpPr>
          <p:cNvPr id="3" name="テキスト プレースホルダー 2">
            <a:extLst>
              <a:ext uri="{FF2B5EF4-FFF2-40B4-BE49-F238E27FC236}">
                <a16:creationId xmlns:a16="http://schemas.microsoft.com/office/drawing/2014/main" id="{121DEB65-28F9-4D40-1EC1-2357BD9003E4}"/>
              </a:ext>
            </a:extLst>
          </p:cNvPr>
          <p:cNvSpPr>
            <a:spLocks noGrp="1"/>
          </p:cNvSpPr>
          <p:nvPr>
            <p:ph type="body" idx="1"/>
          </p:nvPr>
        </p:nvSpPr>
        <p:spPr>
          <a:xfrm>
            <a:off x="291544" y="1332347"/>
            <a:ext cx="3213656" cy="601962"/>
          </a:xfrm>
        </p:spPr>
        <p:txBody>
          <a:bodyPr/>
          <a:lstStyle/>
          <a:p>
            <a:r>
              <a:rPr lang="en-US" altLang="ja-JP" dirty="0"/>
              <a:t>Four</a:t>
            </a:r>
            <a:r>
              <a:rPr kumimoji="1" lang="en-US" altLang="ja-JP" dirty="0"/>
              <a:t> contributions</a:t>
            </a:r>
            <a:endParaRPr kumimoji="1" lang="ja-JP" altLang="en-US" dirty="0"/>
          </a:p>
        </p:txBody>
      </p:sp>
      <p:sp>
        <p:nvSpPr>
          <p:cNvPr id="5" name="スライド番号プレースホルダー 4">
            <a:extLst>
              <a:ext uri="{FF2B5EF4-FFF2-40B4-BE49-F238E27FC236}">
                <a16:creationId xmlns:a16="http://schemas.microsoft.com/office/drawing/2014/main" id="{18B5C6C8-452C-8EE3-E6B6-6CCF1093FA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sp>
        <p:nvSpPr>
          <p:cNvPr id="7" name="テキスト プレースホルダー 6">
            <a:extLst>
              <a:ext uri="{FF2B5EF4-FFF2-40B4-BE49-F238E27FC236}">
                <a16:creationId xmlns:a16="http://schemas.microsoft.com/office/drawing/2014/main" id="{95573531-3E0C-9413-9F88-D86A0572253A}"/>
              </a:ext>
            </a:extLst>
          </p:cNvPr>
          <p:cNvSpPr>
            <a:spLocks noGrp="1"/>
          </p:cNvSpPr>
          <p:nvPr>
            <p:ph type="body" idx="2"/>
          </p:nvPr>
        </p:nvSpPr>
        <p:spPr>
          <a:xfrm>
            <a:off x="291544" y="2033424"/>
            <a:ext cx="8030769" cy="1274883"/>
          </a:xfrm>
        </p:spPr>
        <p:txBody>
          <a:bodyPr/>
          <a:lstStyle/>
          <a:p>
            <a:pPr lvl="1"/>
            <a:r>
              <a:rPr lang="en-US" altLang="ja-JP" dirty="0"/>
              <a:t>1. Show that deep reinforcement learning overfits to a large degree on 2D arcade games when trained on a fixed set of levels. </a:t>
            </a:r>
            <a:endParaRPr lang="ja-JP" altLang="en-US" dirty="0"/>
          </a:p>
        </p:txBody>
      </p:sp>
      <p:sp>
        <p:nvSpPr>
          <p:cNvPr id="8" name="テキスト プレースホルダー 6">
            <a:extLst>
              <a:ext uri="{FF2B5EF4-FFF2-40B4-BE49-F238E27FC236}">
                <a16:creationId xmlns:a16="http://schemas.microsoft.com/office/drawing/2014/main" id="{FA78B242-FDAE-253D-C263-36BD354F59F5}"/>
              </a:ext>
            </a:extLst>
          </p:cNvPr>
          <p:cNvSpPr txBox="1">
            <a:spLocks/>
          </p:cNvSpPr>
          <p:nvPr/>
        </p:nvSpPr>
        <p:spPr>
          <a:xfrm>
            <a:off x="291544" y="3483550"/>
            <a:ext cx="8030769" cy="12748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eaLnBrk="1" hangingPunct="1">
              <a:lnSpc>
                <a:spcPct val="100000"/>
              </a:lnSpc>
              <a:spcBef>
                <a:spcPts val="60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1pPr>
            <a:lvl2pPr marL="914400" marR="0" lvl="1"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2pPr>
            <a:lvl3pPr marL="1371600" marR="0" lvl="2"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3pPr>
            <a:lvl4pPr marL="1828800" marR="0" lvl="3"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4pPr>
            <a:lvl5pPr marL="2286000" marR="0" lvl="4"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5pPr>
            <a:lvl6pPr marL="2743200" marR="0" lvl="5"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6pPr>
            <a:lvl7pPr marL="3200400" marR="0" lvl="6"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7pPr>
            <a:lvl8pPr marL="3657600" marR="0" lvl="7"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8pPr>
            <a:lvl9pPr marL="4114800" marR="0" lvl="8"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9pPr>
          </a:lstStyle>
          <a:p>
            <a:pPr lvl="1"/>
            <a:r>
              <a:rPr lang="en-US" altLang="ja-JP" dirty="0"/>
              <a:t>2. Show that it is possible to overcome such overfitting by introducing Procedural Content Generation (PCG).</a:t>
            </a:r>
            <a:endParaRPr lang="ja-JP" altLang="en-US" dirty="0"/>
          </a:p>
        </p:txBody>
      </p:sp>
    </p:spTree>
    <p:extLst>
      <p:ext uri="{BB962C8B-B14F-4D97-AF65-F5344CB8AC3E}">
        <p14:creationId xmlns:p14="http://schemas.microsoft.com/office/powerpoint/2010/main" val="334547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0BB5A-20A9-7A54-C9B2-F984CA195728}"/>
              </a:ext>
            </a:extLst>
          </p:cNvPr>
          <p:cNvSpPr>
            <a:spLocks noGrp="1"/>
          </p:cNvSpPr>
          <p:nvPr>
            <p:ph type="title"/>
          </p:nvPr>
        </p:nvSpPr>
        <p:spPr/>
        <p:txBody>
          <a:bodyPr/>
          <a:lstStyle/>
          <a:p>
            <a:r>
              <a:rPr kumimoji="1" lang="en-US" altLang="ja-JP" dirty="0"/>
              <a:t>Goal</a:t>
            </a:r>
            <a:endParaRPr kumimoji="1" lang="ja-JP" altLang="en-US" dirty="0"/>
          </a:p>
        </p:txBody>
      </p:sp>
      <p:sp>
        <p:nvSpPr>
          <p:cNvPr id="3" name="テキスト プレースホルダー 2">
            <a:extLst>
              <a:ext uri="{FF2B5EF4-FFF2-40B4-BE49-F238E27FC236}">
                <a16:creationId xmlns:a16="http://schemas.microsoft.com/office/drawing/2014/main" id="{121DEB65-28F9-4D40-1EC1-2357BD9003E4}"/>
              </a:ext>
            </a:extLst>
          </p:cNvPr>
          <p:cNvSpPr>
            <a:spLocks noGrp="1"/>
          </p:cNvSpPr>
          <p:nvPr>
            <p:ph type="body" idx="1"/>
          </p:nvPr>
        </p:nvSpPr>
        <p:spPr>
          <a:xfrm>
            <a:off x="291544" y="1332347"/>
            <a:ext cx="3389502" cy="601962"/>
          </a:xfrm>
        </p:spPr>
        <p:txBody>
          <a:bodyPr/>
          <a:lstStyle/>
          <a:p>
            <a:r>
              <a:rPr lang="en-US" altLang="ja-JP" dirty="0"/>
              <a:t>Four</a:t>
            </a:r>
            <a:r>
              <a:rPr kumimoji="1" lang="en-US" altLang="ja-JP" dirty="0"/>
              <a:t> contributions</a:t>
            </a:r>
            <a:endParaRPr kumimoji="1" lang="ja-JP" altLang="en-US" dirty="0"/>
          </a:p>
        </p:txBody>
      </p:sp>
      <p:sp>
        <p:nvSpPr>
          <p:cNvPr id="5" name="スライド番号プレースホルダー 4">
            <a:extLst>
              <a:ext uri="{FF2B5EF4-FFF2-40B4-BE49-F238E27FC236}">
                <a16:creationId xmlns:a16="http://schemas.microsoft.com/office/drawing/2014/main" id="{18B5C6C8-452C-8EE3-E6B6-6CCF1093FA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
        <p:nvSpPr>
          <p:cNvPr id="7" name="テキスト プレースホルダー 6">
            <a:extLst>
              <a:ext uri="{FF2B5EF4-FFF2-40B4-BE49-F238E27FC236}">
                <a16:creationId xmlns:a16="http://schemas.microsoft.com/office/drawing/2014/main" id="{95573531-3E0C-9413-9F88-D86A0572253A}"/>
              </a:ext>
            </a:extLst>
          </p:cNvPr>
          <p:cNvSpPr>
            <a:spLocks noGrp="1"/>
          </p:cNvSpPr>
          <p:nvPr>
            <p:ph type="body" idx="2"/>
          </p:nvPr>
        </p:nvSpPr>
        <p:spPr>
          <a:xfrm>
            <a:off x="291543" y="2033424"/>
            <a:ext cx="8030769" cy="1274883"/>
          </a:xfrm>
        </p:spPr>
        <p:txBody>
          <a:bodyPr/>
          <a:lstStyle/>
          <a:p>
            <a:pPr lvl="1"/>
            <a:r>
              <a:rPr lang="en-US" altLang="ja-JP" dirty="0"/>
              <a:t>3. Introduce a particular form of PCG-based reinforcement learning, which it’s called Progressive PCG. </a:t>
            </a:r>
            <a:endParaRPr lang="ja-JP" altLang="en-US" dirty="0"/>
          </a:p>
        </p:txBody>
      </p:sp>
      <p:sp>
        <p:nvSpPr>
          <p:cNvPr id="8" name="テキスト プレースホルダー 6">
            <a:extLst>
              <a:ext uri="{FF2B5EF4-FFF2-40B4-BE49-F238E27FC236}">
                <a16:creationId xmlns:a16="http://schemas.microsoft.com/office/drawing/2014/main" id="{FA78B242-FDAE-253D-C263-36BD354F59F5}"/>
              </a:ext>
            </a:extLst>
          </p:cNvPr>
          <p:cNvSpPr txBox="1">
            <a:spLocks/>
          </p:cNvSpPr>
          <p:nvPr/>
        </p:nvSpPr>
        <p:spPr>
          <a:xfrm>
            <a:off x="291544" y="3483550"/>
            <a:ext cx="8030769" cy="12748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eaLnBrk="1" hangingPunct="1">
              <a:lnSpc>
                <a:spcPct val="100000"/>
              </a:lnSpc>
              <a:spcBef>
                <a:spcPts val="60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1pPr>
            <a:lvl2pPr marL="914400" marR="0" lvl="1"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2pPr>
            <a:lvl3pPr marL="1371600" marR="0" lvl="2" indent="-355600" algn="l" rtl="0" eaLnBrk="1" hangingPunct="1">
              <a:lnSpc>
                <a:spcPct val="100000"/>
              </a:lnSpc>
              <a:spcBef>
                <a:spcPts val="0"/>
              </a:spcBef>
              <a:spcAft>
                <a:spcPts val="0"/>
              </a:spcAft>
              <a:buClr>
                <a:schemeClr val="accent2"/>
              </a:buClr>
              <a:buSzPts val="2000"/>
              <a:buFont typeface="Montserrat"/>
              <a:buChar char="■"/>
              <a:defRPr kumimoji="1" sz="2000" b="0" i="0" u="none" strike="noStrike" cap="none">
                <a:solidFill>
                  <a:schemeClr val="dk1"/>
                </a:solidFill>
                <a:latin typeface="Montserrat"/>
                <a:ea typeface="Montserrat"/>
                <a:cs typeface="Montserrat"/>
                <a:sym typeface="Montserrat"/>
              </a:defRPr>
            </a:lvl3pPr>
            <a:lvl4pPr marL="1828800" marR="0" lvl="3"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4pPr>
            <a:lvl5pPr marL="2286000" marR="0" lvl="4"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5pPr>
            <a:lvl6pPr marL="2743200" marR="0" lvl="5"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6pPr>
            <a:lvl7pPr marL="3200400" marR="0" lvl="6"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7pPr>
            <a:lvl8pPr marL="3657600" marR="0" lvl="7"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8pPr>
            <a:lvl9pPr marL="4114800" marR="0" lvl="8" indent="-355600" algn="l" rtl="0" eaLnBrk="1" hangingPunct="1">
              <a:lnSpc>
                <a:spcPct val="100000"/>
              </a:lnSpc>
              <a:spcBef>
                <a:spcPts val="0"/>
              </a:spcBef>
              <a:spcAft>
                <a:spcPts val="0"/>
              </a:spcAft>
              <a:buClr>
                <a:schemeClr val="dk1"/>
              </a:buClr>
              <a:buSzPts val="2000"/>
              <a:buFont typeface="Montserrat"/>
              <a:buChar char="■"/>
              <a:defRPr kumimoji="1" sz="2000" b="0" i="0" u="none" strike="noStrike" cap="none">
                <a:solidFill>
                  <a:schemeClr val="dk1"/>
                </a:solidFill>
                <a:latin typeface="Montserrat"/>
                <a:ea typeface="Montserrat"/>
                <a:cs typeface="Montserrat"/>
                <a:sym typeface="Montserrat"/>
              </a:defRPr>
            </a:lvl9pPr>
          </a:lstStyle>
          <a:p>
            <a:pPr lvl="1"/>
            <a:r>
              <a:rPr lang="en-US" altLang="ja-JP" dirty="0"/>
              <a:t>4. Analyze distribution of procedurally generated levels whether they resemble human-designed levels and how this impacts generalization.</a:t>
            </a:r>
            <a:endParaRPr lang="ja-JP" altLang="en-US" dirty="0"/>
          </a:p>
        </p:txBody>
      </p:sp>
    </p:spTree>
    <p:extLst>
      <p:ext uri="{BB962C8B-B14F-4D97-AF65-F5344CB8AC3E}">
        <p14:creationId xmlns:p14="http://schemas.microsoft.com/office/powerpoint/2010/main" val="359535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E9D67-B56C-9F26-22C0-467FC4E1281A}"/>
              </a:ext>
            </a:extLst>
          </p:cNvPr>
          <p:cNvSpPr>
            <a:spLocks noGrp="1"/>
          </p:cNvSpPr>
          <p:nvPr>
            <p:ph type="title"/>
          </p:nvPr>
        </p:nvSpPr>
        <p:spPr>
          <a:xfrm>
            <a:off x="795175" y="585526"/>
            <a:ext cx="7761600" cy="493500"/>
          </a:xfrm>
        </p:spPr>
        <p:txBody>
          <a:bodyPr/>
          <a:lstStyle/>
          <a:p>
            <a:r>
              <a:rPr lang="it-IT" altLang="ja-JP" dirty="0"/>
              <a:t>General Video Game AI Framework</a:t>
            </a:r>
            <a:endParaRPr lang="ja-JP" altLang="en-US" dirty="0"/>
          </a:p>
        </p:txBody>
      </p:sp>
      <p:sp>
        <p:nvSpPr>
          <p:cNvPr id="3" name="テキスト プレースホルダー 2">
            <a:extLst>
              <a:ext uri="{FF2B5EF4-FFF2-40B4-BE49-F238E27FC236}">
                <a16:creationId xmlns:a16="http://schemas.microsoft.com/office/drawing/2014/main" id="{2CF77380-6DB5-8D8B-1BE4-A086A455D72D}"/>
              </a:ext>
            </a:extLst>
          </p:cNvPr>
          <p:cNvSpPr>
            <a:spLocks noGrp="1"/>
          </p:cNvSpPr>
          <p:nvPr>
            <p:ph type="body" idx="1"/>
          </p:nvPr>
        </p:nvSpPr>
        <p:spPr>
          <a:xfrm>
            <a:off x="691200" y="1393425"/>
            <a:ext cx="7538400" cy="1525620"/>
          </a:xfrm>
        </p:spPr>
        <p:txBody>
          <a:bodyPr/>
          <a:lstStyle/>
          <a:p>
            <a:r>
              <a:rPr kumimoji="1" lang="en-US" altLang="ja-JP" dirty="0"/>
              <a:t>General Video Game AI framework (GVG-AI) which is a flexible framework designed to facilitate the advance of general </a:t>
            </a:r>
            <a:r>
              <a:rPr kumimoji="1" lang="en-US" altLang="ja-JP" dirty="0">
                <a:solidFill>
                  <a:srgbClr val="454F5B"/>
                </a:solidFill>
              </a:rPr>
              <a:t>AI through </a:t>
            </a:r>
            <a:r>
              <a:rPr kumimoji="1" lang="en-US" altLang="ja-JP" dirty="0"/>
              <a:t>video game playing. </a:t>
            </a:r>
            <a:endParaRPr kumimoji="1" lang="ja-JP" altLang="en-US" dirty="0"/>
          </a:p>
        </p:txBody>
      </p:sp>
      <p:sp>
        <p:nvSpPr>
          <p:cNvPr id="4" name="テキスト プレースホルダー 3">
            <a:extLst>
              <a:ext uri="{FF2B5EF4-FFF2-40B4-BE49-F238E27FC236}">
                <a16:creationId xmlns:a16="http://schemas.microsoft.com/office/drawing/2014/main" id="{7805E7EF-F503-72CF-7720-85A1951C1430}"/>
              </a:ext>
            </a:extLst>
          </p:cNvPr>
          <p:cNvSpPr>
            <a:spLocks noGrp="1"/>
          </p:cNvSpPr>
          <p:nvPr>
            <p:ph type="body" idx="2"/>
          </p:nvPr>
        </p:nvSpPr>
        <p:spPr>
          <a:xfrm>
            <a:off x="691200" y="2919045"/>
            <a:ext cx="7761700" cy="1392179"/>
          </a:xfrm>
        </p:spPr>
        <p:txBody>
          <a:bodyPr/>
          <a:lstStyle/>
          <a:p>
            <a:r>
              <a:rPr kumimoji="1" lang="en-US" altLang="ja-JP" dirty="0"/>
              <a:t>Constructive level generators were designed for four hard games in GVG-AI.</a:t>
            </a:r>
          </a:p>
          <a:p>
            <a:pPr lvl="1"/>
            <a:r>
              <a:rPr kumimoji="1" lang="en-US" altLang="ja-JP" dirty="0" err="1">
                <a:solidFill>
                  <a:schemeClr val="accent1">
                    <a:lumMod val="50000"/>
                  </a:schemeClr>
                </a:solidFill>
              </a:rPr>
              <a:t>Boulderdash</a:t>
            </a:r>
            <a:r>
              <a:rPr kumimoji="1" lang="en-US" altLang="ja-JP" dirty="0">
                <a:solidFill>
                  <a:schemeClr val="accent1">
                    <a:lumMod val="50000"/>
                  </a:schemeClr>
                </a:solidFill>
              </a:rPr>
              <a:t>, Frogs, </a:t>
            </a:r>
            <a:r>
              <a:rPr kumimoji="1" lang="en-US" altLang="ja-JP" dirty="0" err="1">
                <a:solidFill>
                  <a:schemeClr val="accent1">
                    <a:lumMod val="50000"/>
                  </a:schemeClr>
                </a:solidFill>
              </a:rPr>
              <a:t>Solarfox</a:t>
            </a:r>
            <a:r>
              <a:rPr kumimoji="1" lang="en-US" altLang="ja-JP" dirty="0">
                <a:solidFill>
                  <a:schemeClr val="accent1">
                    <a:lumMod val="50000"/>
                  </a:schemeClr>
                </a:solidFill>
              </a:rPr>
              <a:t> </a:t>
            </a:r>
            <a:r>
              <a:rPr kumimoji="1" lang="en-US" altLang="ja-JP" dirty="0">
                <a:solidFill>
                  <a:srgbClr val="454F5B"/>
                </a:solidFill>
              </a:rPr>
              <a:t>and </a:t>
            </a:r>
            <a:r>
              <a:rPr kumimoji="1" lang="en-US" altLang="ja-JP" dirty="0">
                <a:solidFill>
                  <a:schemeClr val="accent1">
                    <a:lumMod val="50000"/>
                  </a:schemeClr>
                </a:solidFill>
              </a:rPr>
              <a:t>Zelda.</a:t>
            </a:r>
            <a:endParaRPr kumimoji="1" lang="ja-JP" altLang="en-US" dirty="0">
              <a:solidFill>
                <a:schemeClr val="accent1">
                  <a:lumMod val="50000"/>
                </a:schemeClr>
              </a:solidFill>
            </a:endParaRPr>
          </a:p>
        </p:txBody>
      </p:sp>
      <p:sp>
        <p:nvSpPr>
          <p:cNvPr id="5" name="スライド番号プレースホルダー 4">
            <a:extLst>
              <a:ext uri="{FF2B5EF4-FFF2-40B4-BE49-F238E27FC236}">
                <a16:creationId xmlns:a16="http://schemas.microsoft.com/office/drawing/2014/main" id="{3950AEEA-A16B-9D7C-F6D2-CA66C5D40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spTree>
    <p:extLst>
      <p:ext uri="{BB962C8B-B14F-4D97-AF65-F5344CB8AC3E}">
        <p14:creationId xmlns:p14="http://schemas.microsoft.com/office/powerpoint/2010/main" val="157043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EB0F4-6B7E-25D6-AF35-D2C64254C04F}"/>
              </a:ext>
            </a:extLst>
          </p:cNvPr>
          <p:cNvSpPr>
            <a:spLocks noGrp="1"/>
          </p:cNvSpPr>
          <p:nvPr>
            <p:ph type="title"/>
          </p:nvPr>
        </p:nvSpPr>
        <p:spPr>
          <a:xfrm>
            <a:off x="691199" y="230567"/>
            <a:ext cx="8744901" cy="1367008"/>
          </a:xfrm>
        </p:spPr>
        <p:txBody>
          <a:bodyPr/>
          <a:lstStyle/>
          <a:p>
            <a:pPr marL="5092700" indent="-5092700">
              <a:tabLst>
                <a:tab pos="7493000" algn="l"/>
              </a:tabLst>
            </a:pPr>
            <a:r>
              <a:rPr kumimoji="1" lang="en-US" altLang="ja-JP" dirty="0"/>
              <a:t>Basic rule and how to generate levels</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B9962BD-CDC9-8CF3-6C84-CC2F3E469741}"/>
              </a:ext>
            </a:extLst>
          </p:cNvPr>
          <p:cNvSpPr>
            <a:spLocks noGrp="1"/>
          </p:cNvSpPr>
          <p:nvPr>
            <p:ph type="body" idx="1"/>
          </p:nvPr>
        </p:nvSpPr>
        <p:spPr>
          <a:xfrm>
            <a:off x="147563" y="1396092"/>
            <a:ext cx="7865575" cy="493500"/>
          </a:xfrm>
        </p:spPr>
        <p:txBody>
          <a:bodyPr/>
          <a:lstStyle/>
          <a:p>
            <a:r>
              <a:rPr kumimoji="1" lang="en-US" altLang="ja-JP" b="1" dirty="0" err="1"/>
              <a:t>Solarfox</a:t>
            </a:r>
            <a:endParaRPr kumimoji="1" lang="ja-JP" altLang="en-US" b="1" dirty="0"/>
          </a:p>
        </p:txBody>
      </p:sp>
      <p:sp>
        <p:nvSpPr>
          <p:cNvPr id="4" name="テキスト プレースホルダー 3">
            <a:extLst>
              <a:ext uri="{FF2B5EF4-FFF2-40B4-BE49-F238E27FC236}">
                <a16:creationId xmlns:a16="http://schemas.microsoft.com/office/drawing/2014/main" id="{9573DC91-7330-1AEA-E271-6875ECCB121B}"/>
              </a:ext>
            </a:extLst>
          </p:cNvPr>
          <p:cNvSpPr>
            <a:spLocks noGrp="1"/>
          </p:cNvSpPr>
          <p:nvPr>
            <p:ph type="body" idx="2"/>
          </p:nvPr>
        </p:nvSpPr>
        <p:spPr>
          <a:xfrm>
            <a:off x="38525" y="1995133"/>
            <a:ext cx="6045201" cy="2917800"/>
          </a:xfrm>
        </p:spPr>
        <p:txBody>
          <a:bodyPr/>
          <a:lstStyle/>
          <a:p>
            <a:pPr lvl="1"/>
            <a:r>
              <a:rPr kumimoji="1" lang="en-US" altLang="ja-JP" dirty="0"/>
              <a:t>the player is continuously moving in one of four directions. </a:t>
            </a:r>
          </a:p>
          <a:p>
            <a:pPr lvl="1"/>
            <a:r>
              <a:rPr kumimoji="1" lang="en-US" altLang="ja-JP" dirty="0"/>
              <a:t>The goal is to collect all the gems while avoiding the borders of the level as well as bullets from enemies in the north and the south.</a:t>
            </a:r>
            <a:endParaRPr kumimoji="1" lang="ja-JP" altLang="en-US" dirty="0"/>
          </a:p>
        </p:txBody>
      </p:sp>
      <p:sp>
        <p:nvSpPr>
          <p:cNvPr id="5" name="スライド番号プレースホルダー 4">
            <a:extLst>
              <a:ext uri="{FF2B5EF4-FFF2-40B4-BE49-F238E27FC236}">
                <a16:creationId xmlns:a16="http://schemas.microsoft.com/office/drawing/2014/main" id="{5C023501-11B3-B6ED-93B9-0B80B3228A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pic>
        <p:nvPicPr>
          <p:cNvPr id="9" name="図 8" descr="コンピューターの画面&#10;&#10;低い精度で自動的に生成された説明">
            <a:extLst>
              <a:ext uri="{FF2B5EF4-FFF2-40B4-BE49-F238E27FC236}">
                <a16:creationId xmlns:a16="http://schemas.microsoft.com/office/drawing/2014/main" id="{B8B0749C-27DD-483E-89C9-45DC520C17DA}"/>
              </a:ext>
            </a:extLst>
          </p:cNvPr>
          <p:cNvPicPr>
            <a:picLocks noChangeAspect="1"/>
          </p:cNvPicPr>
          <p:nvPr/>
        </p:nvPicPr>
        <p:blipFill>
          <a:blip r:embed="rId3"/>
          <a:stretch>
            <a:fillRect/>
          </a:stretch>
        </p:blipFill>
        <p:spPr>
          <a:xfrm>
            <a:off x="6068316" y="1695696"/>
            <a:ext cx="2928121" cy="3116425"/>
          </a:xfrm>
          <a:prstGeom prst="rect">
            <a:avLst/>
          </a:prstGeom>
        </p:spPr>
      </p:pic>
    </p:spTree>
    <p:extLst>
      <p:ext uri="{BB962C8B-B14F-4D97-AF65-F5344CB8AC3E}">
        <p14:creationId xmlns:p14="http://schemas.microsoft.com/office/powerpoint/2010/main" val="279388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EB0F4-6B7E-25D6-AF35-D2C64254C04F}"/>
              </a:ext>
            </a:extLst>
          </p:cNvPr>
          <p:cNvSpPr>
            <a:spLocks noGrp="1"/>
          </p:cNvSpPr>
          <p:nvPr>
            <p:ph type="title"/>
          </p:nvPr>
        </p:nvSpPr>
        <p:spPr>
          <a:xfrm>
            <a:off x="691199" y="230567"/>
            <a:ext cx="8744901" cy="1367008"/>
          </a:xfrm>
        </p:spPr>
        <p:txBody>
          <a:bodyPr/>
          <a:lstStyle/>
          <a:p>
            <a:pPr marL="5092700" indent="-5092700">
              <a:tabLst>
                <a:tab pos="7493000" algn="l"/>
              </a:tabLst>
            </a:pPr>
            <a:r>
              <a:rPr kumimoji="1" lang="en-US" altLang="ja-JP" dirty="0"/>
              <a:t>Basic rule and how to generate levels</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B9962BD-CDC9-8CF3-6C84-CC2F3E469741}"/>
              </a:ext>
            </a:extLst>
          </p:cNvPr>
          <p:cNvSpPr>
            <a:spLocks noGrp="1"/>
          </p:cNvSpPr>
          <p:nvPr>
            <p:ph type="body" idx="1"/>
          </p:nvPr>
        </p:nvSpPr>
        <p:spPr>
          <a:xfrm>
            <a:off x="281777" y="1379087"/>
            <a:ext cx="7865575" cy="493500"/>
          </a:xfrm>
        </p:spPr>
        <p:txBody>
          <a:bodyPr/>
          <a:lstStyle/>
          <a:p>
            <a:r>
              <a:rPr kumimoji="1" lang="en-US" altLang="ja-JP" b="1" dirty="0"/>
              <a:t>Zelda</a:t>
            </a:r>
            <a:endParaRPr kumimoji="1" lang="ja-JP" altLang="en-US" b="1" dirty="0"/>
          </a:p>
        </p:txBody>
      </p:sp>
      <p:sp>
        <p:nvSpPr>
          <p:cNvPr id="4" name="テキスト プレースホルダー 3">
            <a:extLst>
              <a:ext uri="{FF2B5EF4-FFF2-40B4-BE49-F238E27FC236}">
                <a16:creationId xmlns:a16="http://schemas.microsoft.com/office/drawing/2014/main" id="{9573DC91-7330-1AEA-E271-6875ECCB121B}"/>
              </a:ext>
            </a:extLst>
          </p:cNvPr>
          <p:cNvSpPr>
            <a:spLocks noGrp="1"/>
          </p:cNvSpPr>
          <p:nvPr>
            <p:ph type="body" idx="2"/>
          </p:nvPr>
        </p:nvSpPr>
        <p:spPr>
          <a:xfrm>
            <a:off x="281777" y="1989225"/>
            <a:ext cx="4637547" cy="2917800"/>
          </a:xfrm>
        </p:spPr>
        <p:txBody>
          <a:bodyPr/>
          <a:lstStyle/>
          <a:p>
            <a:pPr lvl="1"/>
            <a:r>
              <a:rPr kumimoji="1" lang="en-US" altLang="ja-JP" dirty="0"/>
              <a:t>the goal is to grab a key and exit through a door without getting killed by enemies.</a:t>
            </a:r>
          </a:p>
        </p:txBody>
      </p:sp>
      <p:sp>
        <p:nvSpPr>
          <p:cNvPr id="5" name="スライド番号プレースホルダー 4">
            <a:extLst>
              <a:ext uri="{FF2B5EF4-FFF2-40B4-BE49-F238E27FC236}">
                <a16:creationId xmlns:a16="http://schemas.microsoft.com/office/drawing/2014/main" id="{5C023501-11B3-B6ED-93B9-0B80B3228A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pic>
        <p:nvPicPr>
          <p:cNvPr id="10" name="図 9" descr="グラフィカル ユーザー インターフェイス&#10;&#10;自動的に生成された説明">
            <a:extLst>
              <a:ext uri="{FF2B5EF4-FFF2-40B4-BE49-F238E27FC236}">
                <a16:creationId xmlns:a16="http://schemas.microsoft.com/office/drawing/2014/main" id="{9CF261C8-5D5A-5592-BC00-E165D9FA14C9}"/>
              </a:ext>
            </a:extLst>
          </p:cNvPr>
          <p:cNvPicPr>
            <a:picLocks noChangeAspect="1"/>
          </p:cNvPicPr>
          <p:nvPr/>
        </p:nvPicPr>
        <p:blipFill>
          <a:blip r:embed="rId3"/>
          <a:stretch>
            <a:fillRect/>
          </a:stretch>
        </p:blipFill>
        <p:spPr>
          <a:xfrm>
            <a:off x="5489902" y="1428590"/>
            <a:ext cx="3372321" cy="2286319"/>
          </a:xfrm>
          <a:prstGeom prst="rect">
            <a:avLst/>
          </a:prstGeom>
        </p:spPr>
      </p:pic>
    </p:spTree>
    <p:extLst>
      <p:ext uri="{BB962C8B-B14F-4D97-AF65-F5344CB8AC3E}">
        <p14:creationId xmlns:p14="http://schemas.microsoft.com/office/powerpoint/2010/main" val="165622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EB0F4-6B7E-25D6-AF35-D2C64254C04F}"/>
              </a:ext>
            </a:extLst>
          </p:cNvPr>
          <p:cNvSpPr>
            <a:spLocks noGrp="1"/>
          </p:cNvSpPr>
          <p:nvPr>
            <p:ph type="title"/>
          </p:nvPr>
        </p:nvSpPr>
        <p:spPr>
          <a:xfrm>
            <a:off x="691199" y="230567"/>
            <a:ext cx="8744901" cy="1367008"/>
          </a:xfrm>
        </p:spPr>
        <p:txBody>
          <a:bodyPr/>
          <a:lstStyle/>
          <a:p>
            <a:pPr marL="5092700" indent="-5092700">
              <a:tabLst>
                <a:tab pos="7493000" algn="l"/>
              </a:tabLst>
            </a:pPr>
            <a:r>
              <a:rPr kumimoji="1" lang="en-US" altLang="ja-JP" dirty="0"/>
              <a:t>Basic rule and how to generate levels</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B9962BD-CDC9-8CF3-6C84-CC2F3E469741}"/>
              </a:ext>
            </a:extLst>
          </p:cNvPr>
          <p:cNvSpPr>
            <a:spLocks noGrp="1"/>
          </p:cNvSpPr>
          <p:nvPr>
            <p:ph type="body" idx="1"/>
          </p:nvPr>
        </p:nvSpPr>
        <p:spPr>
          <a:xfrm>
            <a:off x="87637" y="1347133"/>
            <a:ext cx="7865575" cy="493500"/>
          </a:xfrm>
        </p:spPr>
        <p:txBody>
          <a:bodyPr/>
          <a:lstStyle/>
          <a:p>
            <a:r>
              <a:rPr kumimoji="1" lang="en-US" altLang="ja-JP" b="1" dirty="0"/>
              <a:t>Frog</a:t>
            </a:r>
            <a:endParaRPr kumimoji="1" lang="ja-JP" altLang="en-US" b="1" dirty="0"/>
          </a:p>
        </p:txBody>
      </p:sp>
      <p:sp>
        <p:nvSpPr>
          <p:cNvPr id="4" name="テキスト プレースホルダー 3">
            <a:extLst>
              <a:ext uri="{FF2B5EF4-FFF2-40B4-BE49-F238E27FC236}">
                <a16:creationId xmlns:a16="http://schemas.microsoft.com/office/drawing/2014/main" id="{9573DC91-7330-1AEA-E271-6875ECCB121B}"/>
              </a:ext>
            </a:extLst>
          </p:cNvPr>
          <p:cNvSpPr>
            <a:spLocks noGrp="1"/>
          </p:cNvSpPr>
          <p:nvPr>
            <p:ph type="body" idx="2"/>
          </p:nvPr>
        </p:nvSpPr>
        <p:spPr>
          <a:xfrm>
            <a:off x="38525" y="1840633"/>
            <a:ext cx="6045201" cy="2917800"/>
          </a:xfrm>
        </p:spPr>
        <p:txBody>
          <a:bodyPr/>
          <a:lstStyle/>
          <a:p>
            <a:pPr lvl="1"/>
            <a:r>
              <a:rPr kumimoji="1" lang="en-US" altLang="ja-JP" dirty="0"/>
              <a:t>the goal is to reach the upper goal while avoiding drowning or getting run over by a car.</a:t>
            </a:r>
          </a:p>
        </p:txBody>
      </p:sp>
      <p:sp>
        <p:nvSpPr>
          <p:cNvPr id="5" name="スライド番号プレースホルダー 4">
            <a:extLst>
              <a:ext uri="{FF2B5EF4-FFF2-40B4-BE49-F238E27FC236}">
                <a16:creationId xmlns:a16="http://schemas.microsoft.com/office/drawing/2014/main" id="{5C023501-11B3-B6ED-93B9-0B80B3228A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pic>
        <p:nvPicPr>
          <p:cNvPr id="10" name="図 9" descr="屋内, コンピュータ, テーブル, 座る が含まれている画像&#10;&#10;自動的に生成された説明">
            <a:extLst>
              <a:ext uri="{FF2B5EF4-FFF2-40B4-BE49-F238E27FC236}">
                <a16:creationId xmlns:a16="http://schemas.microsoft.com/office/drawing/2014/main" id="{F0BDF97A-4F2F-5B7E-7FDE-47CC903EFFC8}"/>
              </a:ext>
            </a:extLst>
          </p:cNvPr>
          <p:cNvPicPr>
            <a:picLocks noChangeAspect="1"/>
          </p:cNvPicPr>
          <p:nvPr/>
        </p:nvPicPr>
        <p:blipFill>
          <a:blip r:embed="rId3"/>
          <a:stretch>
            <a:fillRect/>
          </a:stretch>
        </p:blipFill>
        <p:spPr>
          <a:xfrm>
            <a:off x="4020425" y="3089777"/>
            <a:ext cx="4810700" cy="1977656"/>
          </a:xfrm>
          <a:prstGeom prst="rect">
            <a:avLst/>
          </a:prstGeom>
        </p:spPr>
      </p:pic>
    </p:spTree>
    <p:extLst>
      <p:ext uri="{BB962C8B-B14F-4D97-AF65-F5344CB8AC3E}">
        <p14:creationId xmlns:p14="http://schemas.microsoft.com/office/powerpoint/2010/main" val="4130209714"/>
      </p:ext>
    </p:extLst>
  </p:cSld>
  <p:clrMapOvr>
    <a:masterClrMapping/>
  </p:clrMapOvr>
</p:sld>
</file>

<file path=ppt/theme/theme1.xml><?xml version="1.0" encoding="utf-8"?>
<a:theme xmlns:a="http://schemas.openxmlformats.org/drawingml/2006/main" name="Desdemona template">
  <a:themeElements>
    <a:clrScheme name="Custom 347">
      <a:dk1>
        <a:srgbClr val="454F5B"/>
      </a:dk1>
      <a:lt1>
        <a:srgbClr val="FFFFFF"/>
      </a:lt1>
      <a:dk2>
        <a:srgbClr val="89929B"/>
      </a:dk2>
      <a:lt2>
        <a:srgbClr val="EFF1F3"/>
      </a:lt2>
      <a:accent1>
        <a:srgbClr val="4ECDC4"/>
      </a:accent1>
      <a:accent2>
        <a:srgbClr val="C7F464"/>
      </a:accent2>
      <a:accent3>
        <a:srgbClr val="454F5B"/>
      </a:accent3>
      <a:accent4>
        <a:srgbClr val="738498"/>
      </a:accent4>
      <a:accent5>
        <a:srgbClr val="A6B5C7"/>
      </a:accent5>
      <a:accent6>
        <a:srgbClr val="D4DAE0"/>
      </a:accent6>
      <a:hlink>
        <a:srgbClr val="454F5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demona · SlidesCarnival.pptx" id="{0357D95A-560D-4F27-82E6-103C49D22D18}" vid="{9DD71EF9-73E4-43AE-B76E-AD0084859A0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Desdemona · SlidesCarnival</Template>
  <TotalTime>6581</TotalTime>
  <Words>2298</Words>
  <Application>Microsoft Office PowerPoint</Application>
  <PresentationFormat>画面に合わせる (16:9)</PresentationFormat>
  <Paragraphs>180</Paragraphs>
  <Slides>17</Slides>
  <Notes>17</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17</vt:i4>
      </vt:variant>
    </vt:vector>
  </HeadingPairs>
  <TitlesOfParts>
    <vt:vector size="20" baseType="lpstr">
      <vt:lpstr>Montserrat</vt:lpstr>
      <vt:lpstr>Arial</vt:lpstr>
      <vt:lpstr>Desdemona template</vt:lpstr>
      <vt:lpstr>Illuminating Generalization in Deep Reinforcement Learning through Procedural Level Generation</vt:lpstr>
      <vt:lpstr>Current situation</vt:lpstr>
      <vt:lpstr>Goal </vt:lpstr>
      <vt:lpstr>Goal</vt:lpstr>
      <vt:lpstr>Goal</vt:lpstr>
      <vt:lpstr>General Video Game AI Framework</vt:lpstr>
      <vt:lpstr>Basic rule and how to generate levels </vt:lpstr>
      <vt:lpstr>Basic rule and how to generate levels </vt:lpstr>
      <vt:lpstr>Basic rule and how to generate levels </vt:lpstr>
      <vt:lpstr>Basic rule and how to generate levels </vt:lpstr>
      <vt:lpstr>PowerPoint プレゼンテーション</vt:lpstr>
      <vt:lpstr> Progressive PCG (PPCG) </vt:lpstr>
      <vt:lpstr>Experiment</vt:lpstr>
      <vt:lpstr>Result</vt:lpstr>
      <vt:lpstr>Result</vt:lpstr>
      <vt:lpstr>Result </vt:lpstr>
      <vt:lpstr>Conclution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Illuminating Generalization in Deep Reinforcement Learning through Procedural Level Generation</dc:title>
  <dc:creator>00 raimey</dc:creator>
  <cp:lastModifiedBy>00 raimey</cp:lastModifiedBy>
  <cp:revision>8</cp:revision>
  <dcterms:created xsi:type="dcterms:W3CDTF">2022-06-07T12:42:05Z</dcterms:created>
  <dcterms:modified xsi:type="dcterms:W3CDTF">2022-06-22T05:20:36Z</dcterms:modified>
</cp:coreProperties>
</file>