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85" r:id="rId3"/>
    <p:sldId id="261" r:id="rId4"/>
    <p:sldId id="286" r:id="rId5"/>
    <p:sldId id="298" r:id="rId6"/>
    <p:sldId id="287" r:id="rId7"/>
    <p:sldId id="288" r:id="rId8"/>
    <p:sldId id="289" r:id="rId9"/>
    <p:sldId id="290" r:id="rId10"/>
    <p:sldId id="291" r:id="rId11"/>
    <p:sldId id="292" r:id="rId12"/>
    <p:sldId id="299" r:id="rId13"/>
    <p:sldId id="293" r:id="rId14"/>
    <p:sldId id="294" r:id="rId15"/>
    <p:sldId id="295" r:id="rId16"/>
    <p:sldId id="296" r:id="rId17"/>
    <p:sldId id="297" r:id="rId18"/>
    <p:sldId id="300" r:id="rId19"/>
    <p:sldId id="301" r:id="rId20"/>
    <p:sldId id="303" r:id="rId21"/>
    <p:sldId id="302" r:id="rId22"/>
    <p:sldId id="279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 Slab" panose="020B0604020202020204" charset="0"/>
      <p:regular r:id="rId29"/>
      <p:bold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723C9C-522B-4423-87FC-78EBB9907510}">
  <a:tblStyle styleId="{9C723C9C-522B-4423-87FC-78EBB99075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485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299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2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886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7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069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6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92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320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78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547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604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057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18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02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52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79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93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75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hyperlink" Target="https://github.com/rg-software/board-games/blob/default/blokus-duo/readme.m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github.com/rg-software/board-games/blob/default/mastermind/readme.md" TargetMode="External"/><Relationship Id="rId5" Type="http://schemas.openxmlformats.org/officeDocument/2006/relationships/hyperlink" Target="https://github.com/rg-software/board-games/blob/default/pig/readme.md" TargetMode="External"/><Relationship Id="rId4" Type="http://schemas.openxmlformats.org/officeDocument/2006/relationships/hyperlink" Target="https://github.com/rg-software/board-game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292894" y="1991850"/>
            <a:ext cx="885110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Designing Programming Exercises from Board Games</a:t>
            </a:r>
            <a:endParaRPr sz="4800" dirty="0"/>
          </a:p>
        </p:txBody>
      </p:sp>
      <p:sp>
        <p:nvSpPr>
          <p:cNvPr id="3" name="Google Shape;86;p14">
            <a:extLst>
              <a:ext uri="{FF2B5EF4-FFF2-40B4-BE49-F238E27FC236}">
                <a16:creationId xmlns:a16="http://schemas.microsoft.com/office/drawing/2014/main" id="{D3B2FAFE-B896-FB5A-32E2-00DCDEF35171}"/>
              </a:ext>
            </a:extLst>
          </p:cNvPr>
          <p:cNvSpPr txBox="1">
            <a:spLocks/>
          </p:cNvSpPr>
          <p:nvPr/>
        </p:nvSpPr>
        <p:spPr>
          <a:xfrm>
            <a:off x="2980525" y="4078313"/>
            <a:ext cx="402035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en-US" sz="3600" b="1" dirty="0"/>
              <a:t>Maxim Mozgovoy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Why Good Exercises? (2)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1"/>
            <a:ext cx="8581609" cy="4191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Simple and uniform way to make a task more challenging: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Implement a text-based game.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Implement unit tests.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Implement GUI.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Add support for 3+ players (if applicable).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Implement reset functionality.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Implement save/load functionality.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Implement network play.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Implement a game AI system.</a:t>
            </a:r>
          </a:p>
          <a:p>
            <a:endParaRPr lang="en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48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Filtering Board Games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1"/>
            <a:ext cx="8581609" cy="4191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Should be quick to play (under 15 mins).</a:t>
            </a:r>
          </a:p>
          <a:p>
            <a:r>
              <a:rPr lang="en-US" dirty="0"/>
              <a:t>Should be designed for 2 people in principle</a:t>
            </a:r>
            <a:br>
              <a:rPr lang="en-US" dirty="0"/>
            </a:br>
            <a:r>
              <a:rPr lang="en-US" dirty="0"/>
              <a:t>(with occasional deviations; 3+ player version is a bonus).</a:t>
            </a:r>
          </a:p>
          <a:p>
            <a:r>
              <a:rPr lang="en-US" dirty="0"/>
              <a:t>Should presume “full information” setup.</a:t>
            </a:r>
          </a:p>
          <a:p>
            <a:r>
              <a:rPr lang="en-US" dirty="0"/>
              <a:t>Should not involve long tedious tasks such as drawing maps, typing card content, etc. This also removes many copyright concerns (usually, game </a:t>
            </a:r>
            <a:r>
              <a:rPr lang="en-US" i="1" dirty="0"/>
              <a:t>art</a:t>
            </a:r>
            <a:r>
              <a:rPr lang="en-US" dirty="0"/>
              <a:t> is protected while </a:t>
            </a:r>
            <a:r>
              <a:rPr lang="en-US" i="1" dirty="0"/>
              <a:t>rules</a:t>
            </a:r>
            <a:r>
              <a:rPr lang="en-US" dirty="0"/>
              <a:t> are not).</a:t>
            </a:r>
          </a:p>
          <a:p>
            <a:r>
              <a:rPr lang="en-US" dirty="0"/>
              <a:t>Should not rely on language-dependent elements.</a:t>
            </a:r>
          </a:p>
          <a:p>
            <a:r>
              <a:rPr lang="en-US" dirty="0"/>
              <a:t>Should be at least </a:t>
            </a:r>
            <a:r>
              <a:rPr lang="en-US" i="1" dirty="0"/>
              <a:t>mildly</a:t>
            </a:r>
            <a:r>
              <a:rPr lang="en-US" dirty="0"/>
              <a:t> engaging (say, BGG rating 5.0+)</a:t>
            </a:r>
            <a:endParaRPr lang="en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84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669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Classifying Exercises</a:t>
            </a:r>
            <a:endParaRPr sz="6000" b="1" dirty="0"/>
          </a:p>
        </p:txBody>
      </p:sp>
      <p:sp>
        <p:nvSpPr>
          <p:cNvPr id="376" name="Google Shape;376;p35"/>
          <p:cNvSpPr txBox="1">
            <a:spLocks noGrp="1"/>
          </p:cNvSpPr>
          <p:nvPr>
            <p:ph type="body" idx="4294967295"/>
          </p:nvPr>
        </p:nvSpPr>
        <p:spPr>
          <a:xfrm>
            <a:off x="628650" y="2250280"/>
            <a:ext cx="7422356" cy="1887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The challenges of selecting good exercises</a:t>
            </a:r>
            <a:endParaRPr sz="2400" dirty="0"/>
          </a:p>
        </p:txBody>
      </p:sp>
      <p:sp>
        <p:nvSpPr>
          <p:cNvPr id="377" name="Google Shape;377;p3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95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Classifying Exercises (1)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1"/>
            <a:ext cx="8581609" cy="4191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OK, we have a pool of games, </a:t>
            </a:r>
            <a:br>
              <a:rPr lang="en-US" dirty="0"/>
            </a:br>
            <a:r>
              <a:rPr lang="en-US" dirty="0"/>
              <a:t>but how to select the “right” game for my particular needs?</a:t>
            </a:r>
          </a:p>
          <a:p>
            <a:endParaRPr lang="en-US" dirty="0"/>
          </a:p>
          <a:p>
            <a:r>
              <a:rPr lang="en-US" dirty="0"/>
              <a:t>Surprisingly, there is no good unified taxonomy of tasks for CS.</a:t>
            </a:r>
          </a:p>
          <a:p>
            <a:r>
              <a:rPr lang="en-US" dirty="0"/>
              <a:t>There are, at best, some attempts to assign attributes to the tasks according to several dimensions.</a:t>
            </a:r>
          </a:p>
          <a:p>
            <a:r>
              <a:rPr lang="en-US" dirty="0"/>
              <a:t>Thus, we can set independent targets for different dimensions.</a:t>
            </a:r>
          </a:p>
          <a:p>
            <a:endParaRPr lang="en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60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Classifying Exercises (2)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1"/>
            <a:ext cx="8581609" cy="4191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One such dimension is “Bloom’s Revised taxonomy”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423D35-E948-7B57-47E4-4E8CE811A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t="18504" b="10138"/>
          <a:stretch/>
        </p:blipFill>
        <p:spPr bwMode="auto">
          <a:xfrm>
            <a:off x="71438" y="1473250"/>
            <a:ext cx="6393656" cy="36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57723-C1EF-5649-CB6C-60D7229586A0}"/>
              </a:ext>
            </a:extLst>
          </p:cNvPr>
          <p:cNvSpPr txBox="1"/>
          <p:nvPr/>
        </p:nvSpPr>
        <p:spPr>
          <a:xfrm>
            <a:off x="6648696" y="1621187"/>
            <a:ext cx="221473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In our case it is always “creating”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876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Classifying Exercises (3)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1"/>
            <a:ext cx="8581609" cy="4191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Other dimensions may include:</a:t>
            </a:r>
          </a:p>
          <a:p>
            <a:endParaRPr lang="en-US" dirty="0"/>
          </a:p>
          <a:p>
            <a:r>
              <a:rPr lang="en-US" dirty="0"/>
              <a:t>Intended student level (beginner/intermediate/advanced).</a:t>
            </a:r>
            <a:br>
              <a:rPr lang="en-US" dirty="0"/>
            </a:br>
            <a:r>
              <a:rPr lang="en-US" dirty="0"/>
              <a:t>(Probably, the same in our case)</a:t>
            </a:r>
          </a:p>
          <a:p>
            <a:r>
              <a:rPr lang="en-US" dirty="0"/>
              <a:t>Complexity of the task that can further be subdivided into “math complexity”, “cognitive effort”, “code complexity”.</a:t>
            </a:r>
          </a:p>
          <a:p>
            <a:pPr marL="76200" indent="0">
              <a:buNone/>
            </a:pPr>
            <a:endParaRPr lang="en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958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Classifying Exercises (4)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1"/>
            <a:ext cx="8776456" cy="4191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There is also the dimension of Topics.</a:t>
            </a:r>
          </a:p>
          <a:p>
            <a:r>
              <a:rPr lang="en-US" dirty="0"/>
              <a:t>Again, no universal taxonomy of topics that we can rely on.</a:t>
            </a:r>
          </a:p>
          <a:p>
            <a:r>
              <a:rPr lang="en-US" dirty="0"/>
              <a:t>What we can do is, e. g., to take a good book and extract topics from table of contents. Say, in case of K&amp;R book:</a:t>
            </a:r>
            <a:br>
              <a:rPr lang="en-US" dirty="0"/>
            </a:br>
            <a:br>
              <a:rPr lang="en-US" sz="1400" dirty="0"/>
            </a:br>
            <a:r>
              <a:rPr lang="en-US" sz="2000" i="1" dirty="0"/>
              <a:t>“Types, operators, and expressions”, “Control flow”, “Functions and program structure”, “Pointers and arrays”, “Structures”, “Input and output”.</a:t>
            </a:r>
            <a:br>
              <a:rPr lang="en-US" sz="2000" i="1" dirty="0"/>
            </a:br>
            <a:br>
              <a:rPr lang="en-US" sz="1400" i="1" dirty="0"/>
            </a:br>
            <a:r>
              <a:rPr lang="en-US" dirty="0"/>
              <a:t>This list can be significantly language dependent!</a:t>
            </a:r>
          </a:p>
          <a:p>
            <a:r>
              <a:rPr lang="en-US" dirty="0"/>
              <a:t>In addition, not all topics are equally relevant for board games.</a:t>
            </a:r>
          </a:p>
          <a:p>
            <a:pPr marL="533400" lvl="1" indent="0">
              <a:buNone/>
            </a:pPr>
            <a:endParaRPr lang="en-US" dirty="0"/>
          </a:p>
          <a:p>
            <a:pPr marL="76200" indent="0">
              <a:buNone/>
            </a:pPr>
            <a:endParaRPr lang="en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70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Classifying Exercises (5)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2"/>
            <a:ext cx="8776456" cy="935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By examining some actual games from the list </a:t>
            </a:r>
            <a:br>
              <a:rPr lang="en-US" dirty="0"/>
            </a:br>
            <a:r>
              <a:rPr lang="en-US" dirty="0"/>
              <a:t>I’ve decided to use the following topics for now: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F7DB3C-D370-6114-3076-D876710F8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75886"/>
              </p:ext>
            </p:extLst>
          </p:nvPr>
        </p:nvGraphicFramePr>
        <p:xfrm>
          <a:off x="350044" y="2030835"/>
          <a:ext cx="6629401" cy="2438400"/>
        </p:xfrm>
        <a:graphic>
          <a:graphicData uri="http://schemas.openxmlformats.org/drawingml/2006/table">
            <a:tbl>
              <a:tblPr>
                <a:tableStyleId>{9C723C9C-522B-4423-87FC-78EBB9907510}</a:tableStyleId>
              </a:tblPr>
              <a:tblGrid>
                <a:gridCol w="1704780">
                  <a:extLst>
                    <a:ext uri="{9D8B030D-6E8A-4147-A177-3AD203B41FA5}">
                      <a16:colId xmlns:a16="http://schemas.microsoft.com/office/drawing/2014/main" val="3399763339"/>
                    </a:ext>
                  </a:extLst>
                </a:gridCol>
                <a:gridCol w="4924621">
                  <a:extLst>
                    <a:ext uri="{9D8B030D-6E8A-4147-A177-3AD203B41FA5}">
                      <a16:colId xmlns:a16="http://schemas.microsoft.com/office/drawing/2014/main" val="1814727368"/>
                    </a:ext>
                  </a:extLst>
                </a:gridCol>
              </a:tblGrid>
              <a:tr h="1514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Topic</a:t>
                      </a:r>
                      <a:endParaRPr lang="ru-RU" sz="20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Comment</a:t>
                      </a:r>
                      <a:endParaRPr lang="ru-RU" sz="20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6973225"/>
                  </a:ext>
                </a:extLst>
              </a:tr>
              <a:tr h="302872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</a:rPr>
                        <a:t>Basics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Assignments, simple branches and loops.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8021420"/>
                  </a:ext>
                </a:extLst>
              </a:tr>
              <a:tr h="302872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</a:rPr>
                        <a:t>Arrays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One-dimensional arrays and lists.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059111"/>
                  </a:ext>
                </a:extLst>
              </a:tr>
              <a:tr h="302872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</a:rPr>
                        <a:t>2D Arrays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Two-dimensional arrays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937468"/>
                  </a:ext>
                </a:extLst>
              </a:tr>
              <a:tr h="302872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</a:rPr>
                        <a:t>Algorithms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Basic algorithms (searching, sorting, etc.)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87727"/>
                  </a:ext>
                </a:extLst>
              </a:tr>
              <a:tr h="454308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</a:rPr>
                        <a:t>Algorithms+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More advanced algorithms like matrix transposition and/or tricky techniques.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272202"/>
                  </a:ext>
                </a:extLst>
              </a:tr>
              <a:tr h="302872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</a:rPr>
                        <a:t>Graphs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Graph representations and algorithms</a:t>
                      </a:r>
                      <a:endParaRPr lang="ru-RU" sz="2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87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293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1"/>
            <a:ext cx="7772400" cy="21480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Implementation Aspects</a:t>
            </a:r>
            <a:endParaRPr sz="6000" b="1" dirty="0"/>
          </a:p>
        </p:txBody>
      </p:sp>
      <p:sp>
        <p:nvSpPr>
          <p:cNvPr id="376" name="Google Shape;376;p35"/>
          <p:cNvSpPr txBox="1">
            <a:spLocks noGrp="1"/>
          </p:cNvSpPr>
          <p:nvPr>
            <p:ph type="body" idx="4294967295"/>
          </p:nvPr>
        </p:nvSpPr>
        <p:spPr>
          <a:xfrm>
            <a:off x="628650" y="2978042"/>
            <a:ext cx="7422356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What I code and why</a:t>
            </a:r>
            <a:endParaRPr sz="2400" dirty="0"/>
          </a:p>
        </p:txBody>
      </p:sp>
      <p:sp>
        <p:nvSpPr>
          <p:cNvPr id="377" name="Google Shape;377;p3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4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Project Targets (1)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1"/>
            <a:ext cx="8581609" cy="4191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I can’t believe I can accurately evaluate the game </a:t>
            </a:r>
            <a:br>
              <a:rPr lang="en-US" dirty="0"/>
            </a:br>
            <a:r>
              <a:rPr lang="en-US" dirty="0"/>
              <a:t>unless I implement 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My goal: “level 3 challenge” text and GUI versions, unit tests.</a:t>
            </a:r>
          </a:p>
          <a:p>
            <a:r>
              <a:rPr lang="en-US" dirty="0"/>
              <a:t>No save/load, networking, AI, etc.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Additional goals:</a:t>
            </a:r>
          </a:p>
          <a:p>
            <a:r>
              <a:rPr lang="en-US" dirty="0"/>
              <a:t>Isolate the “game core” and estimate its size (LOC).</a:t>
            </a:r>
          </a:p>
          <a:p>
            <a:r>
              <a:rPr lang="en-US" dirty="0"/>
              <a:t>Understand game category, CS topics, and GUI importance.</a:t>
            </a:r>
          </a:p>
          <a:p>
            <a:r>
              <a:rPr lang="en-US" dirty="0"/>
              <a:t>Provide a short and simple reference code (Python / </a:t>
            </a:r>
            <a:r>
              <a:rPr lang="en-US" dirty="0" err="1"/>
              <a:t>PGZero</a:t>
            </a:r>
            <a:r>
              <a:rPr lang="en-US" dirty="0"/>
              <a:t>)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63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The Starting Point</a:t>
            </a:r>
            <a:endParaRPr sz="6000" b="1" dirty="0"/>
          </a:p>
        </p:txBody>
      </p:sp>
      <p:sp>
        <p:nvSpPr>
          <p:cNvPr id="376" name="Google Shape;376;p35"/>
          <p:cNvSpPr txBox="1">
            <a:spLocks noGrp="1"/>
          </p:cNvSpPr>
          <p:nvPr>
            <p:ph type="body" idx="4294967295"/>
          </p:nvPr>
        </p:nvSpPr>
        <p:spPr>
          <a:xfrm>
            <a:off x="628650" y="1676342"/>
            <a:ext cx="7422356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When teaching programming, we need a method of choosing exercises that are adaptable, diverse, interesting, and vary in complexity.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Board games is a good option in many cases.</a:t>
            </a:r>
            <a:endParaRPr sz="2400" dirty="0"/>
          </a:p>
        </p:txBody>
      </p:sp>
      <p:sp>
        <p:nvSpPr>
          <p:cNvPr id="377" name="Google Shape;377;p3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197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Project Targets (2)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1"/>
            <a:ext cx="8581609" cy="4191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It would be also good to ensure a diversity of genres, game complexity scores and other attributes.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Note that some genres are far more  prevalent in our game set.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9EC1CC-F99C-7211-F8C8-BB85EFFD3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882487"/>
              </p:ext>
            </p:extLst>
          </p:nvPr>
        </p:nvGraphicFramePr>
        <p:xfrm>
          <a:off x="4100512" y="2978943"/>
          <a:ext cx="1107282" cy="1691640"/>
        </p:xfrm>
        <a:graphic>
          <a:graphicData uri="http://schemas.openxmlformats.org/drawingml/2006/table">
            <a:tbl>
              <a:tblPr>
                <a:tableStyleId>{9C723C9C-522B-4423-87FC-78EBB9907510}</a:tableStyleId>
              </a:tblPr>
              <a:tblGrid>
                <a:gridCol w="1107282">
                  <a:extLst>
                    <a:ext uri="{9D8B030D-6E8A-4147-A177-3AD203B41FA5}">
                      <a16:colId xmlns:a16="http://schemas.microsoft.com/office/drawing/2014/main" val="2154042505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Category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747422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734843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Abstract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661592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Cards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533112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Economic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395772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Deduction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3386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648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1"/>
            <a:ext cx="8581609" cy="4191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Around 20 games so far:</a:t>
            </a:r>
          </a:p>
          <a:p>
            <a:pPr marL="76200" indent="0">
              <a:buNone/>
            </a:pPr>
            <a:r>
              <a:rPr lang="en-US" dirty="0">
                <a:hlinkClick r:id="rId4"/>
              </a:rPr>
              <a:t>https://github.com/rg-software/board-games</a:t>
            </a:r>
            <a:r>
              <a:rPr lang="en-US" dirty="0"/>
              <a:t> </a:t>
            </a:r>
          </a:p>
          <a:p>
            <a:pPr marL="76200" indent="0">
              <a:buNone/>
            </a:pPr>
            <a:endParaRPr lang="en-US" sz="1000" dirty="0"/>
          </a:p>
          <a:p>
            <a:r>
              <a:rPr lang="en-US" dirty="0"/>
              <a:t>Sorted according to LOC and with enough meta information: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A40639-6F38-799B-BD4C-9AE22D714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95802"/>
              </p:ext>
            </p:extLst>
          </p:nvPr>
        </p:nvGraphicFramePr>
        <p:xfrm>
          <a:off x="164305" y="2576353"/>
          <a:ext cx="8501059" cy="1341120"/>
        </p:xfrm>
        <a:graphic>
          <a:graphicData uri="http://schemas.openxmlformats.org/drawingml/2006/table">
            <a:tbl>
              <a:tblPr/>
              <a:tblGrid>
                <a:gridCol w="1214437">
                  <a:extLst>
                    <a:ext uri="{9D8B030D-6E8A-4147-A177-3AD203B41FA5}">
                      <a16:colId xmlns:a16="http://schemas.microsoft.com/office/drawing/2014/main" val="3171451384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1578513603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1662296329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185227566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547382375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1014424279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335778953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Name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BGG Rating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Core LOC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GUI value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Players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Category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Topics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52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u="none" strike="noStrike">
                          <a:effectLst/>
                          <a:hlinkClick r:id="rId5"/>
                        </a:rPr>
                        <a:t>Pig</a:t>
                      </a:r>
                      <a:endParaRPr lang="en-US" sz="1400">
                        <a:effectLst/>
                      </a:endParaRP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5.3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25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Low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Dice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Basics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573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u="none" strike="noStrike" dirty="0">
                          <a:effectLst/>
                          <a:hlinkClick r:id="rId6"/>
                        </a:rPr>
                        <a:t>Mastermind</a:t>
                      </a:r>
                      <a:endParaRPr lang="en-US" sz="1400" dirty="0">
                        <a:effectLst/>
                      </a:endParaRP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5.6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25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Low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1-2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Deduction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Basics, Arrays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6748"/>
                  </a:ext>
                </a:extLst>
              </a:tr>
            </a:tbl>
          </a:graphicData>
        </a:graphic>
      </p:graphicFrame>
      <p:sp>
        <p:nvSpPr>
          <p:cNvPr id="8" name="AutoShape 5">
            <a:extLst>
              <a:ext uri="{FF2B5EF4-FFF2-40B4-BE49-F238E27FC236}">
                <a16:creationId xmlns:a16="http://schemas.microsoft.com/office/drawing/2014/main" id="{AB89D27F-4DBF-5744-5B7E-0FD95E7682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763" y="234791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7EDFCAB1-18B2-9573-8C13-C7FD33A06A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763" y="234791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FEA7E9A2-8B4D-174A-897E-BBBFA76349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763" y="234791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594BE0B1-6DCE-3A24-5B7F-3A9D7C687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763" y="234791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FC4E6D4C-FD91-12FC-49CD-7EEF2AF740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763" y="234791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8DD41CCF-5CB6-2726-DA31-884E4EC1A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763" y="234791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E559BF-BC26-98EA-74D6-60A505CAE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44437"/>
              </p:ext>
            </p:extLst>
          </p:nvPr>
        </p:nvGraphicFramePr>
        <p:xfrm>
          <a:off x="164305" y="4210693"/>
          <a:ext cx="8501059" cy="731520"/>
        </p:xfrm>
        <a:graphic>
          <a:graphicData uri="http://schemas.openxmlformats.org/drawingml/2006/table">
            <a:tbl>
              <a:tblPr/>
              <a:tblGrid>
                <a:gridCol w="1214437">
                  <a:extLst>
                    <a:ext uri="{9D8B030D-6E8A-4147-A177-3AD203B41FA5}">
                      <a16:colId xmlns:a16="http://schemas.microsoft.com/office/drawing/2014/main" val="3129191247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4131810349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3259175544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502707956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3515652670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1224785329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66372893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u="none" strike="noStrike" dirty="0" err="1">
                          <a:effectLst/>
                          <a:hlinkClick r:id="rId7"/>
                        </a:rPr>
                        <a:t>Blokus</a:t>
                      </a:r>
                      <a:r>
                        <a:rPr lang="en-US" sz="1400" u="none" strike="noStrike" dirty="0">
                          <a:effectLst/>
                          <a:hlinkClick r:id="rId7"/>
                        </a:rPr>
                        <a:t> Duo</a:t>
                      </a:r>
                      <a:endParaRPr lang="en-US" sz="1400" dirty="0">
                        <a:effectLst/>
                      </a:endParaRP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6.8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200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High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Abstract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2D Arrays, Algorithms+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920487"/>
                  </a:ext>
                </a:extLst>
              </a:tr>
            </a:tbl>
          </a:graphicData>
        </a:graphic>
      </p:graphicFrame>
      <p:sp>
        <p:nvSpPr>
          <p:cNvPr id="15" name="AutoShape 11">
            <a:extLst>
              <a:ext uri="{FF2B5EF4-FFF2-40B4-BE49-F238E27FC236}">
                <a16:creationId xmlns:a16="http://schemas.microsoft.com/office/drawing/2014/main" id="{2EAC657E-B726-6273-A5DE-5F045771D4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763" y="429189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7F26CC85-59F5-881B-12D5-3AFFB59DEA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763" y="429189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430F7E-3093-7C2E-2BDE-21BF7670CF65}"/>
              </a:ext>
            </a:extLst>
          </p:cNvPr>
          <p:cNvSpPr txBox="1"/>
          <p:nvPr/>
        </p:nvSpPr>
        <p:spPr>
          <a:xfrm>
            <a:off x="258063" y="389178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62198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Thanks!</a:t>
            </a:r>
            <a:endParaRPr sz="6000" b="1"/>
          </a:p>
        </p:txBody>
      </p:sp>
      <p:sp>
        <p:nvSpPr>
          <p:cNvPr id="375" name="Google Shape;375;p35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377" name="Google Shape;377;p3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The Real Starting Point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90916" y="1122276"/>
            <a:ext cx="8581609" cy="382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The paper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" dirty="0"/>
          </a:p>
          <a:p>
            <a:pPr marL="7620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P. Drake and K. Sung, “Teaching introductory programming with popular board games,” in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+mn-lt"/>
              </a:rPr>
              <a:t>SIGCSE'11: Proceedings of the 42nd ACM Technical Symposium on Computer Science Education, March 9-12, 2011, Dallas, Texas, USA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, New York, New York, USA, 2011.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"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introduces most of the basic concepts I am addressing. I liked the flow of the paper and wanted to push this discussion a bit further (so, my work is a kind of “upgrade” of Drake &amp; Sung).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The Meta-Problem of Choosing Exercises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90916" y="1122276"/>
            <a:ext cx="8581609" cy="382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Problem: at schools/universities we need to choose exercises.</a:t>
            </a:r>
          </a:p>
          <a:p>
            <a:r>
              <a:rPr lang="en" dirty="0"/>
              <a:t>We can discuss what kind of exercises are “good”.</a:t>
            </a:r>
          </a:p>
          <a:p>
            <a:r>
              <a:rPr lang="en" dirty="0"/>
              <a:t>However, it might be useful to go “one level up” and discuss </a:t>
            </a:r>
            <a:r>
              <a:rPr lang="en" i="1" dirty="0"/>
              <a:t>the method </a:t>
            </a:r>
            <a:r>
              <a:rPr lang="en" dirty="0"/>
              <a:t>of choosing exercises.</a:t>
            </a:r>
          </a:p>
          <a:p>
            <a:r>
              <a:rPr lang="en" dirty="0"/>
              <a:t>Basically, we need a “pool of ideas” to draw from.</a:t>
            </a:r>
          </a:p>
          <a:p>
            <a:r>
              <a:rPr lang="en" dirty="0"/>
              <a:t>Then we can adjust / filter these ideas according to certain criteria of suitability for a particular case.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612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8909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Why Board Games are Good Exercises</a:t>
            </a:r>
            <a:endParaRPr sz="6000" b="1" dirty="0"/>
          </a:p>
        </p:txBody>
      </p:sp>
      <p:sp>
        <p:nvSpPr>
          <p:cNvPr id="376" name="Google Shape;376;p35"/>
          <p:cNvSpPr txBox="1">
            <a:spLocks noGrp="1"/>
          </p:cNvSpPr>
          <p:nvPr>
            <p:ph type="body" idx="4294967295"/>
          </p:nvPr>
        </p:nvSpPr>
        <p:spPr>
          <a:xfrm>
            <a:off x="628650" y="2736056"/>
            <a:ext cx="7422356" cy="1401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What are board games and why use them</a:t>
            </a:r>
            <a:endParaRPr sz="2400" dirty="0"/>
          </a:p>
        </p:txBody>
      </p:sp>
      <p:sp>
        <p:nvSpPr>
          <p:cNvPr id="377" name="Google Shape;377;p3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56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Board Games as The Pool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90916" y="1122276"/>
            <a:ext cx="8581609" cy="382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" dirty="0"/>
              <a:t>The basic suggestion is that the subset of </a:t>
            </a:r>
            <a:r>
              <a:rPr lang="en" i="1" dirty="0"/>
              <a:t>properly filtered</a:t>
            </a:r>
            <a:r>
              <a:rPr lang="en" dirty="0"/>
              <a:t> board games can serve as a good “idea pool” for coding exercises.</a:t>
            </a:r>
          </a:p>
          <a:p>
            <a:pPr marL="76200" indent="0">
              <a:buNone/>
            </a:pPr>
            <a:endParaRPr lang="en" dirty="0"/>
          </a:p>
          <a:p>
            <a:pPr marL="76200" indent="0">
              <a:buNone/>
            </a:pPr>
            <a:r>
              <a:rPr lang="en" dirty="0"/>
              <a:t>Further topics:</a:t>
            </a:r>
          </a:p>
          <a:p>
            <a:r>
              <a:rPr lang="en" dirty="0"/>
              <a:t>What are “board games”?</a:t>
            </a:r>
          </a:p>
          <a:p>
            <a:r>
              <a:rPr lang="en" dirty="0"/>
              <a:t>Why are they good as exercises?</a:t>
            </a:r>
          </a:p>
          <a:p>
            <a:r>
              <a:rPr lang="en" dirty="0"/>
              <a:t>How to filter them “properly”?</a:t>
            </a:r>
          </a:p>
          <a:p>
            <a:r>
              <a:rPr lang="en" dirty="0"/>
              <a:t>How game properites correspond with exercise goals?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4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What are Board Games?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1122276"/>
            <a:ext cx="8581609" cy="382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Drake and Sung define as </a:t>
            </a:r>
            <a:r>
              <a:rPr lang="en-US" i="1" dirty="0"/>
              <a:t>“board, card, or dice games that are typically not played on a computer”</a:t>
            </a:r>
            <a:r>
              <a:rPr lang="en-US" dirty="0"/>
              <a:t>.</a:t>
            </a:r>
          </a:p>
          <a:p>
            <a:r>
              <a:rPr lang="en-US" dirty="0"/>
              <a:t>BoardGameGeek.com (BGG) lists some “out of scope” categories including dexterity sports, solo puzzles, video games, playful activities.</a:t>
            </a:r>
          </a:p>
          <a:p>
            <a:r>
              <a:rPr lang="en-US" dirty="0"/>
              <a:t>Some of </a:t>
            </a:r>
            <a:r>
              <a:rPr lang="en" dirty="0"/>
              <a:t>these are not easy to separate but still distinct</a:t>
            </a:r>
            <a:br>
              <a:rPr lang="en" dirty="0"/>
            </a:br>
            <a:r>
              <a:rPr lang="en" dirty="0"/>
              <a:t>(“solo puzzle” vs  “solo card solitaire game”).</a:t>
            </a:r>
          </a:p>
          <a:p>
            <a:endParaRPr lang="en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23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Board Games: The Big Picture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1"/>
            <a:ext cx="8581609" cy="3542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BGG lists over 80 </a:t>
            </a:r>
            <a:r>
              <a:rPr lang="en-US" i="1" dirty="0"/>
              <a:t>categories</a:t>
            </a:r>
            <a:r>
              <a:rPr lang="en-US" dirty="0"/>
              <a:t> of board games.</a:t>
            </a:r>
          </a:p>
          <a:p>
            <a:r>
              <a:rPr lang="en-US" dirty="0"/>
              <a:t>While the </a:t>
            </a:r>
            <a:r>
              <a:rPr lang="en-US" i="1" dirty="0"/>
              <a:t>genre</a:t>
            </a:r>
            <a:r>
              <a:rPr lang="en-US" dirty="0"/>
              <a:t> of board games is ancient, older games generally belong to few categories.</a:t>
            </a:r>
          </a:p>
          <a:p>
            <a:r>
              <a:rPr lang="en-US" dirty="0"/>
              <a:t>There is a surge of popularity of board games since late 90s with the advent of </a:t>
            </a:r>
            <a:r>
              <a:rPr lang="en-US" i="1" dirty="0"/>
              <a:t>“Euro Style games… which generally emphasize strategy and co-operation over conflict and luck, and often revolve around economic themes.”</a:t>
            </a:r>
            <a:r>
              <a:rPr lang="en-US" dirty="0"/>
              <a:t>* (e.g., </a:t>
            </a:r>
            <a:r>
              <a:rPr lang="en-US" i="1" dirty="0"/>
              <a:t>Catan</a:t>
            </a:r>
            <a:r>
              <a:rPr lang="en-US" dirty="0"/>
              <a:t>).</a:t>
            </a:r>
          </a:p>
          <a:p>
            <a:r>
              <a:rPr lang="en-US" dirty="0"/>
              <a:t>Most popular games on BGG were released after 90s.</a:t>
            </a:r>
            <a:br>
              <a:rPr lang="en-US" dirty="0"/>
            </a:br>
            <a:endParaRPr lang="en-US" dirty="0"/>
          </a:p>
          <a:p>
            <a:endParaRPr lang="en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1D962-9B73-3861-9FB9-C1CD07DF08FF}"/>
              </a:ext>
            </a:extLst>
          </p:cNvPr>
          <p:cNvSpPr txBox="1"/>
          <p:nvPr/>
        </p:nvSpPr>
        <p:spPr>
          <a:xfrm>
            <a:off x="48967" y="4538728"/>
            <a:ext cx="904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* www.cnbc.com/2016/12/22/millennials-the-board-games-revival-catan-pandemic.html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87498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136666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Why Good Exercises? (1)</a:t>
            </a:r>
            <a:endParaRPr sz="2400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76628" y="815091"/>
            <a:ext cx="8581609" cy="3542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Turn-based: makes complex systems </a:t>
            </a:r>
            <a:br>
              <a:rPr lang="en-US" dirty="0"/>
            </a:br>
            <a:r>
              <a:rPr lang="en-US" dirty="0"/>
              <a:t>like animation or physics optional.</a:t>
            </a:r>
          </a:p>
          <a:p>
            <a:r>
              <a:rPr lang="en-US" dirty="0"/>
              <a:t>Game rulebook is completely known, </a:t>
            </a:r>
            <a:br>
              <a:rPr lang="en-US" dirty="0"/>
            </a:br>
            <a:r>
              <a:rPr lang="en-US" dirty="0"/>
              <a:t>no need to reverse engineer.</a:t>
            </a:r>
          </a:p>
          <a:p>
            <a:r>
              <a:rPr lang="en-US" dirty="0"/>
              <a:t>No need to possess quick reflexes, etc., </a:t>
            </a:r>
            <a:br>
              <a:rPr lang="en-US" dirty="0"/>
            </a:br>
            <a:r>
              <a:rPr lang="en-US" dirty="0"/>
              <a:t>making game accessibility high.</a:t>
            </a:r>
          </a:p>
          <a:p>
            <a:r>
              <a:rPr lang="en-US" dirty="0"/>
              <a:t>Can be a good exercise for a pair of people,</a:t>
            </a:r>
            <a:br>
              <a:rPr lang="en-US" dirty="0"/>
            </a:br>
            <a:r>
              <a:rPr lang="en-US" dirty="0"/>
              <a:t>who can then also test it together by playing.</a:t>
            </a:r>
            <a:endParaRPr lang="en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509036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1282</Words>
  <Application>Microsoft Office PowerPoint</Application>
  <PresentationFormat>On-screen Show (16:9)</PresentationFormat>
  <Paragraphs>175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Roboto Slab</vt:lpstr>
      <vt:lpstr>Source Sans Pro</vt:lpstr>
      <vt:lpstr>Arial</vt:lpstr>
      <vt:lpstr>CG Times</vt:lpstr>
      <vt:lpstr>Calibri</vt:lpstr>
      <vt:lpstr>Cordelia template</vt:lpstr>
      <vt:lpstr>Designing Programming Exercises from Board Games</vt:lpstr>
      <vt:lpstr>The Starting Point</vt:lpstr>
      <vt:lpstr>The Real Starting Point</vt:lpstr>
      <vt:lpstr>The Meta-Problem of Choosing Exercises</vt:lpstr>
      <vt:lpstr>Why Board Games are Good Exercises</vt:lpstr>
      <vt:lpstr>Board Games as The Pool</vt:lpstr>
      <vt:lpstr>What are Board Games?</vt:lpstr>
      <vt:lpstr>Board Games: The Big Picture</vt:lpstr>
      <vt:lpstr>Why Good Exercises? (1)</vt:lpstr>
      <vt:lpstr>Why Good Exercises? (2)</vt:lpstr>
      <vt:lpstr>Filtering Board Games</vt:lpstr>
      <vt:lpstr>Classifying Exercises</vt:lpstr>
      <vt:lpstr>Classifying Exercises (1)</vt:lpstr>
      <vt:lpstr>Classifying Exercises (2)</vt:lpstr>
      <vt:lpstr>Classifying Exercises (3)</vt:lpstr>
      <vt:lpstr>Classifying Exercises (4)</vt:lpstr>
      <vt:lpstr>Classifying Exercises (5)</vt:lpstr>
      <vt:lpstr>Implementation Aspects</vt:lpstr>
      <vt:lpstr>Project Targets (1)</vt:lpstr>
      <vt:lpstr>Project Targets (2)</vt:lpstr>
      <vt:lpstr>Results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Programming Exercises from Board Games</dc:title>
  <cp:lastModifiedBy>MozgovoyMaxim</cp:lastModifiedBy>
  <cp:revision>41</cp:revision>
  <dcterms:modified xsi:type="dcterms:W3CDTF">2022-05-29T12:56:26Z</dcterms:modified>
</cp:coreProperties>
</file>