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uOq+55M03ZgHG2Or4NNVxvkUT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c37228d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2c37228d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a60497a3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2a60497a39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a60497a3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2a60497a39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a60497a3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2a60497a39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a60497a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2a60497a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a60497a3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2a60497a39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12" name="Google Shape;12;p10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24" name="Google Shape;24;p11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31" name="Google Shape;31;p12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39" name="Google Shape;39;p13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49" name="Google Shape;49;p14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55" name="Google Shape;55;p15"/>
          <p:cNvSpPr/>
          <p:nvPr/>
        </p:nvSpPr>
        <p:spPr>
          <a:xfrm>
            <a:off x="3974206" y="5126892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67" name="Google Shape;67;p17"/>
          <p:cNvSpPr/>
          <p:nvPr/>
        </p:nvSpPr>
        <p:spPr>
          <a:xfrm rot="5400000">
            <a:off x="2797492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/>
          <p:nvPr>
            <p:ph idx="2" type="pic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Tag=AccentColor&#10;Flavor=Light&#10;Target=FillAndLine" id="75" name="Google Shape;75;p18"/>
          <p:cNvSpPr/>
          <p:nvPr/>
        </p:nvSpPr>
        <p:spPr>
          <a:xfrm rot="5400000">
            <a:off x="2798064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12191999" cy="6177668"/>
          </a:xfrm>
          <a:custGeom>
            <a:rect b="b" l="l" r="r" t="t"/>
            <a:pathLst>
              <a:path extrusionOk="0" h="6177668" w="12191999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背景パターン&#10;&#10;自動的に生成された説明" id="94" name="Google Shape;94;p1"/>
          <p:cNvPicPr preferRelativeResize="0"/>
          <p:nvPr/>
        </p:nvPicPr>
        <p:blipFill rotWithShape="1">
          <a:blip r:embed="rId3">
            <a:alphaModFix amt="55000"/>
          </a:blip>
          <a:srcRect b="23488" l="0" r="0" t="6381"/>
          <a:stretch/>
        </p:blipFill>
        <p:spPr>
          <a:xfrm>
            <a:off x="20" y="10"/>
            <a:ext cx="12191979" cy="6177658"/>
          </a:xfrm>
          <a:custGeom>
            <a:rect b="b" l="l" r="r" t="t"/>
            <a:pathLst>
              <a:path extrusionOk="0" h="6177668" w="12191999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5" name="Google Shape;95;p1"/>
          <p:cNvSpPr txBox="1"/>
          <p:nvPr>
            <p:ph type="ctrTitle"/>
          </p:nvPr>
        </p:nvSpPr>
        <p:spPr>
          <a:xfrm>
            <a:off x="1524000" y="10267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lt1"/>
                </a:solidFill>
              </a:rPr>
              <a:t>SoccerNet-Tracking: Multiple Object Tracking Dataset and Benchmark in Soccer Videos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524000" y="3927080"/>
            <a:ext cx="9144000" cy="1197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Anthony Cioppa, Silvio Giancola, Adrien Deliege, Le Kang, Xin Zhou, Zhiyu Cheng, Bernard Ghanem, Marc Van Droogenbroeck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solidFill>
                  <a:schemeClr val="lt1"/>
                </a:solidFill>
              </a:rPr>
              <a:t>University of Liege, KAUST, Baidu </a:t>
            </a:r>
            <a:r>
              <a:rPr lang="en-US" sz="2000">
                <a:solidFill>
                  <a:schemeClr val="lt1"/>
                </a:solidFill>
              </a:rPr>
              <a:t>Research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974206" y="3650059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Benchmarks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838200" y="1929374"/>
            <a:ext cx="10515600" cy="46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/>
          <a:p>
            <a:pPr indent="-4368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80"/>
              <a:buChar char="•"/>
            </a:pPr>
            <a:r>
              <a:rPr lang="en-US" sz="3280"/>
              <a:t>Task</a:t>
            </a:r>
            <a:endParaRPr sz="3280"/>
          </a:p>
          <a:p>
            <a:pPr indent="-4152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40"/>
              <a:buChar char="•"/>
            </a:pPr>
            <a:r>
              <a:rPr lang="en-US" sz="2940"/>
              <a:t>a pure re-identification task that considers ground-truth detections</a:t>
            </a:r>
            <a:endParaRPr sz="2940"/>
          </a:p>
          <a:p>
            <a:pPr indent="-4152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40"/>
              <a:buChar char="•"/>
            </a:pPr>
            <a:r>
              <a:rPr lang="en-US" sz="2940"/>
              <a:t>a complete tracking task that expects detecting the objects of interest from the raw video.</a:t>
            </a:r>
            <a:endParaRPr sz="294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40"/>
          </a:p>
          <a:p>
            <a:pPr indent="-4368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80"/>
              <a:buChar char="•"/>
            </a:pPr>
            <a:r>
              <a:rPr lang="en-US" sz="3280"/>
              <a:t>Baselines(3 MOT methods)</a:t>
            </a:r>
            <a:endParaRPr sz="3280"/>
          </a:p>
          <a:p>
            <a:pPr indent="-4152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40"/>
              <a:buChar char="•"/>
            </a:pPr>
            <a:r>
              <a:rPr lang="en-US" sz="2940"/>
              <a:t>DeepSORT</a:t>
            </a:r>
            <a:endParaRPr sz="2940"/>
          </a:p>
          <a:p>
            <a:pPr indent="-4152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40"/>
              <a:buChar char="•"/>
            </a:pPr>
            <a:r>
              <a:rPr lang="en-US" sz="2940"/>
              <a:t>FairMOT</a:t>
            </a:r>
            <a:endParaRPr sz="2940"/>
          </a:p>
          <a:p>
            <a:pPr indent="-4152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40"/>
              <a:buChar char="•"/>
            </a:pPr>
            <a:r>
              <a:rPr lang="en-US" sz="2940"/>
              <a:t>ByteTrack</a:t>
            </a:r>
            <a:endParaRPr sz="404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c37228dc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Benchmarks</a:t>
            </a:r>
            <a:endParaRPr/>
          </a:p>
        </p:txBody>
      </p:sp>
      <p:sp>
        <p:nvSpPr>
          <p:cNvPr id="163" name="Google Shape;163;g12c37228dc9_0_0"/>
          <p:cNvSpPr txBox="1"/>
          <p:nvPr>
            <p:ph idx="1" type="body"/>
          </p:nvPr>
        </p:nvSpPr>
        <p:spPr>
          <a:xfrm>
            <a:off x="838200" y="1929375"/>
            <a:ext cx="4302900" cy="44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Autofit/>
          </a:bodyPr>
          <a:lstStyle/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r>
              <a:rPr lang="en-US" sz="2480"/>
              <a:t>Metrics</a:t>
            </a:r>
            <a:endParaRPr sz="2480"/>
          </a:p>
          <a:p>
            <a:pPr indent="-3644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40"/>
              <a:buChar char="•"/>
            </a:pPr>
            <a:r>
              <a:rPr lang="en-US" sz="2140"/>
              <a:t>MOTA</a:t>
            </a:r>
            <a:endParaRPr sz="2140"/>
          </a:p>
          <a:p>
            <a:pPr indent="-3644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40"/>
              <a:buChar char="•"/>
            </a:pPr>
            <a:r>
              <a:rPr b="1" lang="en-US" sz="2140"/>
              <a:t>H</a:t>
            </a:r>
            <a:r>
              <a:rPr b="1" lang="en-US" sz="2140"/>
              <a:t>OTA ←current one</a:t>
            </a:r>
            <a:endParaRPr b="1" sz="214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40"/>
          </a:p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r>
              <a:rPr lang="en-US" sz="2480"/>
              <a:t>Implementation details</a:t>
            </a:r>
            <a:endParaRPr sz="2480"/>
          </a:p>
          <a:p>
            <a:pPr indent="-3644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40"/>
              <a:buChar char="•"/>
            </a:pPr>
            <a:r>
              <a:rPr lang="en-US" sz="2140"/>
              <a:t>DeepSORT and FairMOT → PaddleDetection with input dimension 1088 × 608</a:t>
            </a:r>
            <a:endParaRPr sz="2140"/>
          </a:p>
          <a:p>
            <a:pPr indent="-36449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40"/>
              <a:buChar char="•"/>
            </a:pPr>
            <a:r>
              <a:rPr lang="en-US" sz="2140"/>
              <a:t>ByteTrack →open source code provided </a:t>
            </a:r>
            <a:r>
              <a:rPr b="1" lang="en-US" sz="2140"/>
              <a:t>by the authors</a:t>
            </a:r>
            <a:endParaRPr b="1" sz="2240"/>
          </a:p>
        </p:txBody>
      </p:sp>
      <p:pic>
        <p:nvPicPr>
          <p:cNvPr id="164" name="Google Shape;164;g12c37228dc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250" y="2502625"/>
            <a:ext cx="6543026" cy="29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a60497a39_0_53"/>
          <p:cNvSpPr txBox="1"/>
          <p:nvPr>
            <p:ph idx="1" type="body"/>
          </p:nvPr>
        </p:nvSpPr>
        <p:spPr>
          <a:xfrm>
            <a:off x="146950" y="1883900"/>
            <a:ext cx="4057800" cy="4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(a) the players are well tracked even after some players or the referee partially occlude each other.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Sequence (b) shows an example of challenging association due to fast motion of the ball and players be-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tween consecutive frames. Sequence (c) shows a free-kick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scenario, where many players are clustered, resulting 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extreme occlusions and ByteTrack performing very badly.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US"/>
              <a:t>They hope is that future methods have better re-identification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2a60497a39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Benchmarks</a:t>
            </a:r>
            <a:endParaRPr/>
          </a:p>
        </p:txBody>
      </p:sp>
      <p:pic>
        <p:nvPicPr>
          <p:cNvPr id="171" name="Google Shape;171;g12a60497a39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775" y="2079100"/>
            <a:ext cx="8017449" cy="35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lnSpcReduction="20000"/>
          </a:bodyPr>
          <a:lstStyle/>
          <a:p>
            <a:pPr indent="-25527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They proposed the novel SoccerNet-Tracking dataset, which is the largest dataset for multi-object tracking in soccer, featuring challenges such as high-speed movements and highly occluded objects. </a:t>
            </a:r>
            <a:endParaRPr/>
          </a:p>
          <a:p>
            <a:pPr indent="-25527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a first approach, they study for m</a:t>
            </a:r>
            <a:r>
              <a:rPr lang="en-US"/>
              <a:t>ulti-object tracking and discuss the challenging situations in their dataset that are not correctly tackled by those methods in their current state. </a:t>
            </a:r>
            <a:endParaRPr/>
          </a:p>
          <a:p>
            <a:pPr indent="-25527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With SoccerNetTracking, they have set a first benchmark and aim at pushing the computer vision community towards better tracking methods, including long-term re-identification in challenging environments, by organizing tracking challenges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lnSpcReduction="10000"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Abstract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Introduction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SoccerNet-Tracking Dataset</a:t>
            </a:r>
            <a:endParaRPr/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Data collection</a:t>
            </a:r>
            <a:endParaRPr sz="2400"/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Tracking annotations</a:t>
            </a:r>
            <a:endParaRPr sz="2800"/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Novelty</a:t>
            </a:r>
            <a:endParaRPr sz="2800"/>
          </a:p>
          <a:p>
            <a:pPr indent="-2540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Data format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Benchmarks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Abstract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fontScale="85000" lnSpcReduction="20000"/>
          </a:bodyPr>
          <a:lstStyle/>
          <a:p>
            <a:pPr indent="-20193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Background: </a:t>
            </a:r>
            <a:endParaRPr/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availability of datasets to train learnable models and benchmarks to evaluate methods on a common testbed is very limited</a:t>
            </a:r>
            <a:endParaRPr/>
          </a:p>
          <a:p>
            <a:pPr indent="-20193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Purpose :</a:t>
            </a:r>
            <a:endParaRPr/>
          </a:p>
          <a:p>
            <a:pPr indent="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Providing a novel dataset for multiple object tracking</a:t>
            </a:r>
            <a:endParaRPr/>
          </a:p>
          <a:p>
            <a:pPr indent="-2019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Input : </a:t>
            </a:r>
            <a:endParaRPr/>
          </a:p>
          <a:p>
            <a:pPr indent="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videos from 12 complete soccer games recorded during the 2019 Swiss Super League which are captured at 1080p resolution (Full-HD) and provided at 25 frames per second</a:t>
            </a:r>
            <a:endParaRPr/>
          </a:p>
          <a:p>
            <a:pPr indent="-2019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Output : </a:t>
            </a:r>
            <a:endParaRPr/>
          </a:p>
          <a:p>
            <a:pPr indent="0" lvl="0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200 sequences of 30s each, representative of challenging soccer scenarios, and a complete 45-minutes half-time for long-term tracking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2a60497a39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0" y="0"/>
            <a:ext cx="71202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2a60497a39_0_71"/>
          <p:cNvSpPr txBox="1"/>
          <p:nvPr/>
        </p:nvSpPr>
        <p:spPr>
          <a:xfrm>
            <a:off x="7502525" y="279400"/>
            <a:ext cx="40494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highlight>
                  <a:srgbClr val="FFFF00"/>
                </a:highlight>
              </a:rPr>
              <a:t>SoccerNet-Tracking</a:t>
            </a:r>
            <a:r>
              <a:rPr lang="en-US" sz="2100" u="sng">
                <a:highlight>
                  <a:srgbClr val="FFFF00"/>
                </a:highlight>
              </a:rPr>
              <a:t> </a:t>
            </a:r>
            <a:endParaRPr sz="2100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They propose a novel dataset for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Multiple Object Tracking (MOT) in soccer videos including the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players, the ball, and the referees. Their dataset is composed of 200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sequences of 30s each, representative of interesting moments from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12 soccer games, densely annotated with player tracklets, teams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and jersey numbers. 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lnSpcReduction="20000"/>
          </a:bodyPr>
          <a:lstStyle/>
          <a:p>
            <a:pPr indent="-527685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players appear visually very similar between each others in soccer videos, with only a few characteristics to differentiate players from the same team (typically jersey number, or shoes color). </a:t>
            </a:r>
            <a:endParaRPr/>
          </a:p>
          <a:p>
            <a:pPr indent="-527685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Players are often overlapped each others in specific game scenarios (e.g. corners), increasing the difficulty of recognizing them and with a risk of switching their identities. </a:t>
            </a:r>
            <a:endParaRPr/>
          </a:p>
          <a:p>
            <a:pPr indent="-527685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/>
              <a:t>Tracking the soccer ball is extremely challenging due to its small size (e.g. &lt; 100 pixels), occlusions from players, fast motion, incurring blurring effects, and shape shifting on the video frames.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2a60497a39_0_86"/>
          <p:cNvPicPr preferRelativeResize="0"/>
          <p:nvPr/>
        </p:nvPicPr>
        <p:blipFill rotWithShape="1">
          <a:blip r:embed="rId3">
            <a:alphaModFix/>
          </a:blip>
          <a:srcRect b="74696" l="26766" r="49328" t="1893"/>
          <a:stretch/>
        </p:blipFill>
        <p:spPr>
          <a:xfrm>
            <a:off x="6442990" y="540125"/>
            <a:ext cx="4706910" cy="2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2a60497a39_0_86"/>
          <p:cNvPicPr preferRelativeResize="0"/>
          <p:nvPr/>
        </p:nvPicPr>
        <p:blipFill rotWithShape="1">
          <a:blip r:embed="rId3">
            <a:alphaModFix/>
          </a:blip>
          <a:srcRect b="74255" l="50610" r="25926" t="1760"/>
          <a:stretch/>
        </p:blipFill>
        <p:spPr>
          <a:xfrm>
            <a:off x="428181" y="3614825"/>
            <a:ext cx="4743269" cy="284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a60497a39_0_86"/>
          <p:cNvPicPr preferRelativeResize="0"/>
          <p:nvPr/>
        </p:nvPicPr>
        <p:blipFill rotWithShape="1">
          <a:blip r:embed="rId3">
            <a:alphaModFix/>
          </a:blip>
          <a:srcRect b="74695" l="2827" r="72897" t="2398"/>
          <a:stretch/>
        </p:blipFill>
        <p:spPr>
          <a:xfrm>
            <a:off x="286901" y="616750"/>
            <a:ext cx="4884553" cy="270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2a60497a39_0_86"/>
          <p:cNvPicPr preferRelativeResize="0"/>
          <p:nvPr/>
        </p:nvPicPr>
        <p:blipFill rotWithShape="1">
          <a:blip r:embed="rId3">
            <a:alphaModFix/>
          </a:blip>
          <a:srcRect b="74073" l="74383" r="1711" t="2516"/>
          <a:stretch/>
        </p:blipFill>
        <p:spPr>
          <a:xfrm>
            <a:off x="6443000" y="3564025"/>
            <a:ext cx="5128175" cy="29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2a60497a39_0_86"/>
          <p:cNvSpPr/>
          <p:nvPr/>
        </p:nvSpPr>
        <p:spPr>
          <a:xfrm>
            <a:off x="5453800" y="1866450"/>
            <a:ext cx="694800" cy="43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2a60497a39_0_86"/>
          <p:cNvSpPr/>
          <p:nvPr/>
        </p:nvSpPr>
        <p:spPr>
          <a:xfrm rot="8789947">
            <a:off x="5412893" y="3118061"/>
            <a:ext cx="554398" cy="3749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2a60497a39_0_86"/>
          <p:cNvSpPr/>
          <p:nvPr/>
        </p:nvSpPr>
        <p:spPr>
          <a:xfrm>
            <a:off x="5459825" y="4819550"/>
            <a:ext cx="694800" cy="43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a60497a39_0_0"/>
          <p:cNvSpPr txBox="1"/>
          <p:nvPr>
            <p:ph idx="1" type="body"/>
          </p:nvPr>
        </p:nvSpPr>
        <p:spPr>
          <a:xfrm>
            <a:off x="838200" y="1929384"/>
            <a:ext cx="10515600" cy="4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Contribution</a:t>
            </a:r>
            <a:r>
              <a:rPr lang="en-US"/>
              <a:t>:</a:t>
            </a:r>
            <a:endParaRPr/>
          </a:p>
          <a:p>
            <a:pPr indent="-406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the largest dataset for multi-object tracking in soccer videos. It is composed of 200 sequences of 30s each, fully annotated with bounding boxes and ID tracklets at 25fps, and a complete 45-minutes half-time for long-term tracking. </a:t>
            </a:r>
            <a:endParaRPr sz="2800"/>
          </a:p>
          <a:p>
            <a:pPr indent="-406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an extensive benchmark of the most recent multi-object trackers on new new dataset, highlighting the difficulties of soccer players tracking in different scenarios, and providing a first state of the art for the tracking task.</a:t>
            </a:r>
            <a:endParaRPr/>
          </a:p>
        </p:txBody>
      </p:sp>
      <p:sp>
        <p:nvSpPr>
          <p:cNvPr id="138" name="Google Shape;138;g12a60497a3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SoccerNet-Tracking Dataset</a:t>
            </a:r>
            <a:endParaRPr/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 lnSpcReduction="20000"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Data collection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SoccerNet-Tracking sequences consist of main-camera videos from 12 complete soccer games recorded during the 2019 Swiss Super League.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Tracking annotations.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define 5 classes of objects of interest to track, corresponding to the main actors of a soccer game: player, goalkeeper, referee, ball, and other (e.g. medical staff or coaches entering the field).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bounding boxes are manually annotated as tight as possible around the object of interest at specific key frames.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they have annotated around 3.6M bounding boxes corresponding to 5,009 unique objects, with 96% of players and goalkeepers having a jersey number assigned.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a60497a39_0_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SoccerNet-Tracking Dataset</a:t>
            </a:r>
            <a:endParaRPr/>
          </a:p>
        </p:txBody>
      </p:sp>
      <p:sp>
        <p:nvSpPr>
          <p:cNvPr id="150" name="Google Shape;150;g12a60497a39_0_23"/>
          <p:cNvSpPr txBox="1"/>
          <p:nvPr>
            <p:ph idx="1" type="body"/>
          </p:nvPr>
        </p:nvSpPr>
        <p:spPr>
          <a:xfrm>
            <a:off x="838200" y="1929375"/>
            <a:ext cx="5721600" cy="4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Novelty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Unlike traditional tracking datasets, we purposely choose to keep the same ID for an object that leaves the camera frame and comes back at a later time during the same clip.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g12a60497a39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800" y="2155000"/>
            <a:ext cx="5381250" cy="34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y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3"/>
      </a:lt2>
      <a:accent1>
        <a:srgbClr val="C34D65"/>
      </a:accent1>
      <a:accent2>
        <a:srgbClr val="B13B85"/>
      </a:accent2>
      <a:accent3>
        <a:srgbClr val="BE4DC3"/>
      </a:accent3>
      <a:accent4>
        <a:srgbClr val="7B3BB1"/>
      </a:accent4>
      <a:accent5>
        <a:srgbClr val="5C4DC3"/>
      </a:accent5>
      <a:accent6>
        <a:srgbClr val="3B5DB1"/>
      </a:accent6>
      <a:hlink>
        <a:srgbClr val="7554C6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2022-05-16T12:20:39Z</dcterms:created>
  <dc:creator>安倍 春樹</dc:creator>
</cp:coreProperties>
</file>