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3A0533-9CC1-4D21-BE57-CC71C8822A59}">
  <a:tblStyle styleId="{953A0533-9CC1-4D21-BE57-CC71C8822A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I will give a presentation about ‘Measuring the Impact of Memory Replay in Training Pacman Agents using Reinforcement Learning’.</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8c1e4110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8c1e4110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The result is used MSE loss and small grid.</a:t>
            </a:r>
            <a:endParaRPr/>
          </a:p>
          <a:p>
            <a:pPr indent="0" lvl="0" marL="0" rtl="0" algn="l">
              <a:spcBef>
                <a:spcPts val="0"/>
              </a:spcBef>
              <a:spcAft>
                <a:spcPts val="0"/>
              </a:spcAft>
              <a:buNone/>
            </a:pPr>
            <a:r>
              <a:rPr lang="ja"/>
              <a:t>As seen, the three approaches of memory replay have similar behavior. However, by looking at the small differences, rank-based, it’s blue,  has the best performance since it shows a linearly decreasing value in the average loss.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8c1e4110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8c1e4110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This shows the testing results for small grid. The left is used Huber loss, the right is used MSE loss.</a:t>
            </a:r>
            <a:endParaRPr/>
          </a:p>
          <a:p>
            <a:pPr indent="0" lvl="0" marL="0" rtl="0" algn="l">
              <a:spcBef>
                <a:spcPts val="0"/>
              </a:spcBef>
              <a:spcAft>
                <a:spcPts val="0"/>
              </a:spcAft>
              <a:buNone/>
            </a:pPr>
            <a:r>
              <a:rPr lang="ja"/>
              <a:t>The small grid behaves better when using MSE, as seen in the right where 3 out of 6 experiments show high scores in the last episodes. However, using Huber loss, just one model has an acceptable result. Also, the three successful experiments in the right were using their model, and it can be seen that their proposed model surpasses the Stanford model in the smallGrid experiments using all three different replay memory approaches.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8c1e4110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8c1e4110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solidFill>
                  <a:schemeClr val="dk1"/>
                </a:solidFill>
              </a:rPr>
              <a:t>This shows the testing results for medium grid. </a:t>
            </a:r>
            <a:endParaRPr>
              <a:solidFill>
                <a:schemeClr val="dk1"/>
              </a:solidFill>
            </a:endParaRPr>
          </a:p>
          <a:p>
            <a:pPr indent="0" lvl="0" marL="0" rtl="0" algn="l">
              <a:spcBef>
                <a:spcPts val="0"/>
              </a:spcBef>
              <a:spcAft>
                <a:spcPts val="0"/>
              </a:spcAft>
              <a:buNone/>
            </a:pPr>
            <a:r>
              <a:rPr lang="ja">
                <a:solidFill>
                  <a:schemeClr val="dk1"/>
                </a:solidFill>
              </a:rPr>
              <a:t>The left shows that in the case of using Huber loss, the Stanford model and theirs have the best results when using prioritized proportional memory replay. </a:t>
            </a:r>
            <a:endParaRPr>
              <a:solidFill>
                <a:schemeClr val="dk1"/>
              </a:solidFill>
            </a:endParaRPr>
          </a:p>
          <a:p>
            <a:pPr indent="0" lvl="0" marL="0" rtl="0" algn="l">
              <a:spcBef>
                <a:spcPts val="0"/>
              </a:spcBef>
              <a:spcAft>
                <a:spcPts val="0"/>
              </a:spcAft>
              <a:buNone/>
            </a:pPr>
            <a:r>
              <a:rPr lang="ja">
                <a:solidFill>
                  <a:schemeClr val="dk1"/>
                </a:solidFill>
              </a:rPr>
              <a:t>The right shows when using MSE, the behavior changes drastically where the Stanford model and theirs show the worst performance when using proportional replay. Proportional replays are red and violet.</a:t>
            </a:r>
            <a:endParaRPr>
              <a:solidFill>
                <a:schemeClr val="dk1"/>
              </a:solidFill>
            </a:endParaRPr>
          </a:p>
          <a:p>
            <a:pPr indent="0" lvl="0" marL="0" rtl="0" algn="l">
              <a:spcBef>
                <a:spcPts val="0"/>
              </a:spcBef>
              <a:spcAft>
                <a:spcPts val="0"/>
              </a:spcAft>
              <a:buClr>
                <a:schemeClr val="dk1"/>
              </a:buClr>
              <a:buSzPts val="1100"/>
              <a:buFont typeface="Arial"/>
              <a:buNone/>
            </a:pPr>
            <a:r>
              <a:rPr lang="ja">
                <a:solidFill>
                  <a:schemeClr val="dk1"/>
                </a:solidFill>
              </a:rPr>
              <a:t>Furthermore, 4 out of 6 experiments have good results when using MSE, and it seems that the combination here of MSE and basic and rank-based replay have the best results, and their model is more consistent in converging.</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8c1e4110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8c1e4110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solidFill>
                  <a:schemeClr val="dk1"/>
                </a:solidFill>
              </a:rPr>
              <a:t>This shows the testing results for medium classic grid. </a:t>
            </a:r>
            <a:endParaRPr>
              <a:solidFill>
                <a:schemeClr val="dk1"/>
              </a:solidFill>
            </a:endParaRPr>
          </a:p>
          <a:p>
            <a:pPr indent="0" lvl="0" marL="0" rtl="0" algn="l">
              <a:spcBef>
                <a:spcPts val="0"/>
              </a:spcBef>
              <a:spcAft>
                <a:spcPts val="0"/>
              </a:spcAft>
              <a:buNone/>
            </a:pPr>
            <a:r>
              <a:rPr lang="ja">
                <a:solidFill>
                  <a:schemeClr val="dk1"/>
                </a:solidFill>
              </a:rPr>
              <a:t>The left shows using Huber, a trend to increase their scoring results. However, only their model using rank-based and basic replay, they are green and blue, is able to converge and consistently win on the medium classic board.</a:t>
            </a:r>
            <a:endParaRPr>
              <a:solidFill>
                <a:schemeClr val="dk1"/>
              </a:solidFill>
            </a:endParaRPr>
          </a:p>
          <a:p>
            <a:pPr indent="0" lvl="0" marL="0" rtl="0" algn="l">
              <a:spcBef>
                <a:spcPts val="0"/>
              </a:spcBef>
              <a:spcAft>
                <a:spcPts val="0"/>
              </a:spcAft>
              <a:buClr>
                <a:schemeClr val="dk1"/>
              </a:buClr>
              <a:buSzPts val="1100"/>
              <a:buFont typeface="Arial"/>
              <a:buNone/>
            </a:pPr>
            <a:r>
              <a:rPr lang="ja">
                <a:solidFill>
                  <a:schemeClr val="dk1"/>
                </a:solidFill>
              </a:rPr>
              <a:t>The right shows using MSE, none of the models are able to converge. Of all the experiments they performed, this is the only one where no positive scores were achieved.</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8c1e4110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8c1e4110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From the previous section, the MSE has better results in the small grid and medium grid. </a:t>
            </a:r>
            <a:endParaRPr/>
          </a:p>
          <a:p>
            <a:pPr indent="0" lvl="0" marL="0" rtl="0" algn="l">
              <a:spcBef>
                <a:spcPts val="0"/>
              </a:spcBef>
              <a:spcAft>
                <a:spcPts val="0"/>
              </a:spcAft>
              <a:buNone/>
            </a:pPr>
            <a:r>
              <a:rPr lang="ja"/>
              <a:t>However, when using the medium classic grid which is the most complicated scenario, Huber has the best results over MSE.</a:t>
            </a:r>
            <a:endParaRPr/>
          </a:p>
          <a:p>
            <a:pPr indent="0" lvl="0" marL="0" rtl="0" algn="l">
              <a:spcBef>
                <a:spcPts val="0"/>
              </a:spcBef>
              <a:spcAft>
                <a:spcPts val="0"/>
              </a:spcAft>
              <a:buNone/>
            </a:pPr>
            <a:r>
              <a:rPr lang="ja"/>
              <a:t>Consequently, with simple scenarios, MSE is an acceptable option whereas Huber needs a lot of episodes to converge, but for generalization purposes, Huber seems to be the right choice in the Pacman game, and most real Pacman levels are more similar to the mediumClassic experiment than to the smallGrid and mediumGrid ones. </a:t>
            </a:r>
            <a:endParaRPr/>
          </a:p>
          <a:p>
            <a:pPr indent="0" lvl="0" marL="0" rtl="0" algn="l">
              <a:spcBef>
                <a:spcPts val="0"/>
              </a:spcBef>
              <a:spcAft>
                <a:spcPts val="0"/>
              </a:spcAft>
              <a:buNone/>
            </a:pPr>
            <a:r>
              <a:rPr lang="ja"/>
              <a:t>In any case, their model along with basic memory replay always shows promising results and it is the most consistent of all the different experiments.</a:t>
            </a:r>
            <a:endParaRPr/>
          </a:p>
          <a:p>
            <a:pPr indent="0" lvl="0" marL="0" rtl="0" algn="l">
              <a:spcBef>
                <a:spcPts val="0"/>
              </a:spcBef>
              <a:spcAft>
                <a:spcPts val="0"/>
              </a:spcAft>
              <a:buNone/>
            </a:pPr>
            <a:r>
              <a:rPr lang="ja"/>
              <a:t>Finally, they see throughout all the experiments that their proposed model performs better than the Stanford model.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be0508c0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be0508c0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They realize that choosing the model is extremely important in this problem, so an interesting path for future experimentation would be to apply a parameter search to find the best architecture for the model.</a:t>
            </a:r>
            <a:endParaRPr/>
          </a:p>
          <a:p>
            <a:pPr indent="0" lvl="0" marL="0" rtl="0" algn="l">
              <a:spcBef>
                <a:spcPts val="0"/>
              </a:spcBef>
              <a:spcAft>
                <a:spcPts val="0"/>
              </a:spcAft>
              <a:buNone/>
            </a:pPr>
            <a:r>
              <a:rPr lang="ja"/>
              <a:t>Also, they found that using their novel idea of the multi-channel image, they got much better results. Definitely, this idea is worth to be used instead of the regular RGB image when the problem setting allows using this idea.</a:t>
            </a:r>
            <a:endParaRPr/>
          </a:p>
          <a:p>
            <a:pPr indent="0" lvl="0" marL="0" rtl="0" algn="l">
              <a:spcBef>
                <a:spcPts val="0"/>
              </a:spcBef>
              <a:spcAft>
                <a:spcPts val="0"/>
              </a:spcAft>
              <a:buNone/>
            </a:pPr>
            <a:r>
              <a:rPr lang="ja"/>
              <a:t>And finally, due to time constraints, they they did not implement double Deep Q-Networks (DDQN). It will be interesting to observe if DDQN can achieve comparable or better results than what they have achieved in the same or fewer episodes given that they needed to use 3000 episodes on average.</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be0508c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be0508c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8c1e411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8c1e411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Abstract.</a:t>
            </a:r>
            <a:endParaRPr/>
          </a:p>
          <a:p>
            <a:pPr indent="0" lvl="0" marL="0" rtl="0" algn="l">
              <a:spcBef>
                <a:spcPts val="0"/>
              </a:spcBef>
              <a:spcAft>
                <a:spcPts val="0"/>
              </a:spcAft>
              <a:buNone/>
            </a:pPr>
            <a:r>
              <a:rPr lang="ja"/>
              <a:t>This paper focuses on two topics.</a:t>
            </a:r>
            <a:endParaRPr/>
          </a:p>
          <a:p>
            <a:pPr indent="0" lvl="0" marL="0" rtl="0" algn="l">
              <a:spcBef>
                <a:spcPts val="0"/>
              </a:spcBef>
              <a:spcAft>
                <a:spcPts val="0"/>
              </a:spcAft>
              <a:buNone/>
            </a:pPr>
            <a:r>
              <a:rPr lang="ja"/>
              <a:t>The first is an analysis of the impact of three different techniques of memory replay in the performance of a Deep Q-Learning model using different levels of difficulty of the Pacman video game. </a:t>
            </a:r>
            <a:endParaRPr/>
          </a:p>
          <a:p>
            <a:pPr indent="0" lvl="0" marL="0" rtl="0" algn="l">
              <a:spcBef>
                <a:spcPts val="0"/>
              </a:spcBef>
              <a:spcAft>
                <a:spcPts val="0"/>
              </a:spcAft>
              <a:buNone/>
            </a:pPr>
            <a:r>
              <a:rPr lang="ja"/>
              <a:t>The second is a multi-channel image. It is a novel way to create input tensors for training the model.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8c1e411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8c1e411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This figure shows the idea of this experiments.</a:t>
            </a:r>
            <a:endParaRPr/>
          </a:p>
          <a:p>
            <a:pPr indent="0" lvl="0" marL="0" rtl="0" algn="l">
              <a:spcBef>
                <a:spcPts val="0"/>
              </a:spcBef>
              <a:spcAft>
                <a:spcPts val="0"/>
              </a:spcAft>
              <a:buNone/>
            </a:pPr>
            <a:r>
              <a:rPr lang="ja"/>
              <a:t>Memory replay works as a buffer where the interaction between the agent and the environment generates a lot of future states and the training works by sampling from this buffer.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8c1e4110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8c1e4110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In this work, they use three different size environment. </a:t>
            </a:r>
            <a:endParaRPr/>
          </a:p>
          <a:p>
            <a:pPr indent="0" lvl="0" marL="0" rtl="0" algn="l">
              <a:spcBef>
                <a:spcPts val="0"/>
              </a:spcBef>
              <a:spcAft>
                <a:spcPts val="0"/>
              </a:spcAft>
              <a:buNone/>
            </a:pPr>
            <a:r>
              <a:rPr lang="ja"/>
              <a:t>Two methods are used to make these environments input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8c1e4110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8c1e4110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The first is single-state image. This is by converting the Pacman board and state into an image. The Pacman components are divided into six categories, including Pacman, food, ghosts, each component is distinguished by a different color. </a:t>
            </a:r>
            <a:endParaRPr/>
          </a:p>
          <a:p>
            <a:pPr indent="0" lvl="0" marL="0" rtl="0" algn="l">
              <a:spcBef>
                <a:spcPts val="0"/>
              </a:spcBef>
              <a:spcAft>
                <a:spcPts val="0"/>
              </a:spcAft>
              <a:buNone/>
            </a:pPr>
            <a:r>
              <a:rPr lang="ja"/>
              <a:t>The second is multi-channel image. This is to create 6 tensor where each channel corresponds to one of the different components. For instance, the first channel only contains the position of Pacman, while the second contains the location of walls, and so on.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8c1e4110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8c1e4110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As for the action space, they allow the cardinal directions and stopping to be valid actions.</a:t>
            </a:r>
            <a:endParaRPr/>
          </a:p>
          <a:p>
            <a:pPr indent="0" lvl="0" marL="0" rtl="0" algn="l">
              <a:spcBef>
                <a:spcPts val="0"/>
              </a:spcBef>
              <a:spcAft>
                <a:spcPts val="0"/>
              </a:spcAft>
              <a:buNone/>
            </a:pPr>
            <a:r>
              <a:rPr lang="ja"/>
              <a:t>The rewards are to give  -1 points at all time steps, -500 if eaten by a ghost, +10 for eating food, +200 for eating a scared ghost, and +500 for eating the last food capsule.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8c1e4110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8c1e4110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The basic replay function stores new experiences in a large deque that gets rid of old experiences once it starts to overfill, and when they perform training steps, it randomly samples 32 previous time-steps.</a:t>
            </a:r>
            <a:endParaRPr/>
          </a:p>
          <a:p>
            <a:pPr indent="0" lvl="0" marL="0" rtl="0" algn="l">
              <a:spcBef>
                <a:spcPts val="0"/>
              </a:spcBef>
              <a:spcAft>
                <a:spcPts val="0"/>
              </a:spcAft>
              <a:buNone/>
            </a:pPr>
            <a:r>
              <a:rPr lang="ja"/>
              <a:t>T</a:t>
            </a:r>
            <a:r>
              <a:rPr lang="ja"/>
              <a:t>he proportional priority type increases the priority in proportion to the error. Here, epsilon is a small value to ensure that the priority does not go to zero.</a:t>
            </a:r>
            <a:endParaRPr/>
          </a:p>
          <a:p>
            <a:pPr indent="0" lvl="0" marL="0" rtl="0" algn="l">
              <a:spcBef>
                <a:spcPts val="0"/>
              </a:spcBef>
              <a:spcAft>
                <a:spcPts val="0"/>
              </a:spcAft>
              <a:buNone/>
            </a:pPr>
            <a:r>
              <a:rPr lang="ja"/>
              <a:t>The Rank-based priority type determines priority by ranking according to the magnitude of the error.</a:t>
            </a:r>
            <a:endParaRPr/>
          </a:p>
          <a:p>
            <a:pPr indent="0" lvl="0" marL="0" rtl="0" algn="l">
              <a:spcBef>
                <a:spcPts val="0"/>
              </a:spcBef>
              <a:spcAft>
                <a:spcPts val="0"/>
              </a:spcAft>
              <a:buNone/>
            </a:pPr>
            <a:r>
              <a:rPr lang="ja"/>
              <a:t>There are two important hyperparameters for priority replay.</a:t>
            </a:r>
            <a:endParaRPr/>
          </a:p>
          <a:p>
            <a:pPr indent="0" lvl="0" marL="0" rtl="0" algn="l">
              <a:spcBef>
                <a:spcPts val="0"/>
              </a:spcBef>
              <a:spcAft>
                <a:spcPts val="0"/>
              </a:spcAft>
              <a:buNone/>
            </a:pPr>
            <a:r>
              <a:rPr lang="ja"/>
              <a:t>Alpha helps us to determine the level of prioritization.</a:t>
            </a:r>
            <a:endParaRPr/>
          </a:p>
          <a:p>
            <a:pPr indent="0" lvl="0" marL="0" rtl="0" algn="l">
              <a:spcBef>
                <a:spcPts val="0"/>
              </a:spcBef>
              <a:spcAft>
                <a:spcPts val="0"/>
              </a:spcAft>
              <a:buNone/>
            </a:pPr>
            <a:r>
              <a:rPr lang="ja"/>
              <a:t>Beta is a weighting value that indicates how much we want to update the weights of the model. So, beta controls how much prioritization to apply to the current batch.</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Also, two loss functions are used: Huber Loss and Mean Squared Error Loss.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8c1e4110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8c1e4110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To summarize, the options for experimentation look like this. Also, the stanford model is a single state image and Our model is a multi-channel image.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ja">
                <a:solidFill>
                  <a:schemeClr val="dk1"/>
                </a:solidFill>
              </a:rPr>
              <a:t>In the experiments, t</a:t>
            </a:r>
            <a:r>
              <a:rPr lang="ja">
                <a:solidFill>
                  <a:schemeClr val="dk1"/>
                </a:solidFill>
              </a:rPr>
              <a:t>he hyperparameters are set in all models and grids to the same values as in the paper that proposed the Stanford model because they wanted to give a fair comparison to all models.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8c1e4110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8c1e4110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This result during training is used Huber loss and small grid. The left is used multi-channel image and the right is used single-state image. Blue is Rank-based, Red is proportional, Green is basic. </a:t>
            </a:r>
            <a:endParaRPr/>
          </a:p>
          <a:p>
            <a:pPr indent="0" lvl="0" marL="0" rtl="0" algn="l">
              <a:spcBef>
                <a:spcPts val="0"/>
              </a:spcBef>
              <a:spcAft>
                <a:spcPts val="0"/>
              </a:spcAft>
              <a:buNone/>
            </a:pPr>
            <a:r>
              <a:rPr lang="ja"/>
              <a:t>An important aspect is to realize the size of y scale between the left and right. So, the model used multi-channel model has better results during training.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sz="3500"/>
              <a:t>Measuring the Impact of Memory Replay in Training Pacman Agents using Reinforcement Learning</a:t>
            </a:r>
            <a:endParaRPr sz="35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ja"/>
              <a:t>Fabian Fallas-Moya, Jeremiah Duncan, Tabitha Samuel and Amir Sadovnik Electrical Engineering and Computer Science Department The University of Tennessee Knoxville, United States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Results during training (MSE loss and small grid) </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9" name="Google Shape;119;p22"/>
          <p:cNvPicPr preferRelativeResize="0"/>
          <p:nvPr/>
        </p:nvPicPr>
        <p:blipFill>
          <a:blip r:embed="rId3">
            <a:alphaModFix/>
          </a:blip>
          <a:stretch>
            <a:fillRect/>
          </a:stretch>
        </p:blipFill>
        <p:spPr>
          <a:xfrm>
            <a:off x="311700" y="1152470"/>
            <a:ext cx="8520602" cy="29741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Results during testing (small grid)</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3"/>
          <p:cNvPicPr preferRelativeResize="0"/>
          <p:nvPr/>
        </p:nvPicPr>
        <p:blipFill>
          <a:blip r:embed="rId3">
            <a:alphaModFix/>
          </a:blip>
          <a:stretch>
            <a:fillRect/>
          </a:stretch>
        </p:blipFill>
        <p:spPr>
          <a:xfrm>
            <a:off x="311700" y="1238055"/>
            <a:ext cx="8520600" cy="2877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Results during testing (medium grid)</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4"/>
          <p:cNvPicPr preferRelativeResize="0"/>
          <p:nvPr/>
        </p:nvPicPr>
        <p:blipFill>
          <a:blip r:embed="rId3">
            <a:alphaModFix/>
          </a:blip>
          <a:stretch>
            <a:fillRect/>
          </a:stretch>
        </p:blipFill>
        <p:spPr>
          <a:xfrm>
            <a:off x="311700" y="1141850"/>
            <a:ext cx="8520600" cy="3085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Results during testing (medium classic grid)</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5"/>
          <p:cNvPicPr preferRelativeResize="0"/>
          <p:nvPr/>
        </p:nvPicPr>
        <p:blipFill>
          <a:blip r:embed="rId3">
            <a:alphaModFix/>
          </a:blip>
          <a:stretch>
            <a:fillRect/>
          </a:stretch>
        </p:blipFill>
        <p:spPr>
          <a:xfrm>
            <a:off x="311700" y="1254785"/>
            <a:ext cx="8520602" cy="28418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Conclusions</a:t>
            </a:r>
            <a:endParaRPr/>
          </a:p>
        </p:txBody>
      </p:sp>
      <p:sp>
        <p:nvSpPr>
          <p:cNvPr id="146" name="Google Shape;146;p26"/>
          <p:cNvSpPr txBox="1"/>
          <p:nvPr>
            <p:ph idx="1" type="body"/>
          </p:nvPr>
        </p:nvSpPr>
        <p:spPr>
          <a:xfrm>
            <a:off x="311700" y="1152475"/>
            <a:ext cx="8520600" cy="38295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ja"/>
              <a:t>MSE has better results in the small grid and medium grid. However, when using the medium classic grid, Huber has the best results over MSE which does not achieve any positive scoring. Consequently, Huber seems to be the right choice in the Pacman game, and most real Pacman levels are more similar to the medium classic.</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Their model along with basic memory replay always  shows promising results and it is the most consistent of all the  different experiments.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Finally, throughout all the experiments that they proposed model performs better than the Stanford model.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Future Work</a:t>
            </a:r>
            <a:endParaRPr/>
          </a:p>
        </p:txBody>
      </p:sp>
      <p:sp>
        <p:nvSpPr>
          <p:cNvPr id="152" name="Google Shape;152;p27"/>
          <p:cNvSpPr txBox="1"/>
          <p:nvPr>
            <p:ph idx="1" type="body"/>
          </p:nvPr>
        </p:nvSpPr>
        <p:spPr>
          <a:xfrm>
            <a:off x="311700" y="1152475"/>
            <a:ext cx="8520600" cy="3843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ja"/>
              <a:t>Choosing the model is extremely important in this problem, so an interesting path for future experimentation would be to apply a parameter search to find the best architecture for the model.</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Using their novel idea of the multichannel image, they got better results. Definitely, this idea is worth to be used instead of the regular RGB image.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Finally, due to time constraints, they did not implement double Deep Q-Networks (DDQN). It will be interesting to observe if DDQN can achieve comparable or better results than what they have achieved in the same or fewer episodes given that they needed to use 3000 episodes on average.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8" name="Google Shape;158;p28"/>
          <p:cNvSpPr txBox="1"/>
          <p:nvPr>
            <p:ph idx="1" type="body"/>
          </p:nvPr>
        </p:nvSpPr>
        <p:spPr>
          <a:xfrm>
            <a:off x="311700" y="445025"/>
            <a:ext cx="8520600" cy="41238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ja" sz="4500"/>
              <a:t>Thank you for listening.</a:t>
            </a:r>
            <a:endParaRPr sz="4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Abstract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This paper presents an analysis of the impact of three different techniques of memory replay in the performance of a Deep Q-Learning model using different levels of difficulty of the Pacman video game.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Also, this paper proposes a multi-channel image - a novel way to create input tensors for training the model - inspired by one-hot encoding.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311700" y="1152475"/>
            <a:ext cx="4572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The main idea is that they have the memory replay as the intermediate buffer from where the agent takes samples for training.</a:t>
            </a:r>
            <a:endParaRPr/>
          </a:p>
          <a:p>
            <a:pPr indent="0" lvl="0" marL="0" rtl="0" algn="l">
              <a:spcBef>
                <a:spcPts val="1200"/>
              </a:spcBef>
              <a:spcAft>
                <a:spcPts val="1200"/>
              </a:spcAft>
              <a:buNone/>
            </a:pPr>
            <a:r>
              <a:t/>
            </a:r>
            <a:endParaRPr/>
          </a:p>
        </p:txBody>
      </p:sp>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Approach</a:t>
            </a:r>
            <a:endParaRPr/>
          </a:p>
        </p:txBody>
      </p:sp>
      <p:pic>
        <p:nvPicPr>
          <p:cNvPr id="68" name="Google Shape;68;p15"/>
          <p:cNvPicPr preferRelativeResize="0"/>
          <p:nvPr/>
        </p:nvPicPr>
        <p:blipFill>
          <a:blip r:embed="rId3">
            <a:alphaModFix/>
          </a:blip>
          <a:stretch>
            <a:fillRect/>
          </a:stretch>
        </p:blipFill>
        <p:spPr>
          <a:xfrm>
            <a:off x="4883704" y="1303075"/>
            <a:ext cx="3546750" cy="299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Environment</a:t>
            </a:r>
            <a:endParaRPr/>
          </a:p>
        </p:txBody>
      </p:sp>
      <p:sp>
        <p:nvSpPr>
          <p:cNvPr id="74" name="Google Shape;74;p16"/>
          <p:cNvSpPr txBox="1"/>
          <p:nvPr>
            <p:ph idx="1" type="body"/>
          </p:nvPr>
        </p:nvSpPr>
        <p:spPr>
          <a:xfrm>
            <a:off x="4669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6"/>
          <p:cNvPicPr preferRelativeResize="0"/>
          <p:nvPr/>
        </p:nvPicPr>
        <p:blipFill>
          <a:blip r:embed="rId3">
            <a:alphaModFix/>
          </a:blip>
          <a:stretch>
            <a:fillRect/>
          </a:stretch>
        </p:blipFill>
        <p:spPr>
          <a:xfrm>
            <a:off x="466975" y="1829375"/>
            <a:ext cx="1648650" cy="1822200"/>
          </a:xfrm>
          <a:prstGeom prst="rect">
            <a:avLst/>
          </a:prstGeom>
          <a:noFill/>
          <a:ln>
            <a:noFill/>
          </a:ln>
        </p:spPr>
      </p:pic>
      <p:pic>
        <p:nvPicPr>
          <p:cNvPr id="76" name="Google Shape;76;p16"/>
          <p:cNvPicPr preferRelativeResize="0"/>
          <p:nvPr/>
        </p:nvPicPr>
        <p:blipFill>
          <a:blip r:embed="rId4">
            <a:alphaModFix/>
          </a:blip>
          <a:stretch>
            <a:fillRect/>
          </a:stretch>
        </p:blipFill>
        <p:spPr>
          <a:xfrm>
            <a:off x="2510619" y="1829375"/>
            <a:ext cx="2141450" cy="2050025"/>
          </a:xfrm>
          <a:prstGeom prst="rect">
            <a:avLst/>
          </a:prstGeom>
          <a:noFill/>
          <a:ln>
            <a:noFill/>
          </a:ln>
        </p:spPr>
      </p:pic>
      <p:pic>
        <p:nvPicPr>
          <p:cNvPr id="77" name="Google Shape;77;p16"/>
          <p:cNvPicPr preferRelativeResize="0"/>
          <p:nvPr/>
        </p:nvPicPr>
        <p:blipFill>
          <a:blip r:embed="rId5">
            <a:alphaModFix/>
          </a:blip>
          <a:stretch>
            <a:fillRect/>
          </a:stretch>
        </p:blipFill>
        <p:spPr>
          <a:xfrm>
            <a:off x="5047069" y="1829375"/>
            <a:ext cx="3046651" cy="197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Input methods</a:t>
            </a:r>
            <a:endParaRPr/>
          </a:p>
        </p:txBody>
      </p:sp>
      <p:pic>
        <p:nvPicPr>
          <p:cNvPr id="83" name="Google Shape;83;p17"/>
          <p:cNvPicPr preferRelativeResize="0"/>
          <p:nvPr/>
        </p:nvPicPr>
        <p:blipFill>
          <a:blip r:embed="rId3">
            <a:alphaModFix/>
          </a:blip>
          <a:stretch>
            <a:fillRect/>
          </a:stretch>
        </p:blipFill>
        <p:spPr>
          <a:xfrm>
            <a:off x="311700" y="1418199"/>
            <a:ext cx="8520599" cy="35081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Action space and Rewards</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As for the action space, they allow the cardinal directions and stopping.</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Rewards</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90" name="Google Shape;90;p18"/>
          <p:cNvGraphicFramePr/>
          <p:nvPr/>
        </p:nvGraphicFramePr>
        <p:xfrm>
          <a:off x="884575" y="2571750"/>
          <a:ext cx="3000000" cy="3000000"/>
        </p:xfrm>
        <a:graphic>
          <a:graphicData uri="http://schemas.openxmlformats.org/drawingml/2006/table">
            <a:tbl>
              <a:tblPr>
                <a:noFill/>
                <a:tableStyleId>{953A0533-9CC1-4D21-BE57-CC71C8822A59}</a:tableStyleId>
              </a:tblPr>
              <a:tblGrid>
                <a:gridCol w="3357675"/>
                <a:gridCol w="834425"/>
              </a:tblGrid>
              <a:tr h="367075">
                <a:tc>
                  <a:txBody>
                    <a:bodyPr/>
                    <a:lstStyle/>
                    <a:p>
                      <a:pPr indent="0" lvl="0" marL="0" rtl="0" algn="l">
                        <a:spcBef>
                          <a:spcPts val="0"/>
                        </a:spcBef>
                        <a:spcAft>
                          <a:spcPts val="0"/>
                        </a:spcAft>
                        <a:buNone/>
                      </a:pPr>
                      <a:r>
                        <a:rPr lang="ja"/>
                        <a:t>All time steps</a:t>
                      </a:r>
                      <a:endParaRPr/>
                    </a:p>
                  </a:txBody>
                  <a:tcPr marT="91425" marB="91425" marR="91425" marL="91425"/>
                </a:tc>
                <a:tc>
                  <a:txBody>
                    <a:bodyPr/>
                    <a:lstStyle/>
                    <a:p>
                      <a:pPr indent="0" lvl="0" marL="0" rtl="0" algn="l">
                        <a:spcBef>
                          <a:spcPts val="0"/>
                        </a:spcBef>
                        <a:spcAft>
                          <a:spcPts val="0"/>
                        </a:spcAft>
                        <a:buNone/>
                      </a:pPr>
                      <a:r>
                        <a:rPr lang="ja"/>
                        <a:t>-1</a:t>
                      </a:r>
                      <a:endParaRPr/>
                    </a:p>
                  </a:txBody>
                  <a:tcPr marT="91425" marB="91425" marR="91425" marL="91425"/>
                </a:tc>
              </a:tr>
              <a:tr h="381000">
                <a:tc>
                  <a:txBody>
                    <a:bodyPr/>
                    <a:lstStyle/>
                    <a:p>
                      <a:pPr indent="0" lvl="0" marL="0" rtl="0" algn="l">
                        <a:spcBef>
                          <a:spcPts val="0"/>
                        </a:spcBef>
                        <a:spcAft>
                          <a:spcPts val="0"/>
                        </a:spcAft>
                        <a:buNone/>
                      </a:pPr>
                      <a:r>
                        <a:rPr lang="ja"/>
                        <a:t>Eaten by a ghost (losing)</a:t>
                      </a:r>
                      <a:endParaRPr/>
                    </a:p>
                  </a:txBody>
                  <a:tcPr marT="91425" marB="91425" marR="91425" marL="91425"/>
                </a:tc>
                <a:tc>
                  <a:txBody>
                    <a:bodyPr/>
                    <a:lstStyle/>
                    <a:p>
                      <a:pPr indent="0" lvl="0" marL="0" rtl="0" algn="l">
                        <a:spcBef>
                          <a:spcPts val="0"/>
                        </a:spcBef>
                        <a:spcAft>
                          <a:spcPts val="0"/>
                        </a:spcAft>
                        <a:buNone/>
                      </a:pPr>
                      <a:r>
                        <a:rPr lang="ja"/>
                        <a:t>-500</a:t>
                      </a:r>
                      <a:endParaRPr/>
                    </a:p>
                  </a:txBody>
                  <a:tcPr marT="91425" marB="91425" marR="91425" marL="91425"/>
                </a:tc>
              </a:tr>
              <a:tr h="381000">
                <a:tc>
                  <a:txBody>
                    <a:bodyPr/>
                    <a:lstStyle/>
                    <a:p>
                      <a:pPr indent="0" lvl="0" marL="0" rtl="0" algn="l">
                        <a:spcBef>
                          <a:spcPts val="0"/>
                        </a:spcBef>
                        <a:spcAft>
                          <a:spcPts val="0"/>
                        </a:spcAft>
                        <a:buNone/>
                      </a:pPr>
                      <a:r>
                        <a:rPr lang="ja"/>
                        <a:t>Eating food</a:t>
                      </a:r>
                      <a:endParaRPr/>
                    </a:p>
                  </a:txBody>
                  <a:tcPr marT="91425" marB="91425" marR="91425" marL="91425"/>
                </a:tc>
                <a:tc>
                  <a:txBody>
                    <a:bodyPr/>
                    <a:lstStyle/>
                    <a:p>
                      <a:pPr indent="0" lvl="0" marL="0" rtl="0" algn="l">
                        <a:spcBef>
                          <a:spcPts val="0"/>
                        </a:spcBef>
                        <a:spcAft>
                          <a:spcPts val="0"/>
                        </a:spcAft>
                        <a:buNone/>
                      </a:pPr>
                      <a:r>
                        <a:rPr lang="ja"/>
                        <a:t>+10</a:t>
                      </a:r>
                      <a:endParaRPr/>
                    </a:p>
                  </a:txBody>
                  <a:tcPr marT="91425" marB="91425" marR="91425" marL="91425"/>
                </a:tc>
              </a:tr>
              <a:tr h="381000">
                <a:tc>
                  <a:txBody>
                    <a:bodyPr/>
                    <a:lstStyle/>
                    <a:p>
                      <a:pPr indent="0" lvl="0" marL="0" rtl="0" algn="l">
                        <a:spcBef>
                          <a:spcPts val="0"/>
                        </a:spcBef>
                        <a:spcAft>
                          <a:spcPts val="0"/>
                        </a:spcAft>
                        <a:buNone/>
                      </a:pPr>
                      <a:r>
                        <a:rPr lang="ja"/>
                        <a:t>Eating a scared ghost</a:t>
                      </a:r>
                      <a:endParaRPr/>
                    </a:p>
                  </a:txBody>
                  <a:tcPr marT="91425" marB="91425" marR="91425" marL="91425"/>
                </a:tc>
                <a:tc>
                  <a:txBody>
                    <a:bodyPr/>
                    <a:lstStyle/>
                    <a:p>
                      <a:pPr indent="0" lvl="0" marL="0" rtl="0" algn="l">
                        <a:spcBef>
                          <a:spcPts val="0"/>
                        </a:spcBef>
                        <a:spcAft>
                          <a:spcPts val="0"/>
                        </a:spcAft>
                        <a:buNone/>
                      </a:pPr>
                      <a:r>
                        <a:rPr lang="ja"/>
                        <a:t>+200</a:t>
                      </a:r>
                      <a:endParaRPr/>
                    </a:p>
                  </a:txBody>
                  <a:tcPr marT="91425" marB="91425" marR="91425" marL="91425"/>
                </a:tc>
              </a:tr>
              <a:tr h="381000">
                <a:tc>
                  <a:txBody>
                    <a:bodyPr/>
                    <a:lstStyle/>
                    <a:p>
                      <a:pPr indent="0" lvl="0" marL="0" rtl="0" algn="l">
                        <a:spcBef>
                          <a:spcPts val="0"/>
                        </a:spcBef>
                        <a:spcAft>
                          <a:spcPts val="0"/>
                        </a:spcAft>
                        <a:buNone/>
                      </a:pPr>
                      <a:r>
                        <a:rPr lang="ja"/>
                        <a:t>Eating the last food capsule (winning)</a:t>
                      </a:r>
                      <a:endParaRPr/>
                    </a:p>
                  </a:txBody>
                  <a:tcPr marT="91425" marB="91425" marR="91425" marL="91425"/>
                </a:tc>
                <a:tc>
                  <a:txBody>
                    <a:bodyPr/>
                    <a:lstStyle/>
                    <a:p>
                      <a:pPr indent="0" lvl="0" marL="0" rtl="0" algn="l">
                        <a:spcBef>
                          <a:spcPts val="0"/>
                        </a:spcBef>
                        <a:spcAft>
                          <a:spcPts val="0"/>
                        </a:spcAft>
                        <a:buNone/>
                      </a:pPr>
                      <a:r>
                        <a:rPr lang="ja"/>
                        <a:t>+500</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Memory replay</a:t>
            </a:r>
            <a:endParaRPr/>
          </a:p>
        </p:txBody>
      </p:sp>
      <p:sp>
        <p:nvSpPr>
          <p:cNvPr id="96" name="Google Shape;96;p19"/>
          <p:cNvSpPr txBox="1"/>
          <p:nvPr>
            <p:ph idx="1" type="body"/>
          </p:nvPr>
        </p:nvSpPr>
        <p:spPr>
          <a:xfrm>
            <a:off x="311700" y="1152475"/>
            <a:ext cx="8520600" cy="3846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Basic : randomly samples 32 previous time steps.</a:t>
            </a:r>
            <a:endParaRPr/>
          </a:p>
          <a:p>
            <a:pPr indent="-342900" lvl="0" marL="457200" rtl="0" algn="l">
              <a:spcBef>
                <a:spcPts val="0"/>
              </a:spcBef>
              <a:spcAft>
                <a:spcPts val="0"/>
              </a:spcAft>
              <a:buSzPts val="1800"/>
              <a:buChar char="●"/>
            </a:pPr>
            <a:r>
              <a:rPr lang="ja"/>
              <a:t>Proportional : p</a:t>
            </a:r>
            <a:r>
              <a:rPr lang="ja" sz="1200"/>
              <a:t>i</a:t>
            </a:r>
            <a:r>
              <a:rPr lang="ja"/>
              <a:t> = |δ</a:t>
            </a:r>
            <a:r>
              <a:rPr lang="ja" sz="1200"/>
              <a:t>i</a:t>
            </a:r>
            <a:r>
              <a:rPr lang="ja"/>
              <a:t>| + ε, ε is a small value</a:t>
            </a:r>
            <a:endParaRPr/>
          </a:p>
          <a:p>
            <a:pPr indent="-342900" lvl="0" marL="457200" rtl="0" algn="l">
              <a:spcBef>
                <a:spcPts val="0"/>
              </a:spcBef>
              <a:spcAft>
                <a:spcPts val="0"/>
              </a:spcAft>
              <a:buSzPts val="1800"/>
              <a:buChar char="●"/>
            </a:pPr>
            <a:r>
              <a:rPr lang="ja"/>
              <a:t>Rank-based : </a:t>
            </a:r>
            <a:r>
              <a:rPr lang="ja"/>
              <a:t>p</a:t>
            </a:r>
            <a:r>
              <a:rPr lang="ja" sz="1200"/>
              <a:t>i</a:t>
            </a:r>
            <a:r>
              <a:rPr lang="ja"/>
              <a:t> = 1 / rank(i) sorts the priorities according to |δ| to get the rank.</a:t>
            </a:r>
            <a:endParaRPr/>
          </a:p>
          <a:p>
            <a:pPr indent="0" lvl="0" marL="457200" rtl="0" algn="l">
              <a:spcBef>
                <a:spcPts val="1200"/>
              </a:spcBef>
              <a:spcAft>
                <a:spcPts val="0"/>
              </a:spcAft>
              <a:buNone/>
            </a:pPr>
            <a:r>
              <a:rPr lang="ja"/>
              <a:t>where δ is the error on that particular sample.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ja"/>
              <a:t>α and β are two hyper-parameters related to priority replay.</a:t>
            </a:r>
            <a:endParaRPr/>
          </a:p>
        </p:txBody>
      </p:sp>
      <p:pic>
        <p:nvPicPr>
          <p:cNvPr id="97" name="Google Shape;97;p19"/>
          <p:cNvPicPr preferRelativeResize="0"/>
          <p:nvPr/>
        </p:nvPicPr>
        <p:blipFill>
          <a:blip r:embed="rId3">
            <a:alphaModFix/>
          </a:blip>
          <a:stretch>
            <a:fillRect/>
          </a:stretch>
        </p:blipFill>
        <p:spPr>
          <a:xfrm>
            <a:off x="914221" y="3955225"/>
            <a:ext cx="2229400" cy="1043550"/>
          </a:xfrm>
          <a:prstGeom prst="rect">
            <a:avLst/>
          </a:prstGeom>
          <a:noFill/>
          <a:ln>
            <a:noFill/>
          </a:ln>
        </p:spPr>
      </p:pic>
      <p:pic>
        <p:nvPicPr>
          <p:cNvPr id="98" name="Google Shape;98;p19"/>
          <p:cNvPicPr preferRelativeResize="0"/>
          <p:nvPr/>
        </p:nvPicPr>
        <p:blipFill>
          <a:blip r:embed="rId4">
            <a:alphaModFix/>
          </a:blip>
          <a:stretch>
            <a:fillRect/>
          </a:stretch>
        </p:blipFill>
        <p:spPr>
          <a:xfrm>
            <a:off x="4124150" y="3882050"/>
            <a:ext cx="3252136" cy="104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Summary of the options</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p:cNvPicPr preferRelativeResize="0"/>
          <p:nvPr/>
        </p:nvPicPr>
        <p:blipFill>
          <a:blip r:embed="rId3">
            <a:alphaModFix/>
          </a:blip>
          <a:stretch>
            <a:fillRect/>
          </a:stretch>
        </p:blipFill>
        <p:spPr>
          <a:xfrm>
            <a:off x="466750" y="1538150"/>
            <a:ext cx="8210501" cy="168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Results during training (Huber and small grid)</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249312" y="1255576"/>
            <a:ext cx="8645375" cy="32101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