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358"/>
  </p:normalViewPr>
  <p:slideViewPr>
    <p:cSldViewPr snapToGrid="0" snapToObjects="1">
      <p:cViewPr varScale="1">
        <p:scale>
          <a:sx n="115" d="100"/>
          <a:sy n="115" d="100"/>
        </p:scale>
        <p:origin x="4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B58EB-109F-064A-9934-C634C3DBDEC4}" type="datetimeFigureOut">
              <a:rPr kumimoji="1" lang="ja-JP" altLang="en-US" smtClean="0"/>
              <a:t>2022/1/12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A0127-4388-1749-A9C1-CAC0CED7246D}" type="slidenum">
              <a:rPr kumimoji="1" lang="ja-JP" altLang="en-US" smtClean="0"/>
              <a:t>‹#›</a:t>
            </a:fld>
            <a:endParaRPr kumimoji="1" lang="ja-JP" altLang="en-US"/>
          </a:p>
        </p:txBody>
      </p:sp>
    </p:spTree>
    <p:extLst>
      <p:ext uri="{BB962C8B-B14F-4D97-AF65-F5344CB8AC3E}">
        <p14:creationId xmlns:p14="http://schemas.microsoft.com/office/powerpoint/2010/main" val="4006410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8A0127-4388-1749-A9C1-CAC0CED7246D}" type="slidenum">
              <a:rPr kumimoji="1" lang="ja-JP" altLang="en-US" smtClean="0"/>
              <a:t>4</a:t>
            </a:fld>
            <a:endParaRPr kumimoji="1" lang="ja-JP" altLang="en-US"/>
          </a:p>
        </p:txBody>
      </p:sp>
    </p:spTree>
    <p:extLst>
      <p:ext uri="{BB962C8B-B14F-4D97-AF65-F5344CB8AC3E}">
        <p14:creationId xmlns:p14="http://schemas.microsoft.com/office/powerpoint/2010/main" val="325832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8A0127-4388-1749-A9C1-CAC0CED7246D}" type="slidenum">
              <a:rPr kumimoji="1" lang="ja-JP" altLang="en-US" smtClean="0"/>
              <a:t>6</a:t>
            </a:fld>
            <a:endParaRPr kumimoji="1" lang="ja-JP" altLang="en-US"/>
          </a:p>
        </p:txBody>
      </p:sp>
    </p:spTree>
    <p:extLst>
      <p:ext uri="{BB962C8B-B14F-4D97-AF65-F5344CB8AC3E}">
        <p14:creationId xmlns:p14="http://schemas.microsoft.com/office/powerpoint/2010/main" val="381114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8A0127-4388-1749-A9C1-CAC0CED7246D}" type="slidenum">
              <a:rPr kumimoji="1" lang="ja-JP" altLang="en-US" smtClean="0"/>
              <a:t>13</a:t>
            </a:fld>
            <a:endParaRPr kumimoji="1" lang="ja-JP" altLang="en-US"/>
          </a:p>
        </p:txBody>
      </p:sp>
    </p:spTree>
    <p:extLst>
      <p:ext uri="{BB962C8B-B14F-4D97-AF65-F5344CB8AC3E}">
        <p14:creationId xmlns:p14="http://schemas.microsoft.com/office/powerpoint/2010/main" val="397019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11303A1-F1D2-5F45-ABDF-4AE9704B5FC6}" type="slidenum">
              <a:rPr kumimoji="1" lang="ja-JP" altLang="en-US" smtClean="0"/>
              <a:t>‹#›</a:t>
            </a:fld>
            <a:endParaRPr kumimoji="1" lang="ja-JP"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03670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345922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180304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184591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11303A1-F1D2-5F45-ABDF-4AE9704B5FC6}" type="slidenum">
              <a:rPr kumimoji="1" lang="ja-JP" altLang="en-US" smtClean="0"/>
              <a:t>‹#›</a:t>
            </a:fld>
            <a:endParaRPr kumimoji="1" lang="ja-JP"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605269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397110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238885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165824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C701E-10C1-7C49-B473-384E25649649}" type="datetimeFigureOut">
              <a:rPr kumimoji="1" lang="ja-JP" altLang="en-US" smtClean="0"/>
              <a:t>2022/1/12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1303A1-F1D2-5F45-ABDF-4AE9704B5FC6}" type="slidenum">
              <a:rPr kumimoji="1" lang="ja-JP" altLang="en-US" smtClean="0"/>
              <a:t>‹#›</a:t>
            </a:fld>
            <a:endParaRPr kumimoji="1" lang="ja-JP" altLang="en-US"/>
          </a:p>
        </p:txBody>
      </p:sp>
    </p:spTree>
    <p:extLst>
      <p:ext uri="{BB962C8B-B14F-4D97-AF65-F5344CB8AC3E}">
        <p14:creationId xmlns:p14="http://schemas.microsoft.com/office/powerpoint/2010/main" val="147242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5CC701E-10C1-7C49-B473-384E25649649}" type="datetimeFigureOut">
              <a:rPr kumimoji="1" lang="ja-JP" altLang="en-US" smtClean="0"/>
              <a:t>2022/1/12</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11303A1-F1D2-5F45-ABDF-4AE9704B5FC6}"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459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5CC701E-10C1-7C49-B473-384E25649649}" type="datetimeFigureOut">
              <a:rPr kumimoji="1" lang="ja-JP" altLang="en-US" smtClean="0"/>
              <a:t>2022/1/12</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11303A1-F1D2-5F45-ABDF-4AE9704B5FC6}"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99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5CC701E-10C1-7C49-B473-384E25649649}" type="datetimeFigureOut">
              <a:rPr kumimoji="1" lang="ja-JP" altLang="en-US" smtClean="0"/>
              <a:t>2022/1/12</a:t>
            </a:fld>
            <a:endParaRPr kumimoji="1" lang="ja-JP"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11303A1-F1D2-5F45-ABDF-4AE9704B5FC6}" type="slidenum">
              <a:rPr kumimoji="1" lang="ja-JP" altLang="en-US" smtClean="0"/>
              <a:t>‹#›</a:t>
            </a:fld>
            <a:endParaRPr kumimoji="1" lang="ja-JP"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82798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9B673-1660-3E43-AA12-97F9F4B58110}"/>
              </a:ext>
            </a:extLst>
          </p:cNvPr>
          <p:cNvSpPr>
            <a:spLocks noGrp="1"/>
          </p:cNvSpPr>
          <p:nvPr>
            <p:ph type="ctrTitle"/>
          </p:nvPr>
        </p:nvSpPr>
        <p:spPr>
          <a:xfrm>
            <a:off x="1732342" y="2602523"/>
            <a:ext cx="8361229" cy="2098226"/>
          </a:xfrm>
        </p:spPr>
        <p:txBody>
          <a:bodyPr>
            <a:normAutofit fontScale="90000"/>
          </a:bodyPr>
          <a:lstStyle/>
          <a:p>
            <a:r>
              <a:rPr lang="en" altLang="ja-JP" sz="4900" dirty="0"/>
              <a:t>Monte Carlo Tree Search Based Algorithms for Dynamic Difficulty Adjustment </a:t>
            </a:r>
            <a:br>
              <a:rPr lang="en" altLang="ja-JP" dirty="0"/>
            </a:br>
            <a:endParaRPr kumimoji="1" lang="ja-JP" altLang="en-US"/>
          </a:p>
        </p:txBody>
      </p:sp>
      <p:sp>
        <p:nvSpPr>
          <p:cNvPr id="3" name="字幕 2">
            <a:extLst>
              <a:ext uri="{FF2B5EF4-FFF2-40B4-BE49-F238E27FC236}">
                <a16:creationId xmlns:a16="http://schemas.microsoft.com/office/drawing/2014/main" id="{466554B8-5F1F-024D-8F4A-5EB775312554}"/>
              </a:ext>
            </a:extLst>
          </p:cNvPr>
          <p:cNvSpPr>
            <a:spLocks noGrp="1"/>
          </p:cNvSpPr>
          <p:nvPr>
            <p:ph type="subTitle" idx="1"/>
          </p:nvPr>
        </p:nvSpPr>
        <p:spPr>
          <a:xfrm>
            <a:off x="1732343" y="3796991"/>
            <a:ext cx="8361228" cy="3217984"/>
          </a:xfrm>
        </p:spPr>
        <p:txBody>
          <a:bodyPr>
            <a:normAutofit fontScale="55000" lnSpcReduction="20000"/>
          </a:bodyPr>
          <a:lstStyle/>
          <a:p>
            <a:r>
              <a:rPr lang="en" altLang="ja-JP" sz="4500" dirty="0"/>
              <a:t>Simon </a:t>
            </a:r>
            <a:r>
              <a:rPr lang="en" altLang="ja-JP" sz="4500" dirty="0" err="1"/>
              <a:t>Demediuk</a:t>
            </a:r>
            <a:r>
              <a:rPr lang="en" altLang="ja-JP" sz="4500" dirty="0"/>
              <a:t>, Marco </a:t>
            </a:r>
            <a:r>
              <a:rPr lang="en" altLang="ja-JP" sz="4500" dirty="0" err="1"/>
              <a:t>Tamassia</a:t>
            </a:r>
            <a:r>
              <a:rPr lang="en" altLang="ja-JP" sz="4500" dirty="0"/>
              <a:t>, William L. </a:t>
            </a:r>
            <a:r>
              <a:rPr lang="en" altLang="ja-JP" sz="4500" dirty="0" err="1"/>
              <a:t>Raffe</a:t>
            </a:r>
            <a:r>
              <a:rPr lang="en" altLang="ja-JP" sz="4500" dirty="0"/>
              <a:t>, </a:t>
            </a:r>
          </a:p>
          <a:p>
            <a:r>
              <a:rPr lang="en" altLang="ja-JP" sz="4500" dirty="0"/>
              <a:t>Fabio </a:t>
            </a:r>
            <a:r>
              <a:rPr lang="en" altLang="ja-JP" sz="4500" dirty="0" err="1"/>
              <a:t>Zambetta</a:t>
            </a:r>
            <a:r>
              <a:rPr lang="en" altLang="ja-JP" sz="4500" dirty="0"/>
              <a:t>, </a:t>
            </a:r>
            <a:r>
              <a:rPr lang="en" altLang="ja-JP" sz="4500" dirty="0" err="1"/>
              <a:t>Xiaodong</a:t>
            </a:r>
            <a:r>
              <a:rPr lang="en" altLang="ja-JP" sz="4500" dirty="0"/>
              <a:t> Li and Florian Floyd Mueller</a:t>
            </a:r>
            <a:br>
              <a:rPr lang="en" altLang="ja-JP" sz="4500" dirty="0"/>
            </a:br>
            <a:r>
              <a:rPr lang="en" altLang="ja-JP" sz="3600" dirty="0"/>
              <a:t>School of Science - School of Media and Communication</a:t>
            </a:r>
            <a:br>
              <a:rPr lang="en" altLang="ja-JP" sz="3600" dirty="0"/>
            </a:br>
            <a:r>
              <a:rPr lang="en" altLang="ja-JP" sz="3600" dirty="0"/>
              <a:t>Royal Melbourne Institute of Technology RMIT, Melbourne, Australia</a:t>
            </a:r>
          </a:p>
          <a:p>
            <a:r>
              <a:rPr lang="en" altLang="ja-JP" sz="3600" dirty="0"/>
              <a:t>Games Studio, Faculty of Engineering and IT</a:t>
            </a:r>
            <a:br>
              <a:rPr lang="en" altLang="ja-JP" sz="3600" dirty="0"/>
            </a:br>
            <a:r>
              <a:rPr lang="en" altLang="ja-JP" sz="3600" dirty="0"/>
              <a:t>University of Technology UTS, Sydney, Australia</a:t>
            </a:r>
            <a:br>
              <a:rPr lang="en" altLang="ja-JP" sz="3600" dirty="0"/>
            </a:br>
            <a:endParaRPr lang="en" altLang="ja-JP" sz="3600" dirty="0"/>
          </a:p>
          <a:p>
            <a:br>
              <a:rPr lang="en" altLang="ja-JP" sz="3100" dirty="0"/>
            </a:br>
            <a:endParaRPr lang="en" altLang="ja-JP" sz="3100" dirty="0"/>
          </a:p>
          <a:p>
            <a:endParaRPr lang="en" altLang="ja-JP" dirty="0"/>
          </a:p>
          <a:p>
            <a:r>
              <a:rPr lang="en-US" altLang="ja-JP" dirty="0"/>
              <a:t> </a:t>
            </a:r>
            <a:endParaRPr kumimoji="1" lang="ja-JP" altLang="en-US"/>
          </a:p>
        </p:txBody>
      </p:sp>
    </p:spTree>
    <p:extLst>
      <p:ext uri="{BB962C8B-B14F-4D97-AF65-F5344CB8AC3E}">
        <p14:creationId xmlns:p14="http://schemas.microsoft.com/office/powerpoint/2010/main" val="280733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ーブル&#10;&#10;自動的に生成された説明">
            <a:extLst>
              <a:ext uri="{FF2B5EF4-FFF2-40B4-BE49-F238E27FC236}">
                <a16:creationId xmlns:a16="http://schemas.microsoft.com/office/drawing/2014/main" id="{6F1677F0-B1EF-C046-9CDC-FDDFAAE59D7D}"/>
              </a:ext>
            </a:extLst>
          </p:cNvPr>
          <p:cNvPicPr>
            <a:picLocks noGrp="1" noChangeAspect="1"/>
          </p:cNvPicPr>
          <p:nvPr>
            <p:ph idx="1"/>
          </p:nvPr>
        </p:nvPicPr>
        <p:blipFill rotWithShape="1">
          <a:blip r:embed="rId2"/>
          <a:srcRect r="31405"/>
          <a:stretch/>
        </p:blipFill>
        <p:spPr>
          <a:xfrm>
            <a:off x="2642840" y="2931799"/>
            <a:ext cx="6434253" cy="3545842"/>
          </a:xfrm>
        </p:spPr>
      </p:pic>
      <p:sp>
        <p:nvSpPr>
          <p:cNvPr id="6" name="テキスト ボックス 5">
            <a:extLst>
              <a:ext uri="{FF2B5EF4-FFF2-40B4-BE49-F238E27FC236}">
                <a16:creationId xmlns:a16="http://schemas.microsoft.com/office/drawing/2014/main" id="{A961AFF1-224D-BE48-86C7-181E7F1DBC42}"/>
              </a:ext>
            </a:extLst>
          </p:cNvPr>
          <p:cNvSpPr txBox="1"/>
          <p:nvPr/>
        </p:nvSpPr>
        <p:spPr>
          <a:xfrm>
            <a:off x="1228492" y="254143"/>
            <a:ext cx="10602951" cy="2677656"/>
          </a:xfrm>
          <a:prstGeom prst="rect">
            <a:avLst/>
          </a:prstGeom>
          <a:noFill/>
        </p:spPr>
        <p:txBody>
          <a:bodyPr wrap="square" rtlCol="0">
            <a:spAutoFit/>
          </a:bodyPr>
          <a:lstStyle/>
          <a:p>
            <a:r>
              <a:rPr kumimoji="1" lang="en" altLang="ja-JP" sz="2400" dirty="0"/>
              <a:t> </a:t>
            </a:r>
            <a:r>
              <a:rPr kumimoji="1" lang="en" altLang="ja-JP" sz="2800" dirty="0"/>
              <a:t>Table I shows the mean and standard deviation of the final health </a:t>
            </a:r>
            <a:r>
              <a:rPr kumimoji="1" lang="en-US" altLang="ja-JP" sz="2800" dirty="0"/>
              <a:t>point</a:t>
            </a:r>
            <a:r>
              <a:rPr kumimoji="1" lang="en" altLang="ja-JP" sz="2800" dirty="0"/>
              <a:t> difference between their agents and the competition bots, aggregated over all 500 fights that their agents played. </a:t>
            </a:r>
          </a:p>
          <a:p>
            <a:r>
              <a:rPr kumimoji="1" lang="en" altLang="ja-JP" sz="2800" dirty="0"/>
              <a:t> A positive mean indicates that the agent, on average, finished with more health points than the opponent, and a negative mean indicates the opposite. </a:t>
            </a:r>
            <a:endParaRPr kumimoji="1" lang="ja-JP" altLang="en-US" sz="2800"/>
          </a:p>
        </p:txBody>
      </p:sp>
    </p:spTree>
    <p:extLst>
      <p:ext uri="{BB962C8B-B14F-4D97-AF65-F5344CB8AC3E}">
        <p14:creationId xmlns:p14="http://schemas.microsoft.com/office/powerpoint/2010/main" val="401391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3FD6A5A-436C-4149-B54C-2A4A22E107EE}"/>
              </a:ext>
            </a:extLst>
          </p:cNvPr>
          <p:cNvSpPr>
            <a:spLocks noGrp="1"/>
          </p:cNvSpPr>
          <p:nvPr>
            <p:ph idx="1"/>
          </p:nvPr>
        </p:nvSpPr>
        <p:spPr>
          <a:xfrm>
            <a:off x="847493" y="116283"/>
            <a:ext cx="11251580" cy="5120268"/>
          </a:xfrm>
        </p:spPr>
        <p:txBody>
          <a:bodyPr>
            <a:normAutofit/>
          </a:bodyPr>
          <a:lstStyle/>
          <a:p>
            <a:r>
              <a:rPr lang="en" altLang="ja-JP" sz="2800" b="1" dirty="0"/>
              <a:t>B. Player Trials</a:t>
            </a:r>
          </a:p>
          <a:p>
            <a:pPr marL="0" indent="0">
              <a:buNone/>
            </a:pPr>
            <a:r>
              <a:rPr lang="en" altLang="ja-JP" sz="2800" dirty="0"/>
              <a:t> To test whether their agents perform suitably well against human players they conducted a small internal study.</a:t>
            </a:r>
          </a:p>
          <a:p>
            <a:pPr marL="0" indent="0">
              <a:buNone/>
            </a:pPr>
            <a:r>
              <a:rPr kumimoji="1" lang="en" altLang="ja-JP" sz="2800" dirty="0"/>
              <a:t> </a:t>
            </a:r>
            <a:r>
              <a:rPr lang="en" altLang="ja-JP" sz="2800" dirty="0"/>
              <a:t>The players then played four games, one game against each of their agents in random order. (As before, each game consisted of three 90 second rounds with the health points for both players set at 500.) </a:t>
            </a:r>
          </a:p>
          <a:p>
            <a:pPr marL="0" indent="0">
              <a:buNone/>
            </a:pPr>
            <a:r>
              <a:rPr lang="en" altLang="ja-JP" sz="2800" dirty="0"/>
              <a:t> Table 3 shows the results. Due to the small number of games played, statistical test were not conducted on these results. A larger study is required to draw a conclusion.</a:t>
            </a:r>
            <a:endParaRPr kumimoji="1" lang="ja-JP" altLang="en-US" sz="2800"/>
          </a:p>
        </p:txBody>
      </p:sp>
      <p:pic>
        <p:nvPicPr>
          <p:cNvPr id="6" name="図 5" descr="テーブル&#10;&#10;自動的に生成された説明">
            <a:extLst>
              <a:ext uri="{FF2B5EF4-FFF2-40B4-BE49-F238E27FC236}">
                <a16:creationId xmlns:a16="http://schemas.microsoft.com/office/drawing/2014/main" id="{5668E9C7-B857-E343-8259-FF76B7CD6C56}"/>
              </a:ext>
            </a:extLst>
          </p:cNvPr>
          <p:cNvPicPr>
            <a:picLocks noChangeAspect="1"/>
          </p:cNvPicPr>
          <p:nvPr/>
        </p:nvPicPr>
        <p:blipFill>
          <a:blip r:embed="rId2"/>
          <a:stretch>
            <a:fillRect/>
          </a:stretch>
        </p:blipFill>
        <p:spPr>
          <a:xfrm>
            <a:off x="2750073" y="4338022"/>
            <a:ext cx="7446420" cy="2519978"/>
          </a:xfrm>
          <a:prstGeom prst="rect">
            <a:avLst/>
          </a:prstGeom>
        </p:spPr>
      </p:pic>
    </p:spTree>
    <p:extLst>
      <p:ext uri="{BB962C8B-B14F-4D97-AF65-F5344CB8AC3E}">
        <p14:creationId xmlns:p14="http://schemas.microsoft.com/office/powerpoint/2010/main" val="335079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B7033-73DB-4640-BAE5-80EEB9DE28C0}"/>
              </a:ext>
            </a:extLst>
          </p:cNvPr>
          <p:cNvSpPr>
            <a:spLocks noGrp="1"/>
          </p:cNvSpPr>
          <p:nvPr>
            <p:ph type="title"/>
          </p:nvPr>
        </p:nvSpPr>
        <p:spPr>
          <a:xfrm>
            <a:off x="881744" y="631372"/>
            <a:ext cx="3135086" cy="5606142"/>
          </a:xfrm>
        </p:spPr>
        <p:txBody>
          <a:bodyPr>
            <a:normAutofit/>
          </a:bodyPr>
          <a:lstStyle/>
          <a:p>
            <a:r>
              <a:rPr lang="en-US" altLang="ja-JP" dirty="0"/>
              <a:t>Discussion</a:t>
            </a:r>
            <a:endParaRPr kumimoji="1" lang="ja-JP" altLang="en-US"/>
          </a:p>
        </p:txBody>
      </p:sp>
      <p:sp>
        <p:nvSpPr>
          <p:cNvPr id="12" name="Rectangle 11">
            <a:extLst>
              <a:ext uri="{FF2B5EF4-FFF2-40B4-BE49-F238E27FC236}">
                <a16:creationId xmlns:a16="http://schemas.microsoft.com/office/drawing/2014/main" id="{597649B1-EA54-4416-AAFC-FF408060C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4628F0EA-3D22-4262-B76C-6C2F6F3EEFAB}"/>
              </a:ext>
            </a:extLst>
          </p:cNvPr>
          <p:cNvSpPr>
            <a:spLocks noGrp="1"/>
          </p:cNvSpPr>
          <p:nvPr>
            <p:ph idx="1"/>
          </p:nvPr>
        </p:nvSpPr>
        <p:spPr>
          <a:xfrm>
            <a:off x="1159726" y="1556657"/>
            <a:ext cx="10760928" cy="3744685"/>
          </a:xfrm>
        </p:spPr>
        <p:txBody>
          <a:bodyPr>
            <a:normAutofit/>
          </a:bodyPr>
          <a:lstStyle/>
          <a:p>
            <a:r>
              <a:rPr lang="en-US" sz="2800" dirty="0"/>
              <a:t> Whilst the sample is not sufficiently large to draw any conclusion, the results shown in Table III suggest that the agents, when playing against human players, can achieve similar performance to those achieved when playing against bots. A larger study will be conducted in future work to confirm this hypothesis.</a:t>
            </a:r>
          </a:p>
        </p:txBody>
      </p:sp>
      <p:pic>
        <p:nvPicPr>
          <p:cNvPr id="5" name="コンテンツ プレースホルダー 4" descr="テーブル&#10;&#10;自動的に生成された説明">
            <a:extLst>
              <a:ext uri="{FF2B5EF4-FFF2-40B4-BE49-F238E27FC236}">
                <a16:creationId xmlns:a16="http://schemas.microsoft.com/office/drawing/2014/main" id="{BF6D76BC-282F-BE43-BFDA-1E49C95398EA}"/>
              </a:ext>
            </a:extLst>
          </p:cNvPr>
          <p:cNvPicPr>
            <a:picLocks noChangeAspect="1"/>
          </p:cNvPicPr>
          <p:nvPr/>
        </p:nvPicPr>
        <p:blipFill>
          <a:blip r:embed="rId2"/>
          <a:stretch>
            <a:fillRect/>
          </a:stretch>
        </p:blipFill>
        <p:spPr>
          <a:xfrm>
            <a:off x="2776262" y="3882374"/>
            <a:ext cx="6902996" cy="2355140"/>
          </a:xfrm>
          <a:prstGeom prst="rect">
            <a:avLst/>
          </a:prstGeom>
        </p:spPr>
      </p:pic>
    </p:spTree>
    <p:extLst>
      <p:ext uri="{BB962C8B-B14F-4D97-AF65-F5344CB8AC3E}">
        <p14:creationId xmlns:p14="http://schemas.microsoft.com/office/powerpoint/2010/main" val="351563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6E820DD-C94C-0F4F-9E48-BEACE3CA9565}"/>
              </a:ext>
            </a:extLst>
          </p:cNvPr>
          <p:cNvSpPr>
            <a:spLocks noGrp="1"/>
          </p:cNvSpPr>
          <p:nvPr>
            <p:ph idx="1"/>
          </p:nvPr>
        </p:nvSpPr>
        <p:spPr>
          <a:xfrm>
            <a:off x="769434" y="144967"/>
            <a:ext cx="11422566" cy="6590370"/>
          </a:xfrm>
        </p:spPr>
        <p:txBody>
          <a:bodyPr>
            <a:normAutofit fontScale="92500" lnSpcReduction="10000"/>
          </a:bodyPr>
          <a:lstStyle/>
          <a:p>
            <a:r>
              <a:rPr lang="en" altLang="ja-JP" sz="2800" dirty="0"/>
              <a:t> Table I shows that they agents have an improved mean and standard deviation when compared to CSAS.</a:t>
            </a:r>
          </a:p>
          <a:p>
            <a:endParaRPr lang="en" altLang="ja-JP" sz="2400" dirty="0"/>
          </a:p>
          <a:p>
            <a:endParaRPr lang="en" altLang="ja-JP" dirty="0"/>
          </a:p>
          <a:p>
            <a:endParaRPr lang="en" altLang="ja-JP" dirty="0"/>
          </a:p>
          <a:p>
            <a:endParaRPr lang="en" altLang="ja-JP" dirty="0"/>
          </a:p>
          <a:p>
            <a:endParaRPr lang="en" altLang="ja-JP" dirty="0"/>
          </a:p>
          <a:p>
            <a:endParaRPr lang="en" altLang="ja-JP" dirty="0"/>
          </a:p>
          <a:p>
            <a:r>
              <a:rPr lang="en" altLang="ja-JP" sz="2800" dirty="0"/>
              <a:t> Even though ROSAS and True ROSAS produce a mean closely matching zero and a small standard deviation, they will not take any initiative to engage with the player when there is no health point difference. It was also suggested by human players</a:t>
            </a:r>
            <a:r>
              <a:rPr lang="en-US" altLang="ja-JP" sz="2800" dirty="0"/>
              <a:t> </a:t>
            </a:r>
            <a:r>
              <a:rPr lang="en" altLang="ja-JP" sz="2800" dirty="0"/>
              <a:t>that ROSAS had the most unrealistic </a:t>
            </a:r>
            <a:r>
              <a:rPr lang="en" altLang="ja-JP" sz="2800" dirty="0" err="1"/>
              <a:t>behaviour</a:t>
            </a:r>
            <a:r>
              <a:rPr lang="en" altLang="ja-JP" sz="2800" dirty="0"/>
              <a:t> of all the agents.</a:t>
            </a:r>
          </a:p>
          <a:p>
            <a:r>
              <a:rPr lang="en" altLang="ja-JP" sz="2800" dirty="0"/>
              <a:t> POSAS and True POSAS provide a more interactive opponent that will initiate actions against the player even when there is no health point difference. While this results in a larger standard deviation when compared to ROSAS, it produces better perceived </a:t>
            </a:r>
            <a:r>
              <a:rPr lang="en" altLang="ja-JP" sz="2800" dirty="0" err="1"/>
              <a:t>behaviours</a:t>
            </a:r>
            <a:r>
              <a:rPr lang="en" altLang="ja-JP" sz="2800" dirty="0"/>
              <a:t> by human players.</a:t>
            </a:r>
            <a:endParaRPr kumimoji="1" lang="ja-JP" altLang="en-US" sz="2800"/>
          </a:p>
        </p:txBody>
      </p:sp>
      <p:pic>
        <p:nvPicPr>
          <p:cNvPr id="5" name="図 4" descr="テーブル&#10;&#10;自動的に生成された説明">
            <a:extLst>
              <a:ext uri="{FF2B5EF4-FFF2-40B4-BE49-F238E27FC236}">
                <a16:creationId xmlns:a16="http://schemas.microsoft.com/office/drawing/2014/main" id="{ABB5F2DC-5A50-854B-AF66-67F22C172838}"/>
              </a:ext>
            </a:extLst>
          </p:cNvPr>
          <p:cNvPicPr>
            <a:picLocks noChangeAspect="1"/>
          </p:cNvPicPr>
          <p:nvPr/>
        </p:nvPicPr>
        <p:blipFill>
          <a:blip r:embed="rId3"/>
          <a:stretch>
            <a:fillRect/>
          </a:stretch>
        </p:blipFill>
        <p:spPr>
          <a:xfrm>
            <a:off x="2721260" y="857093"/>
            <a:ext cx="6749480" cy="2571907"/>
          </a:xfrm>
          <a:prstGeom prst="rect">
            <a:avLst/>
          </a:prstGeom>
        </p:spPr>
      </p:pic>
    </p:spTree>
    <p:extLst>
      <p:ext uri="{BB962C8B-B14F-4D97-AF65-F5344CB8AC3E}">
        <p14:creationId xmlns:p14="http://schemas.microsoft.com/office/powerpoint/2010/main" val="330150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B1BF9D8-E33A-DE4F-BE4E-76FF36541EDD}"/>
              </a:ext>
            </a:extLst>
          </p:cNvPr>
          <p:cNvSpPr>
            <a:spLocks noGrp="1"/>
          </p:cNvSpPr>
          <p:nvPr>
            <p:ph idx="1"/>
          </p:nvPr>
        </p:nvSpPr>
        <p:spPr>
          <a:xfrm>
            <a:off x="1371600" y="267629"/>
            <a:ext cx="10604810" cy="6300439"/>
          </a:xfrm>
        </p:spPr>
        <p:txBody>
          <a:bodyPr>
            <a:normAutofit lnSpcReduction="10000"/>
          </a:bodyPr>
          <a:lstStyle/>
          <a:p>
            <a:r>
              <a:rPr lang="en" altLang="ja-JP" sz="2800" dirty="0"/>
              <a:t>In Figure 4, the distribution of the final health point difference between the agents and the bots.</a:t>
            </a:r>
          </a:p>
          <a:p>
            <a:endParaRPr kumimoji="1" lang="en" altLang="ja-JP" dirty="0"/>
          </a:p>
          <a:p>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endParaRPr lang="en" altLang="ja-JP" dirty="0"/>
          </a:p>
          <a:p>
            <a:pPr marL="0" indent="0">
              <a:buNone/>
            </a:pPr>
            <a:r>
              <a:rPr lang="en" altLang="ja-JP" sz="2800" dirty="0"/>
              <a:t>From this box-plot it is evident that True ROSAS is able to best track the desired outcome of a zero health points difference.</a:t>
            </a:r>
            <a:endParaRPr kumimoji="1" lang="ja-JP" altLang="en-US" sz="2800"/>
          </a:p>
        </p:txBody>
      </p:sp>
      <p:pic>
        <p:nvPicPr>
          <p:cNvPr id="5" name="図 4" descr="グラフ, 箱ひげ図&#10;&#10;自動的に生成された説明">
            <a:extLst>
              <a:ext uri="{FF2B5EF4-FFF2-40B4-BE49-F238E27FC236}">
                <a16:creationId xmlns:a16="http://schemas.microsoft.com/office/drawing/2014/main" id="{11A4611E-D618-4643-8438-CE0D6343B46D}"/>
              </a:ext>
            </a:extLst>
          </p:cNvPr>
          <p:cNvPicPr>
            <a:picLocks noChangeAspect="1"/>
          </p:cNvPicPr>
          <p:nvPr/>
        </p:nvPicPr>
        <p:blipFill>
          <a:blip r:embed="rId2"/>
          <a:stretch>
            <a:fillRect/>
          </a:stretch>
        </p:blipFill>
        <p:spPr>
          <a:xfrm>
            <a:off x="3288784" y="1110458"/>
            <a:ext cx="6769617" cy="4443646"/>
          </a:xfrm>
          <a:prstGeom prst="rect">
            <a:avLst/>
          </a:prstGeom>
        </p:spPr>
      </p:pic>
    </p:spTree>
    <p:extLst>
      <p:ext uri="{BB962C8B-B14F-4D97-AF65-F5344CB8AC3E}">
        <p14:creationId xmlns:p14="http://schemas.microsoft.com/office/powerpoint/2010/main" val="262301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B39832-46F2-764A-B86B-049C10930EFB}"/>
              </a:ext>
            </a:extLst>
          </p:cNvPr>
          <p:cNvSpPr>
            <a:spLocks noGrp="1"/>
          </p:cNvSpPr>
          <p:nvPr>
            <p:ph type="title"/>
          </p:nvPr>
        </p:nvSpPr>
        <p:spPr/>
        <p:txBody>
          <a:bodyPr/>
          <a:lstStyle/>
          <a:p>
            <a:r>
              <a:rPr kumimoji="1" lang="en-US" altLang="ja-JP" dirty="0"/>
              <a:t>Conclusions</a:t>
            </a:r>
            <a:endParaRPr kumimoji="1" lang="ja-JP" altLang="en-US"/>
          </a:p>
        </p:txBody>
      </p:sp>
      <p:sp>
        <p:nvSpPr>
          <p:cNvPr id="3" name="コンテンツ プレースホルダー 2">
            <a:extLst>
              <a:ext uri="{FF2B5EF4-FFF2-40B4-BE49-F238E27FC236}">
                <a16:creationId xmlns:a16="http://schemas.microsoft.com/office/drawing/2014/main" id="{30067FA8-58DC-CF43-B3A2-D71978F12A68}"/>
              </a:ext>
            </a:extLst>
          </p:cNvPr>
          <p:cNvSpPr>
            <a:spLocks noGrp="1"/>
          </p:cNvSpPr>
          <p:nvPr>
            <p:ph idx="1"/>
          </p:nvPr>
        </p:nvSpPr>
        <p:spPr>
          <a:xfrm>
            <a:off x="1371600" y="1371599"/>
            <a:ext cx="9601200" cy="5363737"/>
          </a:xfrm>
        </p:spPr>
        <p:txBody>
          <a:bodyPr>
            <a:normAutofit/>
          </a:bodyPr>
          <a:lstStyle/>
          <a:p>
            <a:r>
              <a:rPr lang="en" altLang="ja-JP" sz="2800" dirty="0"/>
              <a:t> The proposed DDA AI agents have shown that they are capable of providing an appropriate level of difficulty for a range of different bots and human players. They also show improved performance when compared to existing methods for DDA in the fighting genre, additionally they are less complex in implementation than previous MCTS-based DDA algorithms.</a:t>
            </a:r>
          </a:p>
          <a:p>
            <a:endParaRPr lang="en" altLang="ja-JP" sz="2800" dirty="0"/>
          </a:p>
          <a:p>
            <a:r>
              <a:rPr lang="en" altLang="ja-JP" sz="2800" dirty="0"/>
              <a:t> In future work, they will be investigating how their approach can be applied to games that require longer term strategy, using a turn-based game.</a:t>
            </a:r>
          </a:p>
        </p:txBody>
      </p:sp>
    </p:spTree>
    <p:extLst>
      <p:ext uri="{BB962C8B-B14F-4D97-AF65-F5344CB8AC3E}">
        <p14:creationId xmlns:p14="http://schemas.microsoft.com/office/powerpoint/2010/main" val="113296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34CC9-7AF0-8F43-8BCA-03E57923DF4A}"/>
              </a:ext>
            </a:extLst>
          </p:cNvPr>
          <p:cNvSpPr>
            <a:spLocks noGrp="1"/>
          </p:cNvSpPr>
          <p:nvPr>
            <p:ph type="title"/>
          </p:nvPr>
        </p:nvSpPr>
        <p:spPr>
          <a:xfrm>
            <a:off x="4415882" y="2686050"/>
            <a:ext cx="9601200" cy="1485900"/>
          </a:xfrm>
        </p:spPr>
        <p:txBody>
          <a:bodyPr>
            <a:normAutofit/>
          </a:bodyPr>
          <a:lstStyle/>
          <a:p>
            <a:r>
              <a:rPr kumimoji="1" lang="en-US" altLang="ja-JP" sz="5400" dirty="0"/>
              <a:t>Thank you </a:t>
            </a:r>
            <a:endParaRPr kumimoji="1" lang="ja-JP" altLang="en-US" sz="5400"/>
          </a:p>
        </p:txBody>
      </p:sp>
    </p:spTree>
    <p:extLst>
      <p:ext uri="{BB962C8B-B14F-4D97-AF65-F5344CB8AC3E}">
        <p14:creationId xmlns:p14="http://schemas.microsoft.com/office/powerpoint/2010/main" val="28302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CE7399-2362-6B4F-9E7A-80B209B20250}"/>
              </a:ext>
            </a:extLst>
          </p:cNvPr>
          <p:cNvSpPr>
            <a:spLocks noGrp="1"/>
          </p:cNvSpPr>
          <p:nvPr>
            <p:ph type="title"/>
          </p:nvPr>
        </p:nvSpPr>
        <p:spPr>
          <a:xfrm>
            <a:off x="836341" y="180743"/>
            <a:ext cx="9601200" cy="1485900"/>
          </a:xfrm>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8105F6A8-FA5C-9C4D-A938-EFDC00C8E651}"/>
              </a:ext>
            </a:extLst>
          </p:cNvPr>
          <p:cNvSpPr>
            <a:spLocks noGrp="1"/>
          </p:cNvSpPr>
          <p:nvPr>
            <p:ph idx="1"/>
          </p:nvPr>
        </p:nvSpPr>
        <p:spPr>
          <a:xfrm>
            <a:off x="836341" y="1123950"/>
            <a:ext cx="11006254" cy="5553307"/>
          </a:xfrm>
        </p:spPr>
        <p:txBody>
          <a:bodyPr>
            <a:noAutofit/>
          </a:bodyPr>
          <a:lstStyle/>
          <a:p>
            <a:r>
              <a:rPr lang="en" altLang="ja-JP" sz="2600" dirty="0"/>
              <a:t>The author states that the AI opponent's strategy, behavior, and environment will be changed to match the player's skill level. It thereby changes the difficulty of the game to match the level of the player. The result is a longer lasting video game experience.</a:t>
            </a:r>
          </a:p>
          <a:p>
            <a:r>
              <a:rPr lang="en" altLang="ja-JP" sz="2600" dirty="0"/>
              <a:t>They develop a </a:t>
            </a:r>
            <a:r>
              <a:rPr lang="en" altLang="ja-JP" sz="2600" b="1" dirty="0"/>
              <a:t>DDA AI agent </a:t>
            </a:r>
            <a:r>
              <a:rPr lang="en" altLang="ja-JP" sz="2600" dirty="0"/>
              <a:t>that implements Monte Carlo Tree Search (MCTS) and presents many improvements on DDA systems with a new heuristic playout evaluation function and action selection criteria.</a:t>
            </a:r>
          </a:p>
          <a:p>
            <a:r>
              <a:rPr lang="en" altLang="ja-JP" sz="2600" dirty="0"/>
              <a:t>This research uses the </a:t>
            </a:r>
            <a:r>
              <a:rPr lang="en" altLang="ja-JP" sz="2600" b="1" dirty="0" err="1"/>
              <a:t>FightingICE</a:t>
            </a:r>
            <a:r>
              <a:rPr lang="en" altLang="ja-JP" sz="2600" dirty="0"/>
              <a:t> engine as a testbed for their agent. </a:t>
            </a:r>
          </a:p>
          <a:p>
            <a:r>
              <a:rPr lang="en" altLang="ja-JP" sz="2600" dirty="0"/>
              <a:t>They conducted experiments against artificial opponents and humans in the </a:t>
            </a:r>
            <a:r>
              <a:rPr lang="en" altLang="ja-JP" sz="2600" dirty="0" err="1"/>
              <a:t>FightingICE</a:t>
            </a:r>
            <a:r>
              <a:rPr lang="en" altLang="ja-JP" sz="2600" dirty="0"/>
              <a:t> 2D real-time fighting game. And they have demonstrated the agent's ability to change the difficulty level depending on the opponent.</a:t>
            </a:r>
          </a:p>
        </p:txBody>
      </p:sp>
    </p:spTree>
    <p:extLst>
      <p:ext uri="{BB962C8B-B14F-4D97-AF65-F5344CB8AC3E}">
        <p14:creationId xmlns:p14="http://schemas.microsoft.com/office/powerpoint/2010/main" val="31749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2FFB8B-5503-CC45-934C-90A4AFEB6F47}"/>
              </a:ext>
            </a:extLst>
          </p:cNvPr>
          <p:cNvSpPr>
            <a:spLocks noGrp="1"/>
          </p:cNvSpPr>
          <p:nvPr>
            <p:ph type="title"/>
          </p:nvPr>
        </p:nvSpPr>
        <p:spPr>
          <a:xfrm>
            <a:off x="847492" y="139390"/>
            <a:ext cx="3282695" cy="1485900"/>
          </a:xfrm>
        </p:spPr>
        <p:txBody>
          <a:bodyPr>
            <a:normAutofit/>
          </a:bodyPr>
          <a:lstStyle/>
          <a:p>
            <a:r>
              <a:rPr kumimoji="1" lang="en-US" altLang="ja-JP" dirty="0"/>
              <a:t>Background</a:t>
            </a:r>
            <a:endParaRPr kumimoji="1" lang="ja-JP" altLang="en-US"/>
          </a:p>
        </p:txBody>
      </p:sp>
      <p:sp>
        <p:nvSpPr>
          <p:cNvPr id="3" name="コンテンツ プレースホルダー 2">
            <a:extLst>
              <a:ext uri="{FF2B5EF4-FFF2-40B4-BE49-F238E27FC236}">
                <a16:creationId xmlns:a16="http://schemas.microsoft.com/office/drawing/2014/main" id="{6F8E184A-080A-6B47-ACBC-084CACCFB0EB}"/>
              </a:ext>
            </a:extLst>
          </p:cNvPr>
          <p:cNvSpPr>
            <a:spLocks noGrp="1"/>
          </p:cNvSpPr>
          <p:nvPr>
            <p:ph idx="1"/>
          </p:nvPr>
        </p:nvSpPr>
        <p:spPr>
          <a:xfrm>
            <a:off x="847492" y="882340"/>
            <a:ext cx="11186939" cy="3214688"/>
          </a:xfrm>
        </p:spPr>
        <p:txBody>
          <a:bodyPr>
            <a:normAutofit/>
          </a:bodyPr>
          <a:lstStyle/>
          <a:p>
            <a:r>
              <a:rPr lang="en" altLang="ja-JP" sz="2600" dirty="0"/>
              <a:t>In this section, a brief background of the traditional MCTS algorithm is given.</a:t>
            </a:r>
          </a:p>
          <a:p>
            <a:r>
              <a:rPr lang="en" altLang="ja-JP" sz="2600" dirty="0"/>
              <a:t>MCTS is a tree-based search algorithm used in decision processes.</a:t>
            </a:r>
          </a:p>
          <a:p>
            <a:r>
              <a:rPr lang="en" altLang="ja-JP" sz="2600" dirty="0"/>
              <a:t>To build the tree, MCTS repeatedly iterates through 4 phases (selection -&gt; expansion -&gt; simulation -&gt; back-propagation), until the time allotted for the computation expires.</a:t>
            </a:r>
          </a:p>
          <a:p>
            <a:pPr marL="0" indent="0">
              <a:buNone/>
            </a:pPr>
            <a:endParaRPr kumimoji="1" lang="en" altLang="ja-JP" dirty="0"/>
          </a:p>
        </p:txBody>
      </p:sp>
      <p:pic>
        <p:nvPicPr>
          <p:cNvPr id="5" name="図 4">
            <a:extLst>
              <a:ext uri="{FF2B5EF4-FFF2-40B4-BE49-F238E27FC236}">
                <a16:creationId xmlns:a16="http://schemas.microsoft.com/office/drawing/2014/main" id="{847FF99A-3664-FF4F-A540-A114A96E9505}"/>
              </a:ext>
            </a:extLst>
          </p:cNvPr>
          <p:cNvPicPr>
            <a:picLocks noChangeAspect="1"/>
          </p:cNvPicPr>
          <p:nvPr/>
        </p:nvPicPr>
        <p:blipFill>
          <a:blip r:embed="rId2"/>
          <a:stretch>
            <a:fillRect/>
          </a:stretch>
        </p:blipFill>
        <p:spPr>
          <a:xfrm>
            <a:off x="4610607" y="2739138"/>
            <a:ext cx="6504865" cy="2715780"/>
          </a:xfrm>
          <a:prstGeom prst="rect">
            <a:avLst/>
          </a:prstGeom>
        </p:spPr>
      </p:pic>
      <p:sp>
        <p:nvSpPr>
          <p:cNvPr id="6" name="テキスト ボックス 5">
            <a:extLst>
              <a:ext uri="{FF2B5EF4-FFF2-40B4-BE49-F238E27FC236}">
                <a16:creationId xmlns:a16="http://schemas.microsoft.com/office/drawing/2014/main" id="{94BBC3B3-C64F-2E43-BED4-D5F23FAA9E8B}"/>
              </a:ext>
            </a:extLst>
          </p:cNvPr>
          <p:cNvSpPr txBox="1"/>
          <p:nvPr/>
        </p:nvSpPr>
        <p:spPr>
          <a:xfrm>
            <a:off x="1003609" y="5454918"/>
            <a:ext cx="11030822" cy="1292662"/>
          </a:xfrm>
          <a:prstGeom prst="rect">
            <a:avLst/>
          </a:prstGeom>
          <a:noFill/>
        </p:spPr>
        <p:txBody>
          <a:bodyPr wrap="square" rtlCol="0">
            <a:spAutoFit/>
          </a:bodyPr>
          <a:lstStyle/>
          <a:p>
            <a:r>
              <a:rPr kumimoji="1" lang="en" altLang="ja-JP" sz="2600" dirty="0"/>
              <a:t> The techniques that they propose are variations of MCTS in that they use either a different action-selection strategy or a different heuristic to evaluate the results of playouts. </a:t>
            </a:r>
            <a:endParaRPr kumimoji="1" lang="ja-JP" altLang="en-US" sz="2600"/>
          </a:p>
        </p:txBody>
      </p:sp>
    </p:spTree>
    <p:extLst>
      <p:ext uri="{BB962C8B-B14F-4D97-AF65-F5344CB8AC3E}">
        <p14:creationId xmlns:p14="http://schemas.microsoft.com/office/powerpoint/2010/main" val="191541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239C6-ADB3-7146-BA27-5F62E2D06285}"/>
              </a:ext>
            </a:extLst>
          </p:cNvPr>
          <p:cNvSpPr>
            <a:spLocks noGrp="1"/>
          </p:cNvSpPr>
          <p:nvPr>
            <p:ph type="title"/>
          </p:nvPr>
        </p:nvSpPr>
        <p:spPr>
          <a:xfrm>
            <a:off x="947853" y="128239"/>
            <a:ext cx="9601200" cy="1485900"/>
          </a:xfrm>
        </p:spPr>
        <p:txBody>
          <a:bodyPr/>
          <a:lstStyle/>
          <a:p>
            <a:r>
              <a:rPr lang="en-US" altLang="ja-JP" dirty="0"/>
              <a:t>Dynamic difficulty adjustment AI agents</a:t>
            </a:r>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63B4A39-46B8-2343-870A-CE9967CA539B}"/>
                  </a:ext>
                </a:extLst>
              </p:cNvPr>
              <p:cNvSpPr>
                <a:spLocks noGrp="1"/>
              </p:cNvSpPr>
              <p:nvPr>
                <p:ph idx="1"/>
              </p:nvPr>
            </p:nvSpPr>
            <p:spPr>
              <a:xfrm>
                <a:off x="735981" y="1016155"/>
                <a:ext cx="11456020" cy="5858572"/>
              </a:xfrm>
            </p:spPr>
            <p:txBody>
              <a:bodyPr>
                <a:normAutofit/>
              </a:bodyPr>
              <a:lstStyle/>
              <a:p>
                <a:pPr marL="457200" indent="-457200">
                  <a:buAutoNum type="arabicPeriod"/>
                </a:pPr>
                <a:r>
                  <a:rPr lang="en" altLang="ja-JP" sz="2400" b="1" dirty="0"/>
                  <a:t>Reactive Outcome-Sensitive Action Selection (ROSAS)</a:t>
                </a:r>
              </a:p>
              <a:p>
                <a:pPr marL="0" indent="0">
                  <a:buNone/>
                </a:pPr>
                <a:r>
                  <a:rPr lang="en" altLang="ja-JP" sz="2400" dirty="0"/>
                  <a:t> </a:t>
                </a:r>
                <a:r>
                  <a:rPr lang="en" altLang="ja-JP" sz="2500" dirty="0"/>
                  <a:t>Their first DDA AI agent, ROSAS is developed with the goal of matching as closely as possible the current skill level of the opponent.</a:t>
                </a:r>
              </a:p>
              <a:p>
                <a:pPr marL="0" indent="0">
                  <a:buNone/>
                </a:pPr>
                <a:r>
                  <a:rPr lang="en" altLang="ja-JP" sz="2500" dirty="0"/>
                  <a:t> ROSAS builds a search tree and evaluates the playout with the goal of promoting strong actions, just like a normal MCTS.</a:t>
                </a:r>
              </a:p>
              <a:p>
                <a:pPr marL="0" indent="0">
                  <a:buNone/>
                </a:pPr>
                <a:r>
                  <a:rPr lang="en" altLang="ja-JP" sz="2500" dirty="0"/>
                  <a:t> For example, in a 2D real-time competitive game, the difference in physical strength between players can be exploited. In particular,  if the DDA AI agent is winning, the score will be positive, and if it is losing, the score will be negative. ROSAS selects the action whose score is closest to zero after the search tree is constructed. </a:t>
                </a:r>
              </a:p>
              <a:p>
                <a:pPr marL="0" indent="0">
                  <a:buNone/>
                </a:pPr>
                <a:r>
                  <a:rPr lang="en" altLang="ja-JP" sz="2500" dirty="0"/>
                  <a:t>The formula to select the action is: </a:t>
                </a:r>
                <a:r>
                  <a:rPr lang="en" altLang="ja-JP" sz="2500" i="1" dirty="0"/>
                  <a:t>action = </a:t>
                </a:r>
                <a:r>
                  <a:rPr lang="en" altLang="ja-JP" sz="2500" i="1" dirty="0" err="1"/>
                  <a:t>arg</a:t>
                </a:r>
                <a14:m>
                  <m:oMath xmlns:m="http://schemas.openxmlformats.org/officeDocument/2006/math">
                    <m:bar>
                      <m:barPr>
                        <m:ctrlPr>
                          <a:rPr lang="en" altLang="ja-JP" sz="2500" i="1" smtClean="0">
                            <a:latin typeface="Cambria Math" panose="02040503050406030204" pitchFamily="18" charset="0"/>
                          </a:rPr>
                        </m:ctrlPr>
                      </m:barPr>
                      <m:e>
                        <m:r>
                          <a:rPr lang="en-US" altLang="ja-JP" sz="2500" b="0" i="1" smtClean="0">
                            <a:latin typeface="Cambria Math" panose="02040503050406030204" pitchFamily="18" charset="0"/>
                          </a:rPr>
                          <m:t>𝑚𝑎𝑥</m:t>
                        </m:r>
                      </m:e>
                    </m:bar>
                  </m:oMath>
                </a14:m>
                <a:r>
                  <a:rPr lang="en" altLang="ja-JP" sz="2500" i="1" dirty="0"/>
                  <a:t> − |r[a].score| </a:t>
                </a:r>
              </a:p>
              <a:p>
                <a:pPr marL="0" indent="0">
                  <a:buNone/>
                </a:pPr>
                <a:r>
                  <a:rPr lang="en" altLang="ja-JP" sz="2400" i="1" dirty="0"/>
                  <a:t>(where r is the root node of the tree and r[a] is the child of r corresponding to action a.)</a:t>
                </a:r>
              </a:p>
              <a:p>
                <a:pPr marL="0" indent="0">
                  <a:buNone/>
                </a:pPr>
                <a:endParaRPr lang="en" altLang="ja-JP" sz="2400" dirty="0"/>
              </a:p>
            </p:txBody>
          </p:sp>
        </mc:Choice>
        <mc:Fallback>
          <p:sp>
            <p:nvSpPr>
              <p:cNvPr id="3" name="コンテンツ プレースホルダー 2">
                <a:extLst>
                  <a:ext uri="{FF2B5EF4-FFF2-40B4-BE49-F238E27FC236}">
                    <a16:creationId xmlns:a16="http://schemas.microsoft.com/office/drawing/2014/main" id="{D63B4A39-46B8-2343-870A-CE9967CA539B}"/>
                  </a:ext>
                </a:extLst>
              </p:cNvPr>
              <p:cNvSpPr>
                <a:spLocks noGrp="1" noRot="1" noChangeAspect="1" noMove="1" noResize="1" noEditPoints="1" noAdjustHandles="1" noChangeArrowheads="1" noChangeShapeType="1" noTextEdit="1"/>
              </p:cNvSpPr>
              <p:nvPr>
                <p:ph idx="1"/>
              </p:nvPr>
            </p:nvSpPr>
            <p:spPr>
              <a:xfrm>
                <a:off x="735981" y="1016155"/>
                <a:ext cx="11456020" cy="5858572"/>
              </a:xfrm>
              <a:blipFill>
                <a:blip r:embed="rId3"/>
                <a:stretch>
                  <a:fillRect l="-997" t="-1082" r="-1329"/>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5155A51E-AABE-5340-90E4-0D3E6F5E4BDC}"/>
              </a:ext>
            </a:extLst>
          </p:cNvPr>
          <p:cNvSpPr txBox="1"/>
          <p:nvPr/>
        </p:nvSpPr>
        <p:spPr>
          <a:xfrm>
            <a:off x="7292898" y="5207619"/>
            <a:ext cx="279244" cy="307777"/>
          </a:xfrm>
          <a:prstGeom prst="rect">
            <a:avLst/>
          </a:prstGeom>
          <a:noFill/>
        </p:spPr>
        <p:txBody>
          <a:bodyPr wrap="none" rtlCol="0">
            <a:spAutoFit/>
          </a:bodyPr>
          <a:lstStyle/>
          <a:p>
            <a:r>
              <a:rPr kumimoji="1" lang="en-US" altLang="ja-JP" sz="1400" dirty="0"/>
              <a:t>a</a:t>
            </a:r>
            <a:endParaRPr kumimoji="1" lang="ja-JP" altLang="en-US" sz="1400"/>
          </a:p>
        </p:txBody>
      </p:sp>
    </p:spTree>
    <p:extLst>
      <p:ext uri="{BB962C8B-B14F-4D97-AF65-F5344CB8AC3E}">
        <p14:creationId xmlns:p14="http://schemas.microsoft.com/office/powerpoint/2010/main" val="82092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9AAC209-F320-6B46-8B74-C10B1494200F}"/>
                  </a:ext>
                </a:extLst>
              </p:cNvPr>
              <p:cNvSpPr>
                <a:spLocks noGrp="1"/>
              </p:cNvSpPr>
              <p:nvPr>
                <p:ph idx="1"/>
              </p:nvPr>
            </p:nvSpPr>
            <p:spPr>
              <a:xfrm>
                <a:off x="702526" y="245327"/>
                <a:ext cx="11400264" cy="6612673"/>
              </a:xfrm>
            </p:spPr>
            <p:txBody>
              <a:bodyPr>
                <a:normAutofit/>
              </a:bodyPr>
              <a:lstStyle/>
              <a:p>
                <a:pPr marL="0" indent="0">
                  <a:buNone/>
                </a:pPr>
                <a:r>
                  <a:rPr lang="en" altLang="ja-JP" sz="2800" b="1" dirty="0"/>
                  <a:t>2. Proactive Outcome-Sensitive Action Selection (POSAS)</a:t>
                </a:r>
              </a:p>
              <a:p>
                <a:pPr marL="0" indent="0">
                  <a:buNone/>
                </a:pPr>
                <a:r>
                  <a:rPr lang="en-US" altLang="ja-JP" sz="2800" dirty="0"/>
                  <a:t> </a:t>
                </a:r>
                <a:r>
                  <a:rPr lang="en" altLang="ja-JP" sz="2600" dirty="0"/>
                  <a:t>The limitation of ROSAS is that it produces non-proactive behavior. As a result, the agent only reacts and never tries to take the initiative, which feels very unnatural.</a:t>
                </a:r>
              </a:p>
              <a:p>
                <a:pPr marL="0" indent="0">
                  <a:buNone/>
                </a:pPr>
                <a:r>
                  <a:rPr lang="en" altLang="ja-JP" sz="2600" dirty="0"/>
                  <a:t> To address this limitation, they have developed a second DDA AI agent is POSAS. </a:t>
                </a:r>
              </a:p>
              <a:p>
                <a:pPr marL="0" indent="0">
                  <a:buNone/>
                </a:pPr>
                <a:r>
                  <a:rPr lang="en" altLang="ja-JP" sz="2600" dirty="0"/>
                  <a:t> This agent also uses MCTS to build a tree and select an action based on the level of the opponent. It then takes a different approach to the final selection, where all actions in a defined interval around zero are all considered equally valuable, and one is selected at random.</a:t>
                </a:r>
              </a:p>
              <a:p>
                <a:pPr marL="0" indent="0">
                  <a:buNone/>
                </a:pPr>
                <a:r>
                  <a:rPr lang="en" altLang="ja-JP" sz="2600" dirty="0"/>
                  <a:t>The formula used is: </a:t>
                </a:r>
                <a:r>
                  <a:rPr lang="en" altLang="ja-JP" sz="2400" dirty="0"/>
                  <a:t>action = </a:t>
                </a:r>
                <a:r>
                  <a:rPr lang="en" altLang="ja-JP" sz="2600" i="1" dirty="0"/>
                  <a:t>argmax−(|r[a].score|−</a:t>
                </a:r>
                <a14:m>
                  <m:oMath xmlns:m="http://schemas.openxmlformats.org/officeDocument/2006/math">
                    <m:sSub>
                      <m:sSubPr>
                        <m:ctrlPr>
                          <a:rPr lang="en" altLang="ja-JP" sz="2600" i="1" smtClean="0">
                            <a:latin typeface="Cambria Math" panose="02040503050406030204" pitchFamily="18" charset="0"/>
                          </a:rPr>
                        </m:ctrlPr>
                      </m:sSubPr>
                      <m:e>
                        <m:r>
                          <a:rPr lang="en-US" altLang="ja-JP" sz="2600" b="0" i="1" smtClean="0">
                            <a:latin typeface="Cambria Math" panose="02040503050406030204" pitchFamily="18" charset="0"/>
                          </a:rPr>
                          <m:t>𝐼</m:t>
                        </m:r>
                      </m:e>
                      <m:sub>
                        <m:r>
                          <a:rPr lang="en-US" altLang="ja-JP" sz="2600" b="0" i="1" smtClean="0">
                            <a:latin typeface="Cambria Math" panose="02040503050406030204" pitchFamily="18" charset="0"/>
                          </a:rPr>
                          <m:t>h</m:t>
                        </m:r>
                      </m:sub>
                    </m:sSub>
                  </m:oMath>
                </a14:m>
                <a:r>
                  <a:rPr lang="en" altLang="ja-JP" sz="2600" i="1" dirty="0"/>
                  <a:t>)</a:t>
                </a:r>
                <a:endParaRPr lang="en-US" altLang="ja-JP" sz="2600" i="1" dirty="0"/>
              </a:p>
              <a:p>
                <a:pPr marL="0" indent="0">
                  <a:buNone/>
                </a:pPr>
                <a:r>
                  <a:rPr lang="en" altLang="ja-JP" sz="1800" i="1" dirty="0"/>
                  <a:t> </a:t>
                </a:r>
                <a:r>
                  <a:rPr lang="en" altLang="ja-JP" sz="2400" i="1" dirty="0"/>
                  <a:t>(where r is the root node of the tree, r[a] is the child of r corresponding to action a, </a:t>
                </a:r>
                <a14:m>
                  <m:oMath xmlns:m="http://schemas.openxmlformats.org/officeDocument/2006/math">
                    <m:sSub>
                      <m:sSubPr>
                        <m:ctrlPr>
                          <a:rPr lang="en" altLang="ja-JP" sz="2400" i="1" smtClean="0">
                            <a:latin typeface="Cambria Math" panose="02040503050406030204" pitchFamily="18" charset="0"/>
                          </a:rPr>
                        </m:ctrlPr>
                      </m:sSubPr>
                      <m:e>
                        <m:r>
                          <a:rPr lang="en-US" altLang="ja-JP" sz="2400" b="0" i="1" smtClean="0">
                            <a:latin typeface="Cambria Math" panose="02040503050406030204" pitchFamily="18" charset="0"/>
                          </a:rPr>
                          <m:t>𝐼</m:t>
                        </m:r>
                      </m:e>
                      <m:sub>
                        <m:r>
                          <a:rPr lang="en-US" altLang="ja-JP" sz="2400" b="0" i="1" smtClean="0">
                            <a:latin typeface="Cambria Math" panose="02040503050406030204" pitchFamily="18" charset="0"/>
                          </a:rPr>
                          <m:t>h</m:t>
                        </m:r>
                      </m:sub>
                    </m:sSub>
                  </m:oMath>
                </a14:m>
                <a:r>
                  <a:rPr lang="en" altLang="ja-JP" sz="2400" i="1" dirty="0"/>
                  <a:t> is the half-size of the interval around zero in which all actions are considered equally valuable, and (·)+ indicates the ramp function.)</a:t>
                </a:r>
              </a:p>
              <a:p>
                <a:pPr marL="0" indent="0">
                  <a:buNone/>
                </a:pPr>
                <a:r>
                  <a:rPr lang="en" altLang="ja-JP" sz="2600" dirty="0"/>
                  <a:t>This mechanism allows ROSAS to take the initiative and gain some advantage over the opponent.</a:t>
                </a:r>
              </a:p>
              <a:p>
                <a:pPr marL="0" indent="0">
                  <a:buNone/>
                </a:pPr>
                <a:endParaRPr lang="en" altLang="ja-JP" sz="1800" dirty="0"/>
              </a:p>
            </p:txBody>
          </p:sp>
        </mc:Choice>
        <mc:Fallback>
          <p:sp>
            <p:nvSpPr>
              <p:cNvPr id="3" name="コンテンツ プレースホルダー 2">
                <a:extLst>
                  <a:ext uri="{FF2B5EF4-FFF2-40B4-BE49-F238E27FC236}">
                    <a16:creationId xmlns:a16="http://schemas.microsoft.com/office/drawing/2014/main" id="{D9AAC209-F320-6B46-8B74-C10B1494200F}"/>
                  </a:ext>
                </a:extLst>
              </p:cNvPr>
              <p:cNvSpPr>
                <a:spLocks noGrp="1" noRot="1" noChangeAspect="1" noMove="1" noResize="1" noEditPoints="1" noAdjustHandles="1" noChangeArrowheads="1" noChangeShapeType="1" noTextEdit="1"/>
              </p:cNvSpPr>
              <p:nvPr>
                <p:ph idx="1"/>
              </p:nvPr>
            </p:nvSpPr>
            <p:spPr>
              <a:xfrm>
                <a:off x="702526" y="245327"/>
                <a:ext cx="11400264" cy="6612673"/>
              </a:xfrm>
              <a:blipFill>
                <a:blip r:embed="rId2"/>
                <a:stretch>
                  <a:fillRect l="-1114" t="-1344" r="-1893" b="-1727"/>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F2872EE7-859D-0644-B19F-B5A8A46C1CC1}"/>
              </a:ext>
            </a:extLst>
          </p:cNvPr>
          <p:cNvSpPr txBox="1"/>
          <p:nvPr/>
        </p:nvSpPr>
        <p:spPr>
          <a:xfrm>
            <a:off x="5430644" y="4496170"/>
            <a:ext cx="297013" cy="338554"/>
          </a:xfrm>
          <a:prstGeom prst="rect">
            <a:avLst/>
          </a:prstGeom>
          <a:noFill/>
        </p:spPr>
        <p:txBody>
          <a:bodyPr wrap="square" rtlCol="0">
            <a:spAutoFit/>
          </a:bodyPr>
          <a:lstStyle/>
          <a:p>
            <a:r>
              <a:rPr kumimoji="1" lang="en-US" altLang="ja-JP" sz="1600" dirty="0"/>
              <a:t>a</a:t>
            </a:r>
            <a:endParaRPr kumimoji="1" lang="ja-JP" altLang="en-US" sz="1600"/>
          </a:p>
        </p:txBody>
      </p:sp>
      <p:sp>
        <p:nvSpPr>
          <p:cNvPr id="5" name="テキスト ボックス 4">
            <a:extLst>
              <a:ext uri="{FF2B5EF4-FFF2-40B4-BE49-F238E27FC236}">
                <a16:creationId xmlns:a16="http://schemas.microsoft.com/office/drawing/2014/main" id="{1366F52E-4DAB-0046-8369-84B553773085}"/>
              </a:ext>
            </a:extLst>
          </p:cNvPr>
          <p:cNvSpPr txBox="1"/>
          <p:nvPr/>
        </p:nvSpPr>
        <p:spPr>
          <a:xfrm>
            <a:off x="8363416" y="4215160"/>
            <a:ext cx="434896" cy="369332"/>
          </a:xfrm>
          <a:prstGeom prst="rect">
            <a:avLst/>
          </a:prstGeom>
          <a:noFill/>
        </p:spPr>
        <p:txBody>
          <a:bodyPr wrap="square" rtlCol="0">
            <a:spAutoFit/>
          </a:bodyPr>
          <a:lstStyle/>
          <a:p>
            <a:r>
              <a:rPr kumimoji="1" lang="en-US" altLang="ja-JP" dirty="0"/>
              <a:t>+</a:t>
            </a:r>
            <a:endParaRPr kumimoji="1" lang="ja-JP" altLang="en-US"/>
          </a:p>
        </p:txBody>
      </p:sp>
    </p:spTree>
    <p:extLst>
      <p:ext uri="{BB962C8B-B14F-4D97-AF65-F5344CB8AC3E}">
        <p14:creationId xmlns:p14="http://schemas.microsoft.com/office/powerpoint/2010/main" val="412010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D0B804-0377-5249-BA37-46675F3E6BBB}"/>
              </a:ext>
            </a:extLst>
          </p:cNvPr>
          <p:cNvSpPr>
            <a:spLocks noGrp="1"/>
          </p:cNvSpPr>
          <p:nvPr>
            <p:ph idx="1"/>
          </p:nvPr>
        </p:nvSpPr>
        <p:spPr>
          <a:xfrm>
            <a:off x="836341" y="412594"/>
            <a:ext cx="11355659" cy="6445405"/>
          </a:xfrm>
        </p:spPr>
        <p:txBody>
          <a:bodyPr>
            <a:normAutofit fontScale="92500" lnSpcReduction="20000"/>
          </a:bodyPr>
          <a:lstStyle/>
          <a:p>
            <a:pPr marL="0" indent="0">
              <a:buNone/>
            </a:pPr>
            <a:r>
              <a:rPr lang="en" altLang="ja-JP" sz="2800" b="1" dirty="0"/>
              <a:t>3. </a:t>
            </a:r>
            <a:r>
              <a:rPr lang="en" altLang="ja-JP" sz="3300" b="1" dirty="0"/>
              <a:t>True ROSAS/POSAS</a:t>
            </a:r>
          </a:p>
          <a:p>
            <a:pPr marL="0" indent="0">
              <a:buNone/>
            </a:pPr>
            <a:r>
              <a:rPr lang="en-US" altLang="ja-JP" sz="2800" dirty="0"/>
              <a:t> </a:t>
            </a:r>
            <a:endParaRPr lang="en" altLang="ja-JP" sz="2800" dirty="0"/>
          </a:p>
          <a:p>
            <a:pPr marL="0" indent="0">
              <a:buNone/>
            </a:pPr>
            <a:endParaRPr lang="en" altLang="ja-JP" sz="2400" dirty="0"/>
          </a:p>
          <a:p>
            <a:pPr marL="0" indent="0">
              <a:buNone/>
            </a:pPr>
            <a:endParaRPr lang="en" altLang="ja-JP" sz="2400" dirty="0"/>
          </a:p>
          <a:p>
            <a:pPr marL="0" indent="0">
              <a:buNone/>
            </a:pPr>
            <a:r>
              <a:rPr lang="en" altLang="ja-JP" sz="2400" dirty="0"/>
              <a:t> </a:t>
            </a:r>
          </a:p>
          <a:p>
            <a:pPr marL="0" indent="0">
              <a:buNone/>
            </a:pPr>
            <a:endParaRPr lang="en" altLang="ja-JP" sz="2400" dirty="0"/>
          </a:p>
          <a:p>
            <a:pPr marL="0" indent="0">
              <a:buNone/>
            </a:pPr>
            <a:r>
              <a:rPr lang="en" altLang="ja-JP" sz="2400" dirty="0"/>
              <a:t> </a:t>
            </a:r>
          </a:p>
          <a:p>
            <a:pPr marL="0" indent="0">
              <a:buNone/>
            </a:pPr>
            <a:endParaRPr lang="en" altLang="ja-JP" sz="2800" dirty="0"/>
          </a:p>
          <a:p>
            <a:pPr marL="0" indent="0">
              <a:buNone/>
            </a:pPr>
            <a:r>
              <a:rPr lang="en" altLang="ja-JP" sz="3000" dirty="0"/>
              <a:t> While this is effective in making the most informed decisions, the opposite happens with ROSAS and POSAS, where the regions of the tree of most interest are not fully explored. </a:t>
            </a:r>
          </a:p>
          <a:p>
            <a:pPr marL="0" indent="0">
              <a:buNone/>
            </a:pPr>
            <a:r>
              <a:rPr lang="en" altLang="ja-JP" sz="3000" dirty="0"/>
              <a:t>This is due to the play-out evaluation strategy, where the favorable outcome is evaluated more highly and the search for that region becomes deeper.</a:t>
            </a:r>
          </a:p>
          <a:p>
            <a:pPr marL="0" indent="0">
              <a:buNone/>
            </a:pPr>
            <a:r>
              <a:rPr lang="en" altLang="ja-JP" sz="3000" dirty="0"/>
              <a:t> To address this limitation, they propose two additional DDA AI agents, true ROSAS and true POSAS.</a:t>
            </a:r>
          </a:p>
          <a:p>
            <a:pPr marL="0" indent="0">
              <a:buNone/>
            </a:pPr>
            <a:endParaRPr kumimoji="1" lang="ja-JP" altLang="en-US" sz="3100"/>
          </a:p>
        </p:txBody>
      </p:sp>
      <p:pic>
        <p:nvPicPr>
          <p:cNvPr id="6" name="図 5" descr="ラック が含まれている画像&#10;&#10;自動的に生成された説明">
            <a:extLst>
              <a:ext uri="{FF2B5EF4-FFF2-40B4-BE49-F238E27FC236}">
                <a16:creationId xmlns:a16="http://schemas.microsoft.com/office/drawing/2014/main" id="{FE7C3E88-65D0-FC4A-A029-EB5BF4871D4A}"/>
              </a:ext>
            </a:extLst>
          </p:cNvPr>
          <p:cNvPicPr>
            <a:picLocks noChangeAspect="1"/>
          </p:cNvPicPr>
          <p:nvPr/>
        </p:nvPicPr>
        <p:blipFill>
          <a:blip r:embed="rId3"/>
          <a:stretch>
            <a:fillRect/>
          </a:stretch>
        </p:blipFill>
        <p:spPr>
          <a:xfrm>
            <a:off x="7452151" y="947251"/>
            <a:ext cx="3559097" cy="2481749"/>
          </a:xfrm>
          <a:prstGeom prst="rect">
            <a:avLst/>
          </a:prstGeom>
        </p:spPr>
      </p:pic>
      <p:sp>
        <p:nvSpPr>
          <p:cNvPr id="7" name="テキスト ボックス 6">
            <a:extLst>
              <a:ext uri="{FF2B5EF4-FFF2-40B4-BE49-F238E27FC236}">
                <a16:creationId xmlns:a16="http://schemas.microsoft.com/office/drawing/2014/main" id="{628FC027-D031-E64E-97E8-FC4C71E4B240}"/>
              </a:ext>
            </a:extLst>
          </p:cNvPr>
          <p:cNvSpPr txBox="1"/>
          <p:nvPr/>
        </p:nvSpPr>
        <p:spPr>
          <a:xfrm>
            <a:off x="836341" y="1265416"/>
            <a:ext cx="6220522" cy="2369880"/>
          </a:xfrm>
          <a:prstGeom prst="rect">
            <a:avLst/>
          </a:prstGeom>
          <a:noFill/>
        </p:spPr>
        <p:txBody>
          <a:bodyPr wrap="square" rtlCol="0">
            <a:spAutoFit/>
          </a:bodyPr>
          <a:lstStyle/>
          <a:p>
            <a:r>
              <a:rPr lang="en" altLang="ja-JP" dirty="0"/>
              <a:t> </a:t>
            </a:r>
            <a:r>
              <a:rPr lang="en" altLang="ja-JP" sz="2800" dirty="0"/>
              <a:t>One of the greatest strengths of MCTS is that the most promising tree regions are more expanded and explored. The figure shows an example of such a tree. </a:t>
            </a:r>
          </a:p>
          <a:p>
            <a:endParaRPr lang="en" altLang="ja-JP" dirty="0"/>
          </a:p>
          <a:p>
            <a:r>
              <a:rPr kumimoji="1" lang="en-US" altLang="ja-JP" dirty="0"/>
              <a:t> </a:t>
            </a:r>
          </a:p>
        </p:txBody>
      </p:sp>
    </p:spTree>
    <p:extLst>
      <p:ext uri="{BB962C8B-B14F-4D97-AF65-F5344CB8AC3E}">
        <p14:creationId xmlns:p14="http://schemas.microsoft.com/office/powerpoint/2010/main" val="221669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8AD9F96C-4C79-6945-B45F-D6421687DF1B}"/>
                  </a:ext>
                </a:extLst>
              </p:cNvPr>
              <p:cNvSpPr>
                <a:spLocks noGrp="1"/>
              </p:cNvSpPr>
              <p:nvPr>
                <p:ph idx="1"/>
              </p:nvPr>
            </p:nvSpPr>
            <p:spPr>
              <a:xfrm>
                <a:off x="702527" y="323386"/>
                <a:ext cx="11489473" cy="6456555"/>
              </a:xfrm>
            </p:spPr>
            <p:txBody>
              <a:bodyPr>
                <a:normAutofit lnSpcReduction="10000"/>
              </a:bodyPr>
              <a:lstStyle/>
              <a:p>
                <a:r>
                  <a:rPr lang="en" altLang="ja-JP" sz="2400" dirty="0"/>
                  <a:t> </a:t>
                </a:r>
                <a:r>
                  <a:rPr lang="en" altLang="ja-JP" sz="2800" dirty="0"/>
                  <a:t>True ROSAS evaluates nodes using the formula: </a:t>
                </a:r>
                <a:r>
                  <a:rPr lang="en" altLang="ja-JP" sz="2400" i="1" dirty="0" err="1"/>
                  <a:t>node.score</a:t>
                </a:r>
                <a:r>
                  <a:rPr lang="en" altLang="ja-JP" sz="2400" i="1" dirty="0"/>
                  <a:t> = −|</a:t>
                </a:r>
                <a14:m>
                  <m:oMath xmlns:m="http://schemas.openxmlformats.org/officeDocument/2006/math">
                    <m:sSub>
                      <m:sSubPr>
                        <m:ctrlPr>
                          <a:rPr lang="en" altLang="ja-JP" sz="2400" i="1">
                            <a:latin typeface="Cambria Math" panose="02040503050406030204" pitchFamily="18" charset="0"/>
                          </a:rPr>
                        </m:ctrlPr>
                      </m:sSubPr>
                      <m:e>
                        <m:r>
                          <a:rPr lang="en-US" altLang="ja-JP" sz="2400" i="1">
                            <a:latin typeface="Cambria Math" panose="02040503050406030204" pitchFamily="18" charset="0"/>
                          </a:rPr>
                          <m:t>h</m:t>
                        </m:r>
                      </m:e>
                      <m:sub>
                        <m:r>
                          <a:rPr lang="en-US" altLang="ja-JP" sz="2400" i="1">
                            <a:latin typeface="Cambria Math" panose="02040503050406030204" pitchFamily="18" charset="0"/>
                          </a:rPr>
                          <m:t>𝑠</m:t>
                        </m:r>
                      </m:sub>
                    </m:sSub>
                  </m:oMath>
                </a14:m>
                <a:r>
                  <a:rPr lang="en" altLang="ja-JP" sz="2400" i="1" dirty="0"/>
                  <a:t>|</a:t>
                </a:r>
              </a:p>
              <a:p>
                <a:pPr marL="0" indent="0">
                  <a:buNone/>
                </a:pPr>
                <a:r>
                  <a:rPr lang="en" altLang="ja-JP" sz="2400" dirty="0"/>
                  <a:t> </a:t>
                </a:r>
                <a:r>
                  <a:rPr lang="en" altLang="ja-JP" sz="2400" i="1" dirty="0"/>
                  <a:t>(where </a:t>
                </a:r>
                <a14:m>
                  <m:oMath xmlns:m="http://schemas.openxmlformats.org/officeDocument/2006/math">
                    <m:sSub>
                      <m:sSubPr>
                        <m:ctrlPr>
                          <a:rPr lang="en" altLang="ja-JP" sz="2400" i="1">
                            <a:latin typeface="Cambria Math" panose="02040503050406030204" pitchFamily="18" charset="0"/>
                          </a:rPr>
                        </m:ctrlPr>
                      </m:sSubPr>
                      <m:e>
                        <m:r>
                          <a:rPr lang="en-US" altLang="ja-JP" sz="2400" i="1">
                            <a:latin typeface="Cambria Math" panose="02040503050406030204" pitchFamily="18" charset="0"/>
                          </a:rPr>
                          <m:t>h</m:t>
                        </m:r>
                      </m:e>
                      <m:sub>
                        <m:r>
                          <a:rPr lang="en-US" altLang="ja-JP" sz="2400" i="1">
                            <a:latin typeface="Cambria Math" panose="02040503050406030204" pitchFamily="18" charset="0"/>
                          </a:rPr>
                          <m:t>𝑠</m:t>
                        </m:r>
                      </m:sub>
                    </m:sSub>
                  </m:oMath>
                </a14:m>
                <a:r>
                  <a:rPr lang="en" altLang="ja-JP" sz="2400" i="1" dirty="0"/>
                  <a:t> is the heuristic strategy employed; for their 2D real- time fighting game, this is the health points difference)</a:t>
                </a:r>
              </a:p>
              <a:p>
                <a:pPr marL="0" indent="0">
                  <a:buNone/>
                </a:pPr>
                <a:r>
                  <a:rPr lang="en" altLang="ja-JP" sz="2800" dirty="0"/>
                  <a:t> When the tree is fully built, True ROSAS selects the action with the most visits (or the one with highest score).</a:t>
                </a:r>
              </a:p>
              <a:p>
                <a:pPr marL="0" indent="0">
                  <a:buNone/>
                </a:pPr>
                <a:r>
                  <a:rPr lang="en" altLang="ja-JP" sz="2800" dirty="0"/>
                  <a:t> This ensures the tree expansion is in-line with the action selection policy of the ROSAS algorithm, ensuring the most relevant areas are explored more in depth.</a:t>
                </a:r>
              </a:p>
              <a:p>
                <a:r>
                  <a:rPr lang="en" altLang="ja-JP" sz="2400" dirty="0"/>
                  <a:t> </a:t>
                </a:r>
                <a:r>
                  <a:rPr lang="en" altLang="ja-JP" sz="2800" dirty="0"/>
                  <a:t>True POSAS, evaluates nodes using the formula:</a:t>
                </a:r>
                <a:r>
                  <a:rPr lang="en-US" altLang="ja-JP" sz="2800" dirty="0"/>
                  <a:t> </a:t>
                </a:r>
                <a:r>
                  <a:rPr lang="en" altLang="ja-JP" sz="2400" i="1" dirty="0" err="1"/>
                  <a:t>node.score</a:t>
                </a:r>
                <a:r>
                  <a:rPr lang="en" altLang="ja-JP" sz="2400" i="1" dirty="0"/>
                  <a:t> = −(|</a:t>
                </a:r>
                <a14:m>
                  <m:oMath xmlns:m="http://schemas.openxmlformats.org/officeDocument/2006/math">
                    <m:sSub>
                      <m:sSubPr>
                        <m:ctrlPr>
                          <a:rPr lang="en" altLang="ja-JP" sz="2400" i="1" smtClean="0">
                            <a:latin typeface="Cambria Math" panose="02040503050406030204" pitchFamily="18" charset="0"/>
                          </a:rPr>
                        </m:ctrlPr>
                      </m:sSubPr>
                      <m:e>
                        <m:r>
                          <a:rPr lang="en-US" altLang="ja-JP" sz="2400" b="0" i="1" smtClean="0">
                            <a:latin typeface="Cambria Math" panose="02040503050406030204" pitchFamily="18" charset="0"/>
                          </a:rPr>
                          <m:t>h</m:t>
                        </m:r>
                      </m:e>
                      <m:sub>
                        <m:r>
                          <a:rPr lang="en-US" altLang="ja-JP" sz="2400" b="0" i="1" smtClean="0">
                            <a:latin typeface="Cambria Math" panose="02040503050406030204" pitchFamily="18" charset="0"/>
                          </a:rPr>
                          <m:t>𝑠</m:t>
                        </m:r>
                      </m:sub>
                    </m:sSub>
                  </m:oMath>
                </a14:m>
                <a:r>
                  <a:rPr lang="en" altLang="ja-JP" sz="2400" i="1" dirty="0"/>
                  <a:t> | − </a:t>
                </a:r>
                <a14:m>
                  <m:oMath xmlns:m="http://schemas.openxmlformats.org/officeDocument/2006/math">
                    <m:sSub>
                      <m:sSubPr>
                        <m:ctrlPr>
                          <a:rPr lang="en" altLang="ja-JP" sz="2400" i="1" smtClean="0">
                            <a:latin typeface="Cambria Math" panose="02040503050406030204" pitchFamily="18" charset="0"/>
                          </a:rPr>
                        </m:ctrlPr>
                      </m:sSubPr>
                      <m:e>
                        <m:r>
                          <a:rPr lang="en-US" altLang="ja-JP" sz="2400" b="0" i="1" smtClean="0">
                            <a:latin typeface="Cambria Math" panose="02040503050406030204" pitchFamily="18" charset="0"/>
                          </a:rPr>
                          <m:t>𝐼</m:t>
                        </m:r>
                      </m:e>
                      <m:sub>
                        <m:r>
                          <a:rPr lang="en-US" altLang="ja-JP" sz="2400" b="0" i="1" smtClean="0">
                            <a:latin typeface="Cambria Math" panose="02040503050406030204" pitchFamily="18" charset="0"/>
                          </a:rPr>
                          <m:t>h</m:t>
                        </m:r>
                      </m:sub>
                    </m:sSub>
                  </m:oMath>
                </a14:m>
                <a:r>
                  <a:rPr lang="en" altLang="ja-JP" sz="2400" i="1" dirty="0"/>
                  <a:t> )</a:t>
                </a:r>
              </a:p>
              <a:p>
                <a:pPr marL="0" indent="0">
                  <a:buNone/>
                </a:pPr>
                <a:r>
                  <a:rPr lang="en" altLang="ja-JP" sz="2400" i="1" dirty="0"/>
                  <a:t>(where </a:t>
                </a:r>
                <a14:m>
                  <m:oMath xmlns:m="http://schemas.openxmlformats.org/officeDocument/2006/math">
                    <m:sSub>
                      <m:sSubPr>
                        <m:ctrlPr>
                          <a:rPr lang="en" altLang="ja-JP" sz="2400" i="1" smtClean="0">
                            <a:latin typeface="Cambria Math" panose="02040503050406030204" pitchFamily="18" charset="0"/>
                          </a:rPr>
                        </m:ctrlPr>
                      </m:sSubPr>
                      <m:e>
                        <m:r>
                          <a:rPr lang="en-US" altLang="ja-JP" sz="2400" b="0" i="1" smtClean="0">
                            <a:latin typeface="Cambria Math" panose="02040503050406030204" pitchFamily="18" charset="0"/>
                          </a:rPr>
                          <m:t>h</m:t>
                        </m:r>
                      </m:e>
                      <m:sub>
                        <m:r>
                          <a:rPr lang="en-US" altLang="ja-JP" sz="2400" b="0" i="1" smtClean="0">
                            <a:latin typeface="Cambria Math" panose="02040503050406030204" pitchFamily="18" charset="0"/>
                          </a:rPr>
                          <m:t>𝑠</m:t>
                        </m:r>
                      </m:sub>
                    </m:sSub>
                    <m:r>
                      <a:rPr lang="en-US" altLang="ja-JP" sz="2400" b="0" i="1" smtClean="0">
                        <a:latin typeface="Cambria Math" panose="02040503050406030204" pitchFamily="18" charset="0"/>
                      </a:rPr>
                      <m:t> </m:t>
                    </m:r>
                  </m:oMath>
                </a14:m>
                <a:r>
                  <a:rPr lang="en" altLang="ja-JP" sz="2400" i="1" dirty="0"/>
                  <a:t>is the heuristic strategy employed, </a:t>
                </a:r>
                <a14:m>
                  <m:oMath xmlns:m="http://schemas.openxmlformats.org/officeDocument/2006/math">
                    <m:sSub>
                      <m:sSubPr>
                        <m:ctrlPr>
                          <a:rPr lang="en" altLang="ja-JP" sz="2400" i="1" smtClean="0">
                            <a:latin typeface="Cambria Math" panose="02040503050406030204" pitchFamily="18" charset="0"/>
                          </a:rPr>
                        </m:ctrlPr>
                      </m:sSubPr>
                      <m:e>
                        <m:r>
                          <a:rPr lang="en-US" altLang="ja-JP" sz="2400" b="0" i="1" smtClean="0">
                            <a:latin typeface="Cambria Math" panose="02040503050406030204" pitchFamily="18" charset="0"/>
                          </a:rPr>
                          <m:t>𝐼</m:t>
                        </m:r>
                      </m:e>
                      <m:sub>
                        <m:r>
                          <a:rPr lang="en-US" altLang="ja-JP" sz="2400" b="0" i="1" smtClean="0">
                            <a:latin typeface="Cambria Math" panose="02040503050406030204" pitchFamily="18" charset="0"/>
                          </a:rPr>
                          <m:t>h</m:t>
                        </m:r>
                      </m:sub>
                    </m:sSub>
                  </m:oMath>
                </a14:m>
                <a:r>
                  <a:rPr lang="en" altLang="ja-JP" sz="2400" i="1" dirty="0"/>
                  <a:t> is the half-size of the interval around zero in which all actions are considered equally valuable, and (·)+ indicates the ramp function)</a:t>
                </a:r>
              </a:p>
              <a:p>
                <a:pPr marL="0" indent="0">
                  <a:buNone/>
                </a:pPr>
                <a:r>
                  <a:rPr lang="en" altLang="ja-JP" sz="2400" dirty="0"/>
                  <a:t> </a:t>
                </a:r>
                <a:r>
                  <a:rPr lang="en" altLang="ja-JP" sz="2800" dirty="0"/>
                  <a:t>This maintains the goal of POSAS while expanding the search tree in the areas that relate to the heuristic strategy rather than the most promising actions for victory.</a:t>
                </a:r>
                <a:endParaRPr kumimoji="1" lang="ja-JP" altLang="en-US" sz="2800"/>
              </a:p>
            </p:txBody>
          </p:sp>
        </mc:Choice>
        <mc:Fallback>
          <p:sp>
            <p:nvSpPr>
              <p:cNvPr id="3" name="コンテンツ プレースホルダー 2">
                <a:extLst>
                  <a:ext uri="{FF2B5EF4-FFF2-40B4-BE49-F238E27FC236}">
                    <a16:creationId xmlns:a16="http://schemas.microsoft.com/office/drawing/2014/main" id="{8AD9F96C-4C79-6945-B45F-D6421687DF1B}"/>
                  </a:ext>
                </a:extLst>
              </p:cNvPr>
              <p:cNvSpPr>
                <a:spLocks noGrp="1" noRot="1" noChangeAspect="1" noMove="1" noResize="1" noEditPoints="1" noAdjustHandles="1" noChangeArrowheads="1" noChangeShapeType="1" noTextEdit="1"/>
              </p:cNvSpPr>
              <p:nvPr>
                <p:ph idx="1"/>
              </p:nvPr>
            </p:nvSpPr>
            <p:spPr>
              <a:xfrm>
                <a:off x="702527" y="323386"/>
                <a:ext cx="11489473" cy="6456555"/>
              </a:xfrm>
              <a:blipFill>
                <a:blip r:embed="rId2"/>
                <a:stretch>
                  <a:fillRect l="-1104" t="-1965" r="-1325"/>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9DA1F30A-2793-B144-9C28-D38B4F8B39EB}"/>
              </a:ext>
            </a:extLst>
          </p:cNvPr>
          <p:cNvSpPr txBox="1"/>
          <p:nvPr/>
        </p:nvSpPr>
        <p:spPr>
          <a:xfrm>
            <a:off x="11872682" y="3551663"/>
            <a:ext cx="319318" cy="369332"/>
          </a:xfrm>
          <a:prstGeom prst="rect">
            <a:avLst/>
          </a:prstGeom>
          <a:noFill/>
        </p:spPr>
        <p:txBody>
          <a:bodyPr wrap="none" rtlCol="0">
            <a:spAutoFit/>
          </a:bodyPr>
          <a:lstStyle/>
          <a:p>
            <a:r>
              <a:rPr kumimoji="1" lang="en-US" altLang="ja-JP" dirty="0"/>
              <a:t>+</a:t>
            </a:r>
            <a:endParaRPr kumimoji="1" lang="ja-JP" altLang="en-US"/>
          </a:p>
        </p:txBody>
      </p:sp>
    </p:spTree>
    <p:extLst>
      <p:ext uri="{BB962C8B-B14F-4D97-AF65-F5344CB8AC3E}">
        <p14:creationId xmlns:p14="http://schemas.microsoft.com/office/powerpoint/2010/main" val="172363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18F4B9-CECD-7045-B92F-3E005DF64B34}"/>
              </a:ext>
            </a:extLst>
          </p:cNvPr>
          <p:cNvSpPr>
            <a:spLocks noGrp="1"/>
          </p:cNvSpPr>
          <p:nvPr>
            <p:ph type="title"/>
          </p:nvPr>
        </p:nvSpPr>
        <p:spPr>
          <a:xfrm>
            <a:off x="849238" y="178421"/>
            <a:ext cx="10493524" cy="1485900"/>
          </a:xfrm>
        </p:spPr>
        <p:txBody>
          <a:bodyPr>
            <a:normAutofit/>
          </a:bodyPr>
          <a:lstStyle/>
          <a:p>
            <a:r>
              <a:rPr lang="en" altLang="ja-JP" dirty="0"/>
              <a:t>Experimental results</a:t>
            </a:r>
            <a:endParaRPr kumimoji="1" lang="ja-JP" altLang="en-US"/>
          </a:p>
        </p:txBody>
      </p:sp>
      <p:sp>
        <p:nvSpPr>
          <p:cNvPr id="10" name="Rectangle 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コンテンツ プレースホルダー 2">
            <a:extLst>
              <a:ext uri="{FF2B5EF4-FFF2-40B4-BE49-F238E27FC236}">
                <a16:creationId xmlns:a16="http://schemas.microsoft.com/office/drawing/2014/main" id="{E583B2C6-97B5-2E47-8C00-32E9052AAA74}"/>
              </a:ext>
            </a:extLst>
          </p:cNvPr>
          <p:cNvSpPr>
            <a:spLocks noGrp="1"/>
          </p:cNvSpPr>
          <p:nvPr>
            <p:ph idx="1"/>
          </p:nvPr>
        </p:nvSpPr>
        <p:spPr>
          <a:xfrm>
            <a:off x="1023562" y="814040"/>
            <a:ext cx="5644867" cy="5865540"/>
          </a:xfrm>
        </p:spPr>
        <p:txBody>
          <a:bodyPr>
            <a:normAutofit fontScale="92500" lnSpcReduction="10000"/>
          </a:bodyPr>
          <a:lstStyle/>
          <a:p>
            <a:pPr marL="0" indent="0">
              <a:buNone/>
            </a:pPr>
            <a:endParaRPr lang="en" altLang="ja-JP" sz="1700" dirty="0"/>
          </a:p>
          <a:p>
            <a:r>
              <a:rPr lang="en-US" altLang="ja-JP" sz="1700" dirty="0"/>
              <a:t> </a:t>
            </a:r>
            <a:r>
              <a:rPr lang="en" altLang="ja-JP" sz="3000" dirty="0"/>
              <a:t>They developed the four agents ROSAS, POSAS, True ROSAS and True POSAS to play a 2D fighting game called </a:t>
            </a:r>
            <a:r>
              <a:rPr lang="en" altLang="ja-JP" sz="3000" dirty="0" err="1"/>
              <a:t>FightingICE</a:t>
            </a:r>
            <a:r>
              <a:rPr lang="en" altLang="ja-JP" sz="3000" dirty="0"/>
              <a:t> .</a:t>
            </a:r>
          </a:p>
          <a:p>
            <a:endParaRPr kumimoji="1" lang="en" altLang="ja-JP" sz="2600" dirty="0"/>
          </a:p>
          <a:p>
            <a:r>
              <a:rPr lang="en" altLang="ja-JP" sz="2600" dirty="0"/>
              <a:t> </a:t>
            </a:r>
            <a:r>
              <a:rPr lang="en" altLang="ja-JP" sz="3000" dirty="0"/>
              <a:t>Two players face off in a 2D arena and using a combination of movement, jumping, crouching, blocking, punching, kicking and special attacks try to lower the opposing player health points. The game ends a round when the timer runs out or when one player's health reaches zero.</a:t>
            </a:r>
            <a:endParaRPr kumimoji="1" lang="ja-JP" altLang="en-US" sz="3000"/>
          </a:p>
        </p:txBody>
      </p:sp>
      <p:pic>
        <p:nvPicPr>
          <p:cNvPr id="5" name="図 4" descr="屋内, 男, 女性, 立つ が含まれている画像&#10;&#10;自動的に生成された説明">
            <a:extLst>
              <a:ext uri="{FF2B5EF4-FFF2-40B4-BE49-F238E27FC236}">
                <a16:creationId xmlns:a16="http://schemas.microsoft.com/office/drawing/2014/main" id="{FF76C4B7-91EA-F04D-A699-BC880BCE5F89}"/>
              </a:ext>
            </a:extLst>
          </p:cNvPr>
          <p:cNvPicPr>
            <a:picLocks noChangeAspect="1"/>
          </p:cNvPicPr>
          <p:nvPr/>
        </p:nvPicPr>
        <p:blipFill>
          <a:blip r:embed="rId2"/>
          <a:stretch>
            <a:fillRect/>
          </a:stretch>
        </p:blipFill>
        <p:spPr>
          <a:xfrm>
            <a:off x="6884069" y="2113961"/>
            <a:ext cx="5097291" cy="3542618"/>
          </a:xfrm>
          <a:prstGeom prst="rect">
            <a:avLst/>
          </a:prstGeom>
        </p:spPr>
      </p:pic>
    </p:spTree>
    <p:extLst>
      <p:ext uri="{BB962C8B-B14F-4D97-AF65-F5344CB8AC3E}">
        <p14:creationId xmlns:p14="http://schemas.microsoft.com/office/powerpoint/2010/main" val="413928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A3E8D0-CDDC-EE48-8C6B-C994D9EC7D23}"/>
              </a:ext>
            </a:extLst>
          </p:cNvPr>
          <p:cNvSpPr>
            <a:spLocks noGrp="1"/>
          </p:cNvSpPr>
          <p:nvPr>
            <p:ph idx="1"/>
          </p:nvPr>
        </p:nvSpPr>
        <p:spPr>
          <a:xfrm>
            <a:off x="959005" y="133815"/>
            <a:ext cx="11050857" cy="6434253"/>
          </a:xfrm>
        </p:spPr>
        <p:txBody>
          <a:bodyPr>
            <a:normAutofit/>
          </a:bodyPr>
          <a:lstStyle/>
          <a:p>
            <a:r>
              <a:rPr kumimoji="1" lang="en-US" altLang="ja-JP" sz="2800" b="1" dirty="0"/>
              <a:t>A. Bot Trials</a:t>
            </a:r>
          </a:p>
          <a:p>
            <a:pPr marL="0" indent="0">
              <a:buNone/>
            </a:pPr>
            <a:endParaRPr lang="en" altLang="ja-JP" sz="2800" dirty="0"/>
          </a:p>
          <a:p>
            <a:pPr marL="0" indent="0">
              <a:buNone/>
            </a:pPr>
            <a:r>
              <a:rPr lang="en" altLang="ja-JP" sz="2800" dirty="0"/>
              <a:t> The ability of the DDA AI agent to adapt to individual opponents and provide the appropriate level of challenge was tested against a number of bots that participated in the 2016 CIG </a:t>
            </a:r>
            <a:r>
              <a:rPr lang="en" altLang="ja-JP" sz="2800" dirty="0" err="1"/>
              <a:t>FightingICE</a:t>
            </a:r>
            <a:r>
              <a:rPr lang="en" altLang="ja-JP" sz="2800" dirty="0"/>
              <a:t> competition.</a:t>
            </a:r>
          </a:p>
          <a:p>
            <a:pPr marL="0" indent="0">
              <a:buNone/>
            </a:pPr>
            <a:r>
              <a:rPr lang="en" altLang="ja-JP" sz="2800" dirty="0"/>
              <a:t> Each game consisted of three 90 second rounds with both players starting with 500 health points.</a:t>
            </a:r>
          </a:p>
          <a:p>
            <a:pPr marL="0" indent="0">
              <a:buNone/>
            </a:pPr>
            <a:r>
              <a:rPr lang="en" altLang="ja-JP" sz="2800" dirty="0"/>
              <a:t> Additionally they develop an agent using Challenge Sensitive Action Selection(CSAS) to compare against their DDA AI agents. To provide a fair comparison, their implementation of CSAS uses MCTS to compute the actions value and rank. They tested the CSAS agent against the same bots as the other agents in the same setting.</a:t>
            </a:r>
            <a:endParaRPr kumimoji="1" lang="ja-JP" altLang="en-US" sz="2800"/>
          </a:p>
        </p:txBody>
      </p:sp>
    </p:spTree>
    <p:extLst>
      <p:ext uri="{BB962C8B-B14F-4D97-AF65-F5344CB8AC3E}">
        <p14:creationId xmlns:p14="http://schemas.microsoft.com/office/powerpoint/2010/main" val="517187206"/>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{F56D4E93-7EBF-C14E-82C9-FE8318FADCA4}tf10001072</Template>
  <TotalTime>8995</TotalTime>
  <Words>1648</Words>
  <Application>Microsoft Macintosh PowerPoint</Application>
  <PresentationFormat>ワイド画面</PresentationFormat>
  <Paragraphs>104</Paragraphs>
  <Slides>16</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Cambria Math</vt:lpstr>
      <vt:lpstr>Franklin Gothic Book</vt:lpstr>
      <vt:lpstr>トリミング</vt:lpstr>
      <vt:lpstr>Monte Carlo Tree Search Based Algorithms for Dynamic Difficulty Adjustment  </vt:lpstr>
      <vt:lpstr>Introduction</vt:lpstr>
      <vt:lpstr>Background</vt:lpstr>
      <vt:lpstr>Dynamic difficulty adjustment AI agents</vt:lpstr>
      <vt:lpstr>PowerPoint プレゼンテーション</vt:lpstr>
      <vt:lpstr>PowerPoint プレゼンテーション</vt:lpstr>
      <vt:lpstr>PowerPoint プレゼンテーション</vt:lpstr>
      <vt:lpstr>Experimental results</vt:lpstr>
      <vt:lpstr>PowerPoint プレゼンテーション</vt:lpstr>
      <vt:lpstr>PowerPoint プレゼンテーション</vt:lpstr>
      <vt:lpstr>PowerPoint プレゼンテーション</vt:lpstr>
      <vt:lpstr>Discussion</vt:lpstr>
      <vt:lpstr>PowerPoint プレゼンテーション</vt:lpstr>
      <vt:lpstr>PowerPoint プレゼンテーション</vt:lpstr>
      <vt:lpstr>Conclusions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Tree Search Based Algorithms for Dynamic Difficulty Adjustment  </dc:title>
  <dc:creator>西沢理紗</dc:creator>
  <cp:lastModifiedBy>西沢理紗</cp:lastModifiedBy>
  <cp:revision>18</cp:revision>
  <dcterms:created xsi:type="dcterms:W3CDTF">2022-01-03T14:08:32Z</dcterms:created>
  <dcterms:modified xsi:type="dcterms:W3CDTF">2022-01-12T04:26:24Z</dcterms:modified>
</cp:coreProperties>
</file>