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14" r:id="rId1"/>
  </p:sldMasterIdLst>
  <p:notesMasterIdLst>
    <p:notesMasterId r:id="rId16"/>
  </p:notesMasterIdLst>
  <p:sldIdLst>
    <p:sldId id="256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73" r:id="rId10"/>
    <p:sldId id="274" r:id="rId11"/>
    <p:sldId id="277" r:id="rId12"/>
    <p:sldId id="275" r:id="rId13"/>
    <p:sldId id="276" r:id="rId14"/>
    <p:sldId id="265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5A2A4-AE4A-FD41-B3E8-8F7C9B872636}" type="datetimeFigureOut">
              <a:rPr kumimoji="1" lang="ja-JP" altLang="en-US" smtClean="0"/>
              <a:t>2021/12/18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9DB8A-FA72-9D4D-BEBA-F9BD9D77A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45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9DB8A-FA72-9D4D-BEBA-F9BD9D77AAE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32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07F9CD-E46E-884E-816C-3790AA2A5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AD9240D-9BD7-D744-B6D8-EDE136D65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2B7FF2-F462-CD4D-8316-FD2290FE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1689-568A-2243-9DA4-8549991A01B0}" type="datetime1">
              <a:rPr kumimoji="1" lang="ja-JP" altLang="en-US" smtClean="0"/>
              <a:t>2021/12/18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23D89A-64C8-7848-9D7E-0C1FB5E5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8061FA-EFC9-DA47-8E98-05088806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0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D38991-6CB1-C643-A921-074C2D337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28FECD8-B497-7246-AE45-BBEE256EC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AD677D-337A-474A-94CB-BFC4225A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4C10-42BC-0740-BDC1-137AC20F1763}" type="datetime1">
              <a:rPr kumimoji="1" lang="ja-JP" altLang="en-US" smtClean="0"/>
              <a:t>2021/12/18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99E32B-9D03-5B49-990A-FB03D3021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776869-53F3-4545-9373-C6A015EF6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37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7E7BD14-3CBF-A74C-8EB6-6C23C49C2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B756F95-68E4-5E42-84A7-F9F9C95D6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163DC6-3EBD-CC4E-83AD-3987911D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DC52-E5BF-FA4C-96AE-3F49DAA754AC}" type="datetime1">
              <a:rPr kumimoji="1" lang="ja-JP" altLang="en-US" smtClean="0"/>
              <a:t>2021/12/18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E9DEDE-4186-7F41-AF8C-DD8EB21C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FB846B-7CB4-204A-87CD-EA6980D0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85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EC17E9-42C2-0645-9EB4-B00EBCBD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3CECD8-00C2-F645-AF35-A57DC221C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D69A58-EE4B-D545-9168-512F6F8D8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24A3-9AB7-FB49-9153-18BB60C8EE57}" type="datetime1">
              <a:rPr kumimoji="1" lang="ja-JP" altLang="en-US" smtClean="0"/>
              <a:t>2021/12/18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07DF95-BF3B-D34F-9768-B7E9C32B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0B3E00-DC17-AF4E-8170-DD03638F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91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C85E40-9516-DC44-84A2-CC331D26F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7F07A3-082D-CC46-A37A-4B285C704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998EE6-326E-7F45-8B20-D18ADF84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389A-5571-7547-A6B8-E1681800DD99}" type="datetime1">
              <a:rPr kumimoji="1" lang="ja-JP" altLang="en-US" smtClean="0"/>
              <a:t>2021/12/18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0E240C-1D79-BA46-B89B-15B045FD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010E31-964C-A246-80AD-78D35169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26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2A5B6E-C21D-1749-B892-51363746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C0C05D-D1EC-734F-B157-985F3601A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4B1F6C7-3AB6-1A48-B407-E05A141E8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016AF31-EBE3-1B45-B548-EA8A769F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3639-6E08-CE4B-835D-E8AABD4778A8}" type="datetime1">
              <a:rPr kumimoji="1" lang="ja-JP" altLang="en-US" smtClean="0"/>
              <a:t>2021/12/18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3C21063-5154-CC40-8B52-CFEFCEC5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1E335A-75EA-6941-9053-5B4D2F3AC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52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5F0452-90EB-F444-9BAB-EF5AE0B9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1D8604-8F51-AA4A-B6C2-4E20353C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9D72F13-BE03-7A49-ACA0-E881F8251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35092E8-F56E-A84E-B873-44BD10E39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0504F28-637B-374E-A214-AA6D6A97B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2441099-A041-2448-AD45-C39B49C5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2FF1-1261-AA41-9119-8696E8F90FE1}" type="datetime1">
              <a:rPr kumimoji="1" lang="ja-JP" altLang="en-US" smtClean="0"/>
              <a:t>2021/12/18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E7A1B6C-A21D-1F42-93D6-4E76DD0E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40A09B8-EA46-1F49-9A37-F3BC49C4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96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FA9B85-2ACB-DC46-9BB0-928C3F5AA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005E2AD-444C-BA4A-B78A-5AD865B07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445C-9C0F-844A-A590-E2ABEFB94527}" type="datetime1">
              <a:rPr kumimoji="1" lang="ja-JP" altLang="en-US" smtClean="0"/>
              <a:t>2021/12/18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2B1535-C219-AB4E-8DFE-B722614B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E1FB3B9-B351-6741-9045-E0789A16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75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CDFCF6-4934-3240-9CC6-17FC6AE53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2FB-2D12-6B45-B556-D605ADE052FB}" type="datetime1">
              <a:rPr kumimoji="1" lang="ja-JP" altLang="en-US" smtClean="0"/>
              <a:t>2021/12/18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234AF17-B9E4-3A42-929E-BE50BE23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18F354-D937-294F-95A8-B110565D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89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7534B3-50F9-DE4B-BB5E-41CD80CD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C2E060-3990-A64A-9EA2-ECDAAB69D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C095620-3839-9941-A051-FD764DD2F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50F343-82F5-9044-9F54-A69F5FC0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DAE5-3C25-FB46-AA0F-E1E3D2EECC91}" type="datetime1">
              <a:rPr kumimoji="1" lang="ja-JP" altLang="en-US" smtClean="0"/>
              <a:t>2021/12/18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43E80A-0E29-D346-8924-78EF6B35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08F6CCE-D6CA-724A-95EF-3E62E45C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1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1F16AF-AD52-4D44-AB9E-EAC6FBC4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251D3B0-75A1-E543-96B3-E7D792FA5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46B4D14-4F97-7142-9EFD-10C8CA52C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5FCC44-9ACC-9A40-AAC5-0EDEACD1F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BB8D-A537-8D41-ABE1-C00C5F28F349}" type="datetime1">
              <a:rPr kumimoji="1" lang="ja-JP" altLang="en-US" smtClean="0"/>
              <a:t>2021/12/18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61C672-1563-D844-BD29-A02A2E253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paper discussion</a:t>
            </a:r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9C9971-549C-154C-AFFC-62A96411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42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5449247-6465-8F49-9D5B-70C1E615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F6C733-7471-D74F-BF04-90CF9DD1D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97433F-5185-074A-9471-696619A44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EF2B7-9367-3F4C-8E4F-ED3932B00C56}" type="datetime1">
              <a:rPr kumimoji="1" lang="ja-JP" altLang="en-US" smtClean="0"/>
              <a:t>2021/12/18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EBEF89-69AF-FC4C-9910-D2D230B90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93C70C-CC3E-A64C-B705-5D933E5BA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83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5" r:id="rId1"/>
    <p:sldLayoutId id="2147484816" r:id="rId2"/>
    <p:sldLayoutId id="2147484817" r:id="rId3"/>
    <p:sldLayoutId id="2147484818" r:id="rId4"/>
    <p:sldLayoutId id="2147484819" r:id="rId5"/>
    <p:sldLayoutId id="2147484820" r:id="rId6"/>
    <p:sldLayoutId id="2147484821" r:id="rId7"/>
    <p:sldLayoutId id="2147484822" r:id="rId8"/>
    <p:sldLayoutId id="2147484823" r:id="rId9"/>
    <p:sldLayoutId id="2147484824" r:id="rId10"/>
    <p:sldLayoutId id="214748482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7CCA335-C78C-EF47-BB93-9222BC46A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5547" y="4046937"/>
            <a:ext cx="4540903" cy="1446170"/>
          </a:xfrm>
          <a:noFill/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Elena </a:t>
            </a:r>
            <a:r>
              <a:rPr lang="en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Lebedeva</a:t>
            </a:r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Joseph Alexander Brown,</a:t>
            </a:r>
          </a:p>
          <a:p>
            <a:pPr>
              <a:spcBef>
                <a:spcPts val="0"/>
              </a:spcBef>
            </a:pPr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AI in Games Development Lab </a:t>
            </a:r>
            <a:r>
              <a:rPr lang="en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Innopolis</a:t>
            </a:r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endParaRPr lang="en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" altLang="ja-JP" sz="2000" dirty="0"/>
          </a:p>
          <a:p>
            <a:endParaRPr lang="en" altLang="ja-JP" sz="20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A61D983-7865-184C-874E-D5A9C1631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6609" y="2445305"/>
            <a:ext cx="6998780" cy="1724542"/>
          </a:xfrm>
          <a:noFill/>
        </p:spPr>
        <p:txBody>
          <a:bodyPr anchor="ctr">
            <a:noAutofit/>
          </a:bodyPr>
          <a:lstStyle/>
          <a:p>
            <a:r>
              <a:rPr lang="en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Companion AI for Starbound Game Using Utility Theory</a:t>
            </a:r>
            <a:endParaRPr kumimoji="1" lang="ja-JP" altLang="en-US" sz="400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55CC11-40AA-F449-8248-4833D943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D47256-A946-CA47-83CF-FCD9D88F7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22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kumimoji="1" lang="ja-JP" alt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ADE6A4D-A25B-374F-8FDA-D7FB345AFBA3}"/>
              </a:ext>
            </a:extLst>
          </p:cNvPr>
          <p:cNvSpPr txBox="1">
            <a:spLocks/>
          </p:cNvSpPr>
          <p:nvPr/>
        </p:nvSpPr>
        <p:spPr>
          <a:xfrm>
            <a:off x="643466" y="1244009"/>
            <a:ext cx="5452534" cy="51123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There were 15 participants in the experiment, 6 of them had experience with Starbound, and the other 9 were beginners.</a:t>
            </a:r>
          </a:p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9 out of 15 participants did not notice any difference in AI.</a:t>
            </a:r>
          </a:p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3 of the 6 participants who noticed a difference preferred built-in AI. </a:t>
            </a:r>
          </a:p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remaining 3 participants preferred utility-based AI.</a:t>
            </a:r>
          </a:p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図 6" descr="テーブル&#10;&#10;自動的に生成された説明">
            <a:extLst>
              <a:ext uri="{FF2B5EF4-FFF2-40B4-BE49-F238E27FC236}">
                <a16:creationId xmlns:a16="http://schemas.microsoft.com/office/drawing/2014/main" id="{D899529E-118B-4A46-A529-460EF8DCB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127" y="1986363"/>
            <a:ext cx="6113109" cy="322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62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kumimoji="1" lang="ja-JP" alt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コンテンツ プレースホルダー 2">
                <a:extLst>
                  <a:ext uri="{FF2B5EF4-FFF2-40B4-BE49-F238E27FC236}">
                    <a16:creationId xmlns:a16="http://schemas.microsoft.com/office/drawing/2014/main" id="{FADE6A4D-A25B-374F-8FDA-D7FB345AFB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466" y="1244009"/>
                <a:ext cx="10905066" cy="511234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66725" indent="-457200">
                  <a:buClr>
                    <a:schemeClr val="accent2"/>
                  </a:buClr>
                  <a:buFont typeface="Wingdings" pitchFamily="2" charset="2"/>
                  <a:buChar char="l"/>
                </a:pP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Also, to test the AI's fighting ability, two different AIs were asked to kill as many enemies as possible before they die, without the player's interaction.</a:t>
                </a:r>
              </a:p>
              <a:p>
                <a:pPr marL="466725" indent="-457200">
                  <a:buClr>
                    <a:schemeClr val="accent2"/>
                  </a:buClr>
                  <a:buFont typeface="Wingdings" pitchFamily="2" charset="2"/>
                  <a:buChar char="l"/>
                </a:pP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Each AI was tested 30 times.</a:t>
                </a:r>
              </a:p>
              <a:p>
                <a:pPr marL="466725" indent="-457200">
                  <a:buClr>
                    <a:schemeClr val="accent2"/>
                  </a:buClr>
                  <a:buFont typeface="Wingdings" pitchFamily="2" charset="2"/>
                  <a:buChar char="l"/>
                </a:pP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The survival time T and the damage D given to enemies were measured.</a:t>
                </a:r>
              </a:p>
              <a:p>
                <a:pPr marL="9525" indent="0">
                  <a:buClr>
                    <a:schemeClr val="accent2"/>
                  </a:buClr>
                  <a:buNone/>
                </a:pPr>
                <a:endParaRPr lang="en-US" altLang="ja-JP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525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=1−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ja-JP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525" indent="0">
                  <a:buClr>
                    <a:schemeClr val="accent2"/>
                  </a:buClr>
                  <a:buNone/>
                </a:pPr>
                <a:endParaRPr lang="en-US" altLang="ja-JP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6725" indent="-457200">
                  <a:buClr>
                    <a:schemeClr val="accent2"/>
                  </a:buClr>
                  <a:buFont typeface="Wingdings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number of enemies,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i-th enemy’s health,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i-th enemy’s maximum health.</a:t>
                </a:r>
              </a:p>
            </p:txBody>
          </p:sp>
        </mc:Choice>
        <mc:Fallback xmlns="">
          <p:sp>
            <p:nvSpPr>
              <p:cNvPr id="11" name="コンテンツ プレースホルダー 2">
                <a:extLst>
                  <a:ext uri="{FF2B5EF4-FFF2-40B4-BE49-F238E27FC236}">
                    <a16:creationId xmlns:a16="http://schemas.microsoft.com/office/drawing/2014/main" id="{FADE6A4D-A25B-374F-8FDA-D7FB345AF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6" y="1244009"/>
                <a:ext cx="10905066" cy="5112341"/>
              </a:xfrm>
              <a:prstGeom prst="rect">
                <a:avLst/>
              </a:prstGeom>
              <a:blipFill>
                <a:blip r:embed="rId2"/>
                <a:stretch>
                  <a:fillRect l="-930" t="-1980" b="-27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8A8F185-1834-8645-B293-28A02A5C4487}"/>
              </a:ext>
            </a:extLst>
          </p:cNvPr>
          <p:cNvSpPr/>
          <p:nvPr/>
        </p:nvSpPr>
        <p:spPr>
          <a:xfrm>
            <a:off x="4114800" y="4093536"/>
            <a:ext cx="4038600" cy="107388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740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kumimoji="1" lang="ja-JP" alt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ADE6A4D-A25B-374F-8FDA-D7FB345AFBA3}"/>
              </a:ext>
            </a:extLst>
          </p:cNvPr>
          <p:cNvSpPr txBox="1">
            <a:spLocks/>
          </p:cNvSpPr>
          <p:nvPr/>
        </p:nvSpPr>
        <p:spPr>
          <a:xfrm>
            <a:off x="643466" y="1244009"/>
            <a:ext cx="10905066" cy="21849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 two-tailed t-test was performed to show that the differences in the two AIs were not due to random chance but due to the behavioral characteristics.</a:t>
            </a:r>
          </a:p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p-value from the two-tailed t-test indicates that the differences are statistically significant.</a:t>
            </a:r>
          </a:p>
        </p:txBody>
      </p:sp>
      <p:pic>
        <p:nvPicPr>
          <p:cNvPr id="4" name="図 3" descr="テーブル&#10;&#10;自動的に生成された説明">
            <a:extLst>
              <a:ext uri="{FF2B5EF4-FFF2-40B4-BE49-F238E27FC236}">
                <a16:creationId xmlns:a16="http://schemas.microsoft.com/office/drawing/2014/main" id="{D51F6A0D-1C11-6E4E-B570-094156FAE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540" y="3429000"/>
            <a:ext cx="6918917" cy="30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78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kumimoji="1" lang="ja-JP" alt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ADE6A4D-A25B-374F-8FDA-D7FB345AFBA3}"/>
              </a:ext>
            </a:extLst>
          </p:cNvPr>
          <p:cNvSpPr txBox="1">
            <a:spLocks/>
          </p:cNvSpPr>
          <p:nvPr/>
        </p:nvSpPr>
        <p:spPr>
          <a:xfrm>
            <a:off x="643467" y="1689193"/>
            <a:ext cx="10425027" cy="40799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Most of the user study participants did not notice the differences between the two AIs.</a:t>
            </a:r>
          </a:p>
          <a:p>
            <a:pPr marL="9525" indent="0">
              <a:buClr>
                <a:schemeClr val="accent2"/>
              </a:buClr>
              <a:buNone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participants who noticed the differences enjoyed each AI in equal measure.</a:t>
            </a:r>
          </a:p>
          <a:p>
            <a:pPr marL="9525" indent="0">
              <a:buClr>
                <a:schemeClr val="accent2"/>
              </a:buClr>
              <a:buNone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results of the fighting ability tests showed that the utility-based AI can stay alive longer and deal more damage on average.</a:t>
            </a:r>
          </a:p>
        </p:txBody>
      </p:sp>
    </p:spTree>
    <p:extLst>
      <p:ext uri="{BB962C8B-B14F-4D97-AF65-F5344CB8AC3E}">
        <p14:creationId xmlns:p14="http://schemas.microsoft.com/office/powerpoint/2010/main" val="3402908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A61D983-7865-184C-874E-D5A9C1631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7440" y="2353641"/>
            <a:ext cx="7388924" cy="2150719"/>
          </a:xfrm>
          <a:noFill/>
        </p:spPr>
        <p:txBody>
          <a:bodyPr anchor="ctr">
            <a:normAutofit/>
          </a:bodyPr>
          <a:lstStyle/>
          <a:p>
            <a:r>
              <a:rPr kumimoji="1" lang="en-US" altLang="ja-JP" sz="48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  <a:endParaRPr kumimoji="1" lang="ja-JP" altLang="en-US" sz="480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55CC11-40AA-F449-8248-4833D943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AC8C7F-79FC-764F-8693-7FB48F4B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67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Starbound?</a:t>
            </a:r>
            <a:endParaRPr kumimoji="1" lang="ja-JP" alt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4EC7F4-D971-6240-B7A1-408E5B113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40" y="1244009"/>
            <a:ext cx="5783330" cy="5112341"/>
          </a:xfrm>
        </p:spPr>
        <p:txBody>
          <a:bodyPr anchor="t">
            <a:normAutofit/>
          </a:bodyPr>
          <a:lstStyle/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Starbound is a game that is set on a myriad of planets in space. The player can enjoy exploring the planets, collecting resources, crafting, and fighting enemies. </a:t>
            </a:r>
          </a:p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In Starbound, the player can hire Crew Member NPCs (Non-Player Character) to help the player.</a:t>
            </a:r>
          </a:p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These Crew member NPCs can travel with the player and assist in battles against hostile NPCs.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pic>
        <p:nvPicPr>
          <p:cNvPr id="9" name="図 8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AFA282DA-635D-974C-B185-E20774CE1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770" y="1811179"/>
            <a:ext cx="5642108" cy="379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0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with Crew Member NPC</a:t>
            </a:r>
            <a:endParaRPr kumimoji="1" lang="ja-JP" alt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ADE6A4D-A25B-374F-8FDA-D7FB345AFBA3}"/>
              </a:ext>
            </a:extLst>
          </p:cNvPr>
          <p:cNvSpPr txBox="1">
            <a:spLocks/>
          </p:cNvSpPr>
          <p:nvPr/>
        </p:nvSpPr>
        <p:spPr>
          <a:xfrm>
            <a:off x="670705" y="1812190"/>
            <a:ext cx="10905066" cy="35725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There are some problems with the fighting ability of Crew Member NPCs.</a:t>
            </a:r>
          </a:p>
          <a:p>
            <a:pPr marL="1381125" lvl="2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No consideration of the player’s state</a:t>
            </a:r>
          </a:p>
          <a:p>
            <a:pPr marL="1381125" lvl="2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No consideration of own state</a:t>
            </a:r>
          </a:p>
          <a:p>
            <a:pPr marL="1381125" lvl="2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No consideration of the enemy’s state</a:t>
            </a:r>
          </a:p>
          <a:p>
            <a:pPr marL="923925" lvl="2" indent="0">
              <a:buClr>
                <a:schemeClr val="accent2"/>
              </a:buClr>
              <a:buNone/>
            </a:pP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These problems can create inefficient NPCs and decrease the quality of the game experience.</a:t>
            </a:r>
          </a:p>
        </p:txBody>
      </p:sp>
    </p:spTree>
    <p:extLst>
      <p:ext uri="{BB962C8B-B14F-4D97-AF65-F5344CB8AC3E}">
        <p14:creationId xmlns:p14="http://schemas.microsoft.com/office/powerpoint/2010/main" val="354371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Theory</a:t>
            </a:r>
            <a:endParaRPr kumimoji="1" lang="ja-JP" alt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ADE6A4D-A25B-374F-8FDA-D7FB345AFBA3}"/>
              </a:ext>
            </a:extLst>
          </p:cNvPr>
          <p:cNvSpPr txBox="1">
            <a:spLocks/>
          </p:cNvSpPr>
          <p:nvPr/>
        </p:nvSpPr>
        <p:spPr>
          <a:xfrm>
            <a:off x="643467" y="1423679"/>
            <a:ext cx="10905066" cy="4459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Applying Utility Theory to the AI of NPCs will address this problem.</a:t>
            </a:r>
          </a:p>
          <a:p>
            <a:pPr marL="9525" indent="0">
              <a:buClr>
                <a:schemeClr val="accent2"/>
              </a:buClr>
              <a:buNone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Utility Theory here is a theory that determines the considerations for judging which action is desirable for AI to perform, and then applies those considerations to an evaluation function (</a:t>
            </a:r>
            <a:r>
              <a:rPr lang="en-US" altLang="ja-JP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function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9525" indent="0">
              <a:buClr>
                <a:schemeClr val="accent2"/>
              </a:buClr>
              <a:buNone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Before selecting an action, AI weights the action with a real number from 0 to 1 by calculating the </a:t>
            </a:r>
            <a:r>
              <a:rPr lang="en-US" altLang="ja-JP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function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145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endParaRPr kumimoji="1" lang="ja-JP" alt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ADE6A4D-A25B-374F-8FDA-D7FB345AFBA3}"/>
              </a:ext>
            </a:extLst>
          </p:cNvPr>
          <p:cNvSpPr txBox="1">
            <a:spLocks/>
          </p:cNvSpPr>
          <p:nvPr/>
        </p:nvSpPr>
        <p:spPr>
          <a:xfrm>
            <a:off x="643467" y="1354476"/>
            <a:ext cx="10275502" cy="5034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AI can perform five actions.</a:t>
            </a:r>
          </a:p>
        </p:txBody>
      </p:sp>
      <p:pic>
        <p:nvPicPr>
          <p:cNvPr id="4" name="図 3" descr="テーブル&#10;&#10;自動的に生成された説明">
            <a:extLst>
              <a:ext uri="{FF2B5EF4-FFF2-40B4-BE49-F238E27FC236}">
                <a16:creationId xmlns:a16="http://schemas.microsoft.com/office/drawing/2014/main" id="{3E26C28C-EC01-F142-B94C-DFE740C66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17" y="2185598"/>
            <a:ext cx="8486166" cy="38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3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Decorator</a:t>
            </a:r>
            <a:endParaRPr kumimoji="1" lang="ja-JP" alt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ADE6A4D-A25B-374F-8FDA-D7FB345AFBA3}"/>
              </a:ext>
            </a:extLst>
          </p:cNvPr>
          <p:cNvSpPr txBox="1">
            <a:spLocks/>
          </p:cNvSpPr>
          <p:nvPr/>
        </p:nvSpPr>
        <p:spPr>
          <a:xfrm>
            <a:off x="650418" y="1368719"/>
            <a:ext cx="10905066" cy="4720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Each AI action has a factor called a </a:t>
            </a:r>
            <a:r>
              <a:rPr lang="en-US" altLang="ja-JP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decorator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that determines the desirability of the action.</a:t>
            </a:r>
          </a:p>
          <a:p>
            <a:pPr marL="9525" indent="0">
              <a:buClr>
                <a:schemeClr val="accent2"/>
              </a:buClr>
              <a:buNone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decorator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here is a consideration in Utility Theory.</a:t>
            </a:r>
          </a:p>
          <a:p>
            <a:pPr marL="9525" indent="0">
              <a:buClr>
                <a:schemeClr val="accent2"/>
              </a:buClr>
              <a:buNone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decorator is a function, and it returns a real number from 0 to 1.</a:t>
            </a:r>
          </a:p>
          <a:p>
            <a:pPr marL="9525" indent="0">
              <a:buClr>
                <a:schemeClr val="accent2"/>
              </a:buClr>
              <a:buNone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function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of the action is configured by the </a:t>
            </a:r>
            <a:r>
              <a:rPr lang="en-US" altLang="ja-JP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decorator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744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Decorator</a:t>
            </a:r>
            <a:endParaRPr kumimoji="1" lang="ja-JP" alt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ADE6A4D-A25B-374F-8FDA-D7FB345AFBA3}"/>
              </a:ext>
            </a:extLst>
          </p:cNvPr>
          <p:cNvSpPr txBox="1">
            <a:spLocks/>
          </p:cNvSpPr>
          <p:nvPr/>
        </p:nvSpPr>
        <p:spPr>
          <a:xfrm>
            <a:off x="643466" y="1244010"/>
            <a:ext cx="10275502" cy="503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ja-JP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図 7" descr="テキスト&#10;&#10;自動的に生成された説明">
            <a:extLst>
              <a:ext uri="{FF2B5EF4-FFF2-40B4-BE49-F238E27FC236}">
                <a16:creationId xmlns:a16="http://schemas.microsoft.com/office/drawing/2014/main" id="{771F36B9-CCCF-C543-A906-48E4F5F8E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202" y="1889506"/>
            <a:ext cx="8265595" cy="1896504"/>
          </a:xfrm>
          <a:prstGeom prst="rect">
            <a:avLst/>
          </a:prstGeom>
        </p:spPr>
      </p:pic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85623D28-DBBF-234D-987C-ECEAF329B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202" y="3928076"/>
            <a:ext cx="8265595" cy="231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42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Decorator</a:t>
            </a:r>
            <a:endParaRPr kumimoji="1" lang="ja-JP" alt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コンテンツ プレースホルダー 2">
                <a:extLst>
                  <a:ext uri="{FF2B5EF4-FFF2-40B4-BE49-F238E27FC236}">
                    <a16:creationId xmlns:a16="http://schemas.microsoft.com/office/drawing/2014/main" id="{FADE6A4D-A25B-374F-8FDA-D7FB345AFB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466" y="1244009"/>
                <a:ext cx="5113431" cy="520995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66725" indent="-457200">
                  <a:buClr>
                    <a:schemeClr val="accent2"/>
                  </a:buClr>
                  <a:buFont typeface="Wingdings" pitchFamily="2" charset="2"/>
                  <a:buChar char="l"/>
                </a:pP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Since each action has a different number of </a:t>
                </a:r>
                <a:r>
                  <a:rPr lang="en-US" altLang="ja-JP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decorators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final action weight is calculated by averaging the </a:t>
                </a:r>
                <a:r>
                  <a:rPr lang="en-US" altLang="ja-JP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decorator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scores.</a:t>
                </a:r>
              </a:p>
              <a:p>
                <a:pPr marL="9525" indent="0">
                  <a:buClr>
                    <a:schemeClr val="accent2"/>
                  </a:buClr>
                  <a:buNone/>
                </a:pPr>
                <a:endParaRPr lang="en-US" altLang="ja-JP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6725" indent="-457200">
                  <a:buClr>
                    <a:schemeClr val="accent2"/>
                  </a:buClr>
                  <a:buFont typeface="Wingdings" pitchFamily="2" charset="2"/>
                  <a:buChar char="l"/>
                </a:pP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So, the </a:t>
                </a:r>
                <a:r>
                  <a:rPr lang="en-US" altLang="ja-JP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utility function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is expressed as follows:</a:t>
                </a:r>
              </a:p>
              <a:p>
                <a:pPr marL="9525" indent="0">
                  <a:buClr>
                    <a:schemeClr val="accent2"/>
                  </a:buClr>
                  <a:buNone/>
                </a:pPr>
                <a:endParaRPr lang="en-US" altLang="ja-JP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525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𝑈𝑡𝑖𝑙𝑖𝑡𝑦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𝑆𝑐𝑜𝑟𝑒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altLang="ja-JP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コンテンツ プレースホルダー 2">
                <a:extLst>
                  <a:ext uri="{FF2B5EF4-FFF2-40B4-BE49-F238E27FC236}">
                    <a16:creationId xmlns:a16="http://schemas.microsoft.com/office/drawing/2014/main" id="{FADE6A4D-A25B-374F-8FDA-D7FB345AF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6" y="1244009"/>
                <a:ext cx="5113431" cy="5209954"/>
              </a:xfrm>
              <a:prstGeom prst="rect">
                <a:avLst/>
              </a:prstGeom>
              <a:blipFill>
                <a:blip r:embed="rId3"/>
                <a:stretch>
                  <a:fillRect l="-1980" t="-1942" b="-67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 descr="ダイアグラム&#10;&#10;自動的に生成された説明">
            <a:extLst>
              <a:ext uri="{FF2B5EF4-FFF2-40B4-BE49-F238E27FC236}">
                <a16:creationId xmlns:a16="http://schemas.microsoft.com/office/drawing/2014/main" id="{A4688751-9EC4-4542-95F6-FD8B61645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898" y="321735"/>
            <a:ext cx="6435102" cy="6034615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EC28852-C164-2C4D-AEFA-8DE216776CE6}"/>
              </a:ext>
            </a:extLst>
          </p:cNvPr>
          <p:cNvSpPr/>
          <p:nvPr/>
        </p:nvSpPr>
        <p:spPr>
          <a:xfrm>
            <a:off x="1456443" y="5167423"/>
            <a:ext cx="3540859" cy="11474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315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kumimoji="1" lang="ja-JP" alt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ADE6A4D-A25B-374F-8FDA-D7FB345AFBA3}"/>
              </a:ext>
            </a:extLst>
          </p:cNvPr>
          <p:cNvSpPr txBox="1">
            <a:spLocks/>
          </p:cNvSpPr>
          <p:nvPr/>
        </p:nvSpPr>
        <p:spPr>
          <a:xfrm>
            <a:off x="643466" y="1244009"/>
            <a:ext cx="10905066" cy="51123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 order to evaluate the quality of the developed Crew Member NPC's AI, a user study was conducted.</a:t>
            </a:r>
          </a:p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participants played the game twice.</a:t>
            </a:r>
          </a:p>
          <a:p>
            <a:pPr marL="1381125" lvl="2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Game using built-in AI</a:t>
            </a:r>
          </a:p>
          <a:p>
            <a:pPr marL="1381125" lvl="2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Game using the developed utility-based AI</a:t>
            </a:r>
          </a:p>
          <a:p>
            <a:pPr marL="466725" indent="-457200"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participants were asked the following questions.</a:t>
            </a:r>
          </a:p>
          <a:p>
            <a:pPr marL="1381125" lvl="2" indent="-45720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Whether they have experience with Starbound</a:t>
            </a:r>
          </a:p>
          <a:p>
            <a:pPr marL="1381125" lvl="2" indent="-45720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Whether they noticed any differences between the two types of AI</a:t>
            </a:r>
          </a:p>
          <a:p>
            <a:pPr marL="1381125" lvl="2" indent="-45720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If they noticed a difference, they were asked which AI they preferred.</a:t>
            </a:r>
          </a:p>
        </p:txBody>
      </p:sp>
    </p:spTree>
    <p:extLst>
      <p:ext uri="{BB962C8B-B14F-4D97-AF65-F5344CB8AC3E}">
        <p14:creationId xmlns:p14="http://schemas.microsoft.com/office/powerpoint/2010/main" val="2018976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</TotalTime>
  <Words>680</Words>
  <Application>Microsoft Macintosh PowerPoint</Application>
  <PresentationFormat>ワイド画面</PresentationFormat>
  <Paragraphs>100</Paragraphs>
  <Slides>14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游ゴシック</vt:lpstr>
      <vt:lpstr>游ゴシック Light</vt:lpstr>
      <vt:lpstr>Arial</vt:lpstr>
      <vt:lpstr>Cambria Math</vt:lpstr>
      <vt:lpstr>Wingdings</vt:lpstr>
      <vt:lpstr>Office テーマ</vt:lpstr>
      <vt:lpstr>Companion AI for Starbound Game Using Utility Theory</vt:lpstr>
      <vt:lpstr>What is Starbound?</vt:lpstr>
      <vt:lpstr>Problem with Crew Member NPC</vt:lpstr>
      <vt:lpstr>Utility Theory</vt:lpstr>
      <vt:lpstr>Actions</vt:lpstr>
      <vt:lpstr>Decorator</vt:lpstr>
      <vt:lpstr>Decorator</vt:lpstr>
      <vt:lpstr>Decorator</vt:lpstr>
      <vt:lpstr>Experiments</vt:lpstr>
      <vt:lpstr>Experiments</vt:lpstr>
      <vt:lpstr>Experiments</vt:lpstr>
      <vt:lpstr>Experiments</vt:lpstr>
      <vt:lpstr>Conclusion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伊藤亮哉</dc:creator>
  <cp:lastModifiedBy>伊藤亮哉</cp:lastModifiedBy>
  <cp:revision>95</cp:revision>
  <dcterms:created xsi:type="dcterms:W3CDTF">2021-07-18T18:52:24Z</dcterms:created>
  <dcterms:modified xsi:type="dcterms:W3CDTF">2021-12-17T15:17:46Z</dcterms:modified>
</cp:coreProperties>
</file>