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Nuni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Nunito-bold.fntdata"/><Relationship Id="rId27" Type="http://schemas.openxmlformats.org/officeDocument/2006/relationships/font" Target="fonts/Nuni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Nuni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072b2f9fee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072b2f9fee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072b2f9fee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072b2f9fee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072b2f9fee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072b2f9fee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072b2f9fee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072b2f9fee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072b2f9fee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072b2f9fee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072b2f9fee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072b2f9fee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072b2f9fee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072b2f9fee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072b2f9fee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072b2f9fee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072b2f9fee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072b2f9fee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072b2f9fee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072b2f9fee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072b2f9fee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072b2f9fee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072b2f9fee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072b2f9fee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072b2f9fee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1072b2f9fee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072b2f9fee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072b2f9fee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072b2f9fee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072b2f9fee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072b2f9fee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072b2f9fee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072b2f9fee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072b2f9fee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072b2f9fee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072b2f9fee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072b2f9fee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072b2f9fee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072b2f9fee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072b2f9fee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j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0" y="945525"/>
            <a:ext cx="6192600" cy="144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ja"/>
              <a:t>Hierarchical Macro Strategy Model for MOBA Game AI </a:t>
            </a:r>
            <a:endParaRPr/>
          </a:p>
        </p:txBody>
      </p:sp>
      <p:sp>
        <p:nvSpPr>
          <p:cNvPr id="129" name="Google Shape;129;p13"/>
          <p:cNvSpPr txBox="1"/>
          <p:nvPr>
            <p:ph idx="1" type="subTitle"/>
          </p:nvPr>
        </p:nvSpPr>
        <p:spPr>
          <a:xfrm>
            <a:off x="1858700" y="3282773"/>
            <a:ext cx="5361300" cy="653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ja"/>
              <a:t>Author</a:t>
            </a:r>
            <a:r>
              <a:rPr lang="ja"/>
              <a:t>: Bin Wu (benbinwu@tencent.com)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2"/>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Multi-agent</a:t>
            </a:r>
            <a:endParaRPr/>
          </a:p>
        </p:txBody>
      </p:sp>
      <p:sp>
        <p:nvSpPr>
          <p:cNvPr id="193" name="Google Shape;193;p22"/>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Playing an MOBA game usually involves multiple agents. The synergistic effect of team-to-team cooperation and inter-agent skills is important because each agent has different skills and characteristics that can be used.</a:t>
            </a:r>
            <a:endParaRPr/>
          </a:p>
          <a:p>
            <a:pPr indent="0" lvl="0" marL="0" rtl="0" algn="l">
              <a:spcBef>
                <a:spcPts val="1200"/>
              </a:spcBef>
              <a:spcAft>
                <a:spcPts val="1200"/>
              </a:spcAft>
              <a:buNone/>
            </a:pPr>
            <a:r>
              <a:rPr lang="ja"/>
              <a:t>There are more than 80 characters in Honor of Kings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3"/>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Imperfect information</a:t>
            </a:r>
            <a:endParaRPr/>
          </a:p>
        </p:txBody>
      </p:sp>
      <p:sp>
        <p:nvSpPr>
          <p:cNvPr id="199" name="Google Shape;199;p23"/>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ja"/>
              <a:t>Unlike GO, many MOBA games are highly uncertain and it is imperative to consider each other's games if the game map is not completely observable.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Sparse and delay rewards</a:t>
            </a:r>
            <a:endParaRPr/>
          </a:p>
        </p:txBody>
      </p:sp>
      <p:sp>
        <p:nvSpPr>
          <p:cNvPr id="205" name="Google Shape;205;p2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ja"/>
              <a:t>MOBA</a:t>
            </a:r>
            <a:r>
              <a:rPr lang="ja"/>
              <a:t> games are often over 20,000 frames in length, but each GO game is typically less than 361 steps. Therefore, it is difficult to determine which operation in the fight contributed the most to the victory.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5"/>
          <p:cNvSpPr txBox="1"/>
          <p:nvPr>
            <p:ph type="title"/>
          </p:nvPr>
        </p:nvSpPr>
        <p:spPr>
          <a:xfrm>
            <a:off x="819150" y="83852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Hierarchical Macro Strategy(HMS)</a:t>
            </a:r>
            <a:endParaRPr/>
          </a:p>
        </p:txBody>
      </p:sp>
      <p:sp>
        <p:nvSpPr>
          <p:cNvPr id="211" name="Google Shape;211;p25"/>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This paper proposes a Hierarchical Macro Strategy (HMS) model.</a:t>
            </a:r>
            <a:endParaRPr/>
          </a:p>
          <a:p>
            <a:pPr indent="0" lvl="0" marL="0" rtl="0" algn="l">
              <a:spcBef>
                <a:spcPts val="1200"/>
              </a:spcBef>
              <a:spcAft>
                <a:spcPts val="0"/>
              </a:spcAft>
              <a:buNone/>
            </a:pPr>
            <a:r>
              <a:rPr lang="ja"/>
              <a:t>This is a common supervised learning framework for MOBA games such as Dota. HMS directly addresses the computational complexity and multi-agent challenges of MOBA games.</a:t>
            </a:r>
            <a:endParaRPr/>
          </a:p>
          <a:p>
            <a:pPr indent="0" lvl="0" marL="0" rtl="0" algn="l">
              <a:spcBef>
                <a:spcPts val="1200"/>
              </a:spcBef>
              <a:spcAft>
                <a:spcPts val="1200"/>
              </a:spcAft>
              <a:buNone/>
            </a:pPr>
            <a:r>
              <a:rPr lang="ja"/>
              <a:t>HMS is a hierarchical model that performs macro-strategy operations by predicting attention on the game map under the guidance of game phase modeling. This allows HMS to reduce computational complexity by incorporating gaming knowledge. In addition, each HMS agent learns using a new communication mechanism with teammate agents to address multi-agent challenges.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Hierarchical Macro Strategy(HMS) Model</a:t>
            </a:r>
            <a:endParaRPr/>
          </a:p>
        </p:txBody>
      </p:sp>
      <p:sp>
        <p:nvSpPr>
          <p:cNvPr id="217" name="Google Shape;217;p26"/>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During MOBA games, experienced human players are fully aware of the game phases (opening phase, laning phase, mid-game phase, late-game phase, etc.).</a:t>
            </a:r>
            <a:endParaRPr/>
          </a:p>
          <a:p>
            <a:pPr indent="0" lvl="0" marL="0" rtl="0" algn="l">
              <a:spcBef>
                <a:spcPts val="1200"/>
              </a:spcBef>
              <a:spcAft>
                <a:spcPts val="0"/>
              </a:spcAft>
              <a:buNone/>
            </a:pPr>
            <a:r>
              <a:rPr lang="ja"/>
              <a:t>In each phase, the player pays attention to the game map and makes the corresponding decisions about where to send the hero. For example, in the lane phase, players tend to focus on their lane.Rather than backing up allies, players pay attention to pushing team fight spots and enemy bases from mid to late.</a:t>
            </a:r>
            <a:endParaRPr/>
          </a:p>
          <a:p>
            <a:pPr indent="0" lvl="0" marL="0" rtl="0" algn="l">
              <a:spcBef>
                <a:spcPts val="1200"/>
              </a:spcBef>
              <a:spcAft>
                <a:spcPts val="0"/>
              </a:spcAft>
              <a:buNone/>
            </a:pPr>
            <a:r>
              <a:rPr lang="ja"/>
              <a:t>Therefore, the operation process of the macro strategy is formulated as "phase recognition-attention prediction-execution".Therefore, they propose an “Attention layer” and a “Phase layer”.</a:t>
            </a:r>
            <a:endParaRPr/>
          </a:p>
          <a:p>
            <a:pPr indent="0" lvl="0" marL="0" rtl="0" algn="l">
              <a:spcBef>
                <a:spcPts val="120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Attention Layor</a:t>
            </a:r>
            <a:endParaRPr/>
          </a:p>
        </p:txBody>
      </p:sp>
      <p:sp>
        <p:nvSpPr>
          <p:cNvPr id="223" name="Google Shape;223;p27"/>
          <p:cNvSpPr txBox="1"/>
          <p:nvPr>
            <p:ph idx="1" type="body"/>
          </p:nvPr>
        </p:nvSpPr>
        <p:spPr>
          <a:xfrm>
            <a:off x="819150" y="2011950"/>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The attention layer aims to predict the best area on the game map for sending heroes.</a:t>
            </a:r>
            <a:endParaRPr/>
          </a:p>
          <a:p>
            <a:pPr indent="0" lvl="0" marL="0" rtl="0" algn="l">
              <a:spcBef>
                <a:spcPts val="1200"/>
              </a:spcBef>
              <a:spcAft>
                <a:spcPts val="1200"/>
              </a:spcAft>
              <a:buNone/>
            </a:pPr>
            <a:r>
              <a:rPr lang="ja"/>
              <a:t>Since it is difficult to define the optimum destination when setting the destination, we will try to direct many players from various battle data to the place where they are attacking or spending time.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Phase Layor</a:t>
            </a:r>
            <a:endParaRPr/>
          </a:p>
        </p:txBody>
      </p:sp>
      <p:sp>
        <p:nvSpPr>
          <p:cNvPr id="229" name="Google Shape;229;p28"/>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The phase layer is intended to recognize the current phase. There is a clear correlation between the game phase and key resources.</a:t>
            </a:r>
            <a:endParaRPr/>
          </a:p>
          <a:p>
            <a:pPr indent="0" lvl="0" marL="0" rtl="0" algn="l">
              <a:spcBef>
                <a:spcPts val="1200"/>
              </a:spcBef>
              <a:spcAft>
                <a:spcPts val="0"/>
              </a:spcAft>
              <a:buNone/>
            </a:pPr>
            <a:r>
              <a:rPr lang="ja"/>
              <a:t>For example, in the opening phase, players typically target turrets and NPCs outside the jungle, but later in the game, players operate to destroy enemy bases. Therefore, model the phases of key resources</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9"/>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Imitated Cross-agents Communication</a:t>
            </a:r>
            <a:endParaRPr/>
          </a:p>
        </p:txBody>
      </p:sp>
      <p:sp>
        <p:nvSpPr>
          <p:cNvPr id="235" name="Google Shape;235;p29"/>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Communication between agents is essential for the team of agents to work together. We have designed a new cross-agent communication mechanism that allows agents to communicate in a supervised learning environment. At the training stage, the caution label of allies is affixed as a feature of the training. In the test phase, ally attention predictions are placed as a function and decisions are made accordingly. In this way, agents can learn to "communicate" with each other and cooperate in ally decisions.</a:t>
            </a:r>
            <a:endParaRPr/>
          </a:p>
          <a:p>
            <a:pPr indent="0" lvl="0" marL="0" rtl="0" algn="l">
              <a:spcBef>
                <a:spcPts val="120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0"/>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Data setup </a:t>
            </a:r>
            <a:endParaRPr/>
          </a:p>
        </p:txBody>
      </p:sp>
      <p:sp>
        <p:nvSpPr>
          <p:cNvPr id="241" name="Google Shape;241;p30"/>
          <p:cNvSpPr txBox="1"/>
          <p:nvPr>
            <p:ph idx="1" type="body"/>
          </p:nvPr>
        </p:nvSpPr>
        <p:spPr>
          <a:xfrm>
            <a:off x="819150" y="1990725"/>
            <a:ext cx="47064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Data Preparation Collect approximately 300,000 game replays of King Pro League matches and training records to train your model. Each subfigure consists of two square images. The square image on the left shows the attention distribution of the MOBA minimap on the right. The hottest areas are highlighted with red circles.</a:t>
            </a:r>
            <a:endParaRPr/>
          </a:p>
          <a:p>
            <a:pPr indent="0" lvl="0" marL="0" rtl="0" algn="l">
              <a:spcBef>
                <a:spcPts val="1200"/>
              </a:spcBef>
              <a:spcAft>
                <a:spcPts val="0"/>
              </a:spcAft>
              <a:buNone/>
            </a:pPr>
            <a:r>
              <a:rPr lang="ja"/>
              <a:t>This opening is considered safe and efficient, and widely used in Honour of Kings games.</a:t>
            </a:r>
            <a:endParaRPr/>
          </a:p>
          <a:p>
            <a:pPr indent="0" lvl="0" marL="0" rtl="0" algn="l">
              <a:spcBef>
                <a:spcPts val="1200"/>
              </a:spcBef>
              <a:spcAft>
                <a:spcPts val="1200"/>
              </a:spcAft>
              <a:buNone/>
            </a:pPr>
            <a:r>
              <a:t/>
            </a:r>
            <a:endParaRPr/>
          </a:p>
        </p:txBody>
      </p:sp>
      <p:pic>
        <p:nvPicPr>
          <p:cNvPr id="242" name="Google Shape;242;p30"/>
          <p:cNvPicPr preferRelativeResize="0"/>
          <p:nvPr/>
        </p:nvPicPr>
        <p:blipFill>
          <a:blip r:embed="rId3">
            <a:alphaModFix/>
          </a:blip>
          <a:stretch>
            <a:fillRect/>
          </a:stretch>
        </p:blipFill>
        <p:spPr>
          <a:xfrm>
            <a:off x="5589225" y="1990725"/>
            <a:ext cx="2880775" cy="1036075"/>
          </a:xfrm>
          <a:prstGeom prst="rect">
            <a:avLst/>
          </a:prstGeom>
          <a:noFill/>
          <a:ln>
            <a:noFill/>
          </a:ln>
        </p:spPr>
      </p:pic>
      <p:pic>
        <p:nvPicPr>
          <p:cNvPr id="243" name="Google Shape;243;p30"/>
          <p:cNvPicPr preferRelativeResize="0"/>
          <p:nvPr/>
        </p:nvPicPr>
        <p:blipFill>
          <a:blip r:embed="rId4">
            <a:alphaModFix/>
          </a:blip>
          <a:stretch>
            <a:fillRect/>
          </a:stretch>
        </p:blipFill>
        <p:spPr>
          <a:xfrm>
            <a:off x="5754971" y="3174850"/>
            <a:ext cx="2715029" cy="1036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1"/>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Experiment</a:t>
            </a:r>
            <a:endParaRPr/>
          </a:p>
        </p:txBody>
      </p:sp>
      <p:sp>
        <p:nvSpPr>
          <p:cNvPr id="249" name="Google Shape;249;p31"/>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ja"/>
              <a:t>Played against a human player team with an average ranking of Kings in the Honor of Kings ranking system (more than the top 1% of human players)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819150" y="845600"/>
            <a:ext cx="7505700" cy="541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Introduction</a:t>
            </a:r>
            <a:endParaRPr/>
          </a:p>
        </p:txBody>
      </p:sp>
      <p:sp>
        <p:nvSpPr>
          <p:cNvPr id="135" name="Google Shape;135;p14"/>
          <p:cNvSpPr txBox="1"/>
          <p:nvPr>
            <p:ph idx="1" type="body"/>
          </p:nvPr>
        </p:nvSpPr>
        <p:spPr>
          <a:xfrm>
            <a:off x="819150" y="1344250"/>
            <a:ext cx="7505700" cy="30945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ja"/>
              <a:t>Abstruct</a:t>
            </a:r>
            <a:endParaRPr b="1"/>
          </a:p>
          <a:p>
            <a:pPr indent="0" lvl="0" marL="0" rtl="0" algn="l">
              <a:spcBef>
                <a:spcPts val="1200"/>
              </a:spcBef>
              <a:spcAft>
                <a:spcPts val="0"/>
              </a:spcAft>
              <a:buNone/>
            </a:pPr>
            <a:r>
              <a:rPr b="1" lang="ja"/>
              <a:t>RTS game</a:t>
            </a:r>
            <a:endParaRPr b="1"/>
          </a:p>
          <a:p>
            <a:pPr indent="0" lvl="0" marL="0" rtl="0" algn="l">
              <a:spcBef>
                <a:spcPts val="1200"/>
              </a:spcBef>
              <a:spcAft>
                <a:spcPts val="0"/>
              </a:spcAft>
              <a:buNone/>
            </a:pPr>
            <a:r>
              <a:rPr b="1" lang="ja"/>
              <a:t>MOBA game</a:t>
            </a:r>
            <a:endParaRPr b="1"/>
          </a:p>
          <a:p>
            <a:pPr indent="0" lvl="0" marL="0" rtl="0" algn="l">
              <a:spcBef>
                <a:spcPts val="1200"/>
              </a:spcBef>
              <a:spcAft>
                <a:spcPts val="0"/>
              </a:spcAft>
              <a:buNone/>
            </a:pPr>
            <a:r>
              <a:rPr b="1" lang="ja"/>
              <a:t>How to master RTS game?</a:t>
            </a:r>
            <a:endParaRPr b="1"/>
          </a:p>
          <a:p>
            <a:pPr indent="0" lvl="0" marL="0" rtl="0" algn="l">
              <a:spcBef>
                <a:spcPts val="1200"/>
              </a:spcBef>
              <a:spcAft>
                <a:spcPts val="0"/>
              </a:spcAft>
              <a:buNone/>
            </a:pPr>
            <a:r>
              <a:rPr b="1" lang="ja"/>
              <a:t>Difficult aspect</a:t>
            </a:r>
            <a:endParaRPr b="1"/>
          </a:p>
          <a:p>
            <a:pPr indent="0" lvl="0" marL="0" rtl="0" algn="l">
              <a:spcBef>
                <a:spcPts val="1200"/>
              </a:spcBef>
              <a:spcAft>
                <a:spcPts val="0"/>
              </a:spcAft>
              <a:buNone/>
            </a:pPr>
            <a:r>
              <a:rPr b="1" lang="ja"/>
              <a:t>Hierarchical Macro Strategy Model</a:t>
            </a:r>
            <a:endParaRPr b="1"/>
          </a:p>
          <a:p>
            <a:pPr indent="0" lvl="0" marL="0" rtl="0" algn="l">
              <a:spcBef>
                <a:spcPts val="1200"/>
              </a:spcBef>
              <a:spcAft>
                <a:spcPts val="0"/>
              </a:spcAft>
              <a:buNone/>
            </a:pPr>
            <a:r>
              <a:rPr b="1" lang="ja"/>
              <a:t>Data setup</a:t>
            </a:r>
            <a:endParaRPr b="1"/>
          </a:p>
          <a:p>
            <a:pPr indent="0" lvl="0" marL="0" rtl="0" algn="l">
              <a:spcBef>
                <a:spcPts val="1200"/>
              </a:spcBef>
              <a:spcAft>
                <a:spcPts val="0"/>
              </a:spcAft>
              <a:buNone/>
            </a:pPr>
            <a:r>
              <a:rPr b="1" lang="ja"/>
              <a:t>Experiment</a:t>
            </a:r>
            <a:endParaRPr b="1"/>
          </a:p>
          <a:p>
            <a:pPr indent="0" lvl="0" marL="0" rtl="0" algn="l">
              <a:spcBef>
                <a:spcPts val="1200"/>
              </a:spcBef>
              <a:spcAft>
                <a:spcPts val="1200"/>
              </a:spcAft>
              <a:buNone/>
            </a:pPr>
            <a:r>
              <a:rPr b="1" lang="ja"/>
              <a:t>Result</a:t>
            </a:r>
            <a:endParaRPr b="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2"/>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Result </a:t>
            </a:r>
            <a:endParaRPr/>
          </a:p>
        </p:txBody>
      </p:sp>
      <p:sp>
        <p:nvSpPr>
          <p:cNvPr id="255" name="Google Shape;255;p32"/>
          <p:cNvSpPr txBox="1"/>
          <p:nvPr>
            <p:ph idx="1" type="body"/>
          </p:nvPr>
        </p:nvSpPr>
        <p:spPr>
          <a:xfrm>
            <a:off x="819150" y="1641400"/>
            <a:ext cx="7989300" cy="188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AI achieved a 48% win rate in 250 games.(about 120 match wins)</a:t>
            </a:r>
            <a:endParaRPr/>
          </a:p>
          <a:p>
            <a:pPr indent="0" lvl="0" marL="0" rtl="0" algn="l">
              <a:spcBef>
                <a:spcPts val="1200"/>
              </a:spcBef>
              <a:spcAft>
                <a:spcPts val="0"/>
              </a:spcAft>
              <a:buNone/>
            </a:pPr>
            <a:r>
              <a:rPr lang="ja"/>
              <a:t>It also records the battle results when the phase layer is deleted and when the communication function is deleted.</a:t>
            </a:r>
            <a:endParaRPr/>
          </a:p>
          <a:p>
            <a:pPr indent="0" lvl="0" marL="0" rtl="0" algn="l">
              <a:spcBef>
                <a:spcPts val="1200"/>
              </a:spcBef>
              <a:spcAft>
                <a:spcPts val="0"/>
              </a:spcAft>
              <a:buNone/>
            </a:pPr>
            <a:r>
              <a:rPr lang="ja"/>
              <a:t>The percentage on the left is the full version AI value. Therefore, it became clear that communication and phase-by-phase work were important.</a:t>
            </a:r>
            <a:endParaRPr/>
          </a:p>
          <a:p>
            <a:pPr indent="0" lvl="0" marL="0" rtl="0" algn="l">
              <a:spcBef>
                <a:spcPts val="1200"/>
              </a:spcBef>
              <a:spcAft>
                <a:spcPts val="1200"/>
              </a:spcAft>
              <a:buNone/>
            </a:pPr>
            <a:r>
              <a:t/>
            </a:r>
            <a:endParaRPr/>
          </a:p>
        </p:txBody>
      </p:sp>
      <p:pic>
        <p:nvPicPr>
          <p:cNvPr id="256" name="Google Shape;256;p32"/>
          <p:cNvPicPr preferRelativeResize="0"/>
          <p:nvPr/>
        </p:nvPicPr>
        <p:blipFill>
          <a:blip r:embed="rId3">
            <a:alphaModFix/>
          </a:blip>
          <a:stretch>
            <a:fillRect/>
          </a:stretch>
        </p:blipFill>
        <p:spPr>
          <a:xfrm>
            <a:off x="3073650" y="2982800"/>
            <a:ext cx="5251199" cy="1611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3"/>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Thank you for listening</a:t>
            </a:r>
            <a:endParaRPr/>
          </a:p>
        </p:txBody>
      </p:sp>
      <p:sp>
        <p:nvSpPr>
          <p:cNvPr id="262" name="Google Shape;262;p33"/>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Abstruct</a:t>
            </a:r>
            <a:endParaRPr/>
          </a:p>
        </p:txBody>
      </p:sp>
      <p:sp>
        <p:nvSpPr>
          <p:cNvPr id="141" name="Google Shape;141;p15"/>
          <p:cNvSpPr txBox="1"/>
          <p:nvPr>
            <p:ph idx="1" type="body"/>
          </p:nvPr>
        </p:nvSpPr>
        <p:spPr>
          <a:xfrm>
            <a:off x="819150" y="1429150"/>
            <a:ext cx="7505700" cy="3009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Since AlphaGo defeated the world champion in 2016, the existence of AI has come to light in general.</a:t>
            </a:r>
            <a:endParaRPr/>
          </a:p>
          <a:p>
            <a:pPr indent="0" lvl="0" marL="0" rtl="0" algn="l">
              <a:spcBef>
                <a:spcPts val="1200"/>
              </a:spcBef>
              <a:spcAft>
                <a:spcPts val="0"/>
              </a:spcAft>
              <a:buNone/>
            </a:pPr>
            <a:r>
              <a:rPr lang="ja"/>
              <a:t>AlphaGo is a milestone towards a general AI goal, but the problem class that AlphaGo represents is still simple compared to the real world. That's why recent researchers are looking at real-time strategy (RTS) games such as “Defense of the Ancients” (Dota) (OpenAI 2018a) and “StarCraft” (Vinyalsetal. 2017; Tian et al. 2017).</a:t>
            </a:r>
            <a:endParaRPr/>
          </a:p>
          <a:p>
            <a:pPr indent="0" lvl="0" marL="0" rtl="0" algn="l">
              <a:spcBef>
                <a:spcPts val="1200"/>
              </a:spcBef>
              <a:spcAft>
                <a:spcPts val="0"/>
              </a:spcAft>
              <a:buNone/>
            </a:pPr>
            <a:r>
              <a:rPr lang="ja"/>
              <a:t>This paper proposes a new learning-based hierarchical macro-strategy model for mastering MOBA games, a sub-genre of RTS games.</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RTS game</a:t>
            </a:r>
            <a:endParaRPr/>
          </a:p>
        </p:txBody>
      </p:sp>
      <p:sp>
        <p:nvSpPr>
          <p:cNvPr id="147" name="Google Shape;147;p16"/>
          <p:cNvSpPr txBox="1"/>
          <p:nvPr>
            <p:ph idx="1" type="body"/>
          </p:nvPr>
        </p:nvSpPr>
        <p:spPr>
          <a:xfrm>
            <a:off x="819150" y="1379625"/>
            <a:ext cx="7505700" cy="305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solidFill>
                  <a:srgbClr val="202124"/>
                </a:solidFill>
                <a:highlight>
                  <a:srgbClr val="FFFFFF"/>
                </a:highlight>
              </a:rPr>
              <a:t>In the real-time-strategy (RTS) game, one player controls all the characters on our team.</a:t>
            </a:r>
            <a:endParaRPr>
              <a:solidFill>
                <a:srgbClr val="202124"/>
              </a:solidFill>
              <a:highlight>
                <a:srgbClr val="FFFFFF"/>
              </a:highlight>
            </a:endParaRPr>
          </a:p>
          <a:p>
            <a:pPr indent="0" lvl="0" marL="0" rtl="0" algn="l">
              <a:spcBef>
                <a:spcPts val="1200"/>
              </a:spcBef>
              <a:spcAft>
                <a:spcPts val="0"/>
              </a:spcAft>
              <a:buNone/>
            </a:pPr>
            <a:r>
              <a:rPr lang="ja">
                <a:solidFill>
                  <a:srgbClr val="202124"/>
                </a:solidFill>
                <a:highlight>
                  <a:srgbClr val="FFFFFF"/>
                </a:highlight>
              </a:rPr>
              <a:t>RTS games are basically individual competitions</a:t>
            </a:r>
            <a:endParaRPr>
              <a:solidFill>
                <a:srgbClr val="202124"/>
              </a:solidFill>
              <a:highlight>
                <a:srgbClr val="FFFFFF"/>
              </a:highlight>
            </a:endParaRPr>
          </a:p>
          <a:p>
            <a:pPr indent="0" lvl="0" marL="0" rtl="0" algn="l">
              <a:spcBef>
                <a:spcPts val="1200"/>
              </a:spcBef>
              <a:spcAft>
                <a:spcPts val="0"/>
              </a:spcAft>
              <a:buNone/>
            </a:pPr>
            <a:r>
              <a:rPr lang="ja"/>
              <a:t>It ’s the victory of the one who destroyed each other ’s position first.</a:t>
            </a:r>
            <a:endParaRPr sz="1200">
              <a:solidFill>
                <a:srgbClr val="202124"/>
              </a:solidFill>
              <a:highlight>
                <a:srgbClr val="FFFFFF"/>
              </a:highlight>
              <a:latin typeface="Arial"/>
              <a:ea typeface="Arial"/>
              <a:cs typeface="Arial"/>
              <a:sym typeface="Arial"/>
            </a:endParaRPr>
          </a:p>
          <a:p>
            <a:pPr indent="457200" lvl="0" marL="0" rtl="0" algn="l">
              <a:spcBef>
                <a:spcPts val="1200"/>
              </a:spcBef>
              <a:spcAft>
                <a:spcPts val="0"/>
              </a:spcAft>
              <a:buNone/>
            </a:pPr>
            <a:r>
              <a:rPr lang="ja" sz="1200">
                <a:solidFill>
                  <a:srgbClr val="202124"/>
                </a:solidFill>
                <a:highlight>
                  <a:srgbClr val="FFFFFF"/>
                </a:highlight>
                <a:latin typeface="Arial"/>
                <a:ea typeface="Arial"/>
                <a:cs typeface="Arial"/>
                <a:sym typeface="Arial"/>
              </a:rPr>
              <a:t>ex. StarCraft, WarCraft</a:t>
            </a:r>
            <a:endParaRPr sz="1000">
              <a:solidFill>
                <a:srgbClr val="000000"/>
              </a:solidFill>
            </a:endParaRPr>
          </a:p>
          <a:p>
            <a:pPr indent="0" lvl="0" marL="0" rtl="0" algn="l">
              <a:spcBef>
                <a:spcPts val="1200"/>
              </a:spcBef>
              <a:spcAft>
                <a:spcPts val="0"/>
              </a:spcAft>
              <a:buNone/>
            </a:pPr>
            <a:r>
              <a:t/>
            </a:r>
            <a:endParaRPr sz="1200">
              <a:solidFill>
                <a:srgbClr val="202124"/>
              </a:solidFill>
              <a:highlight>
                <a:srgbClr val="FFFFFF"/>
              </a:highlight>
              <a:latin typeface="Arial"/>
              <a:ea typeface="Arial"/>
              <a:cs typeface="Arial"/>
              <a:sym typeface="Arial"/>
            </a:endParaRPr>
          </a:p>
          <a:p>
            <a:pPr indent="0" lvl="0" marL="0" rtl="0" algn="l">
              <a:spcBef>
                <a:spcPts val="1200"/>
              </a:spcBef>
              <a:spcAft>
                <a:spcPts val="0"/>
              </a:spcAft>
              <a:buNone/>
            </a:pPr>
            <a:r>
              <a:t/>
            </a:r>
            <a:endParaRPr sz="1200">
              <a:solidFill>
                <a:srgbClr val="202124"/>
              </a:solidFill>
              <a:highlight>
                <a:srgbClr val="FFFFFF"/>
              </a:highlight>
              <a:latin typeface="Arial"/>
              <a:ea typeface="Arial"/>
              <a:cs typeface="Arial"/>
              <a:sym typeface="Arial"/>
            </a:endParaRPr>
          </a:p>
          <a:p>
            <a:pPr indent="0" lvl="0" marL="0" rtl="0" algn="l">
              <a:spcBef>
                <a:spcPts val="1200"/>
              </a:spcBef>
              <a:spcAft>
                <a:spcPts val="1200"/>
              </a:spcAft>
              <a:buNone/>
            </a:pPr>
            <a:r>
              <a:t/>
            </a:r>
            <a:endParaRPr sz="1200">
              <a:solidFill>
                <a:srgbClr val="202124"/>
              </a:solidFill>
              <a:highlight>
                <a:srgbClr val="FFFFFF"/>
              </a:highlight>
              <a:latin typeface="Arial"/>
              <a:ea typeface="Arial"/>
              <a:cs typeface="Arial"/>
              <a:sym typeface="Arial"/>
            </a:endParaRPr>
          </a:p>
        </p:txBody>
      </p:sp>
      <p:pic>
        <p:nvPicPr>
          <p:cNvPr id="148" name="Google Shape;148;p16"/>
          <p:cNvPicPr preferRelativeResize="0"/>
          <p:nvPr/>
        </p:nvPicPr>
        <p:blipFill>
          <a:blip r:embed="rId3">
            <a:alphaModFix/>
          </a:blip>
          <a:stretch>
            <a:fillRect/>
          </a:stretch>
        </p:blipFill>
        <p:spPr>
          <a:xfrm>
            <a:off x="1146150" y="2870700"/>
            <a:ext cx="3049299" cy="1982024"/>
          </a:xfrm>
          <a:prstGeom prst="rect">
            <a:avLst/>
          </a:prstGeom>
          <a:noFill/>
          <a:ln>
            <a:noFill/>
          </a:ln>
        </p:spPr>
      </p:pic>
      <p:sp>
        <p:nvSpPr>
          <p:cNvPr id="149" name="Google Shape;149;p16"/>
          <p:cNvSpPr txBox="1"/>
          <p:nvPr/>
        </p:nvSpPr>
        <p:spPr>
          <a:xfrm>
            <a:off x="6622275" y="2621550"/>
            <a:ext cx="771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sz="1000">
                <a:latin typeface="Calibri"/>
                <a:ea typeface="Calibri"/>
                <a:cs typeface="Calibri"/>
                <a:sym typeface="Calibri"/>
              </a:rPr>
              <a:t>WarCraft3</a:t>
            </a:r>
            <a:endParaRPr sz="1000">
              <a:latin typeface="Calibri"/>
              <a:ea typeface="Calibri"/>
              <a:cs typeface="Calibri"/>
              <a:sym typeface="Calibri"/>
            </a:endParaRPr>
          </a:p>
        </p:txBody>
      </p:sp>
      <p:pic>
        <p:nvPicPr>
          <p:cNvPr id="150" name="Google Shape;150;p16"/>
          <p:cNvPicPr preferRelativeResize="0"/>
          <p:nvPr/>
        </p:nvPicPr>
        <p:blipFill>
          <a:blip r:embed="rId4">
            <a:alphaModFix/>
          </a:blip>
          <a:stretch>
            <a:fillRect/>
          </a:stretch>
        </p:blipFill>
        <p:spPr>
          <a:xfrm>
            <a:off x="5101050" y="2869175"/>
            <a:ext cx="3388800" cy="1982024"/>
          </a:xfrm>
          <a:prstGeom prst="rect">
            <a:avLst/>
          </a:prstGeom>
          <a:noFill/>
          <a:ln>
            <a:noFill/>
          </a:ln>
        </p:spPr>
      </p:pic>
      <p:sp>
        <p:nvSpPr>
          <p:cNvPr id="151" name="Google Shape;151;p16"/>
          <p:cNvSpPr txBox="1"/>
          <p:nvPr/>
        </p:nvSpPr>
        <p:spPr>
          <a:xfrm>
            <a:off x="3258375" y="2621550"/>
            <a:ext cx="771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sz="1000">
                <a:latin typeface="Calibri"/>
                <a:ea typeface="Calibri"/>
                <a:cs typeface="Calibri"/>
                <a:sym typeface="Calibri"/>
              </a:rPr>
              <a:t>StarCraft2</a:t>
            </a:r>
            <a:endParaRPr sz="10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MOBA game</a:t>
            </a:r>
            <a:endParaRPr/>
          </a:p>
        </p:txBody>
      </p:sp>
      <p:sp>
        <p:nvSpPr>
          <p:cNvPr id="157" name="Google Shape;157;p17"/>
          <p:cNvSpPr txBox="1"/>
          <p:nvPr>
            <p:ph idx="1" type="body"/>
          </p:nvPr>
        </p:nvSpPr>
        <p:spPr>
          <a:xfrm>
            <a:off x="819150" y="1372550"/>
            <a:ext cx="7505700" cy="3431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In Multi online battle arena(MOBA) game, multiple players form a team by selecting each operating character.</a:t>
            </a:r>
            <a:endParaRPr/>
          </a:p>
          <a:p>
            <a:pPr indent="0" lvl="0" marL="0" rtl="0" algn="l">
              <a:spcBef>
                <a:spcPts val="1200"/>
              </a:spcBef>
              <a:spcAft>
                <a:spcPts val="0"/>
              </a:spcAft>
              <a:buNone/>
            </a:pPr>
            <a:r>
              <a:rPr lang="ja"/>
              <a:t>Game genre derived from RTS games</a:t>
            </a:r>
            <a:endParaRPr/>
          </a:p>
          <a:p>
            <a:pPr indent="0" lvl="0" marL="0" rtl="0" algn="l">
              <a:spcBef>
                <a:spcPts val="1200"/>
              </a:spcBef>
              <a:spcAft>
                <a:spcPts val="1200"/>
              </a:spcAft>
              <a:buNone/>
            </a:pPr>
            <a:r>
              <a:rPr lang="ja"/>
              <a:t>	ex. </a:t>
            </a:r>
            <a:r>
              <a:rPr lang="ja"/>
              <a:t>League</a:t>
            </a:r>
            <a:r>
              <a:rPr lang="ja"/>
              <a:t> of </a:t>
            </a:r>
            <a:r>
              <a:rPr lang="ja"/>
              <a:t>Legends(LoL)</a:t>
            </a:r>
            <a:r>
              <a:rPr lang="ja"/>
              <a:t>, Defense of the Ancients(Dota), Honour of Kings(HoK)</a:t>
            </a:r>
            <a:endParaRPr/>
          </a:p>
        </p:txBody>
      </p:sp>
      <p:pic>
        <p:nvPicPr>
          <p:cNvPr id="158" name="Google Shape;158;p17"/>
          <p:cNvPicPr preferRelativeResize="0"/>
          <p:nvPr/>
        </p:nvPicPr>
        <p:blipFill>
          <a:blip r:embed="rId3">
            <a:alphaModFix/>
          </a:blip>
          <a:stretch>
            <a:fillRect/>
          </a:stretch>
        </p:blipFill>
        <p:spPr>
          <a:xfrm>
            <a:off x="900500" y="3130025"/>
            <a:ext cx="2857500" cy="1600200"/>
          </a:xfrm>
          <a:prstGeom prst="rect">
            <a:avLst/>
          </a:prstGeom>
          <a:noFill/>
          <a:ln>
            <a:noFill/>
          </a:ln>
        </p:spPr>
      </p:pic>
      <p:sp>
        <p:nvSpPr>
          <p:cNvPr id="159" name="Google Shape;159;p17"/>
          <p:cNvSpPr txBox="1"/>
          <p:nvPr/>
        </p:nvSpPr>
        <p:spPr>
          <a:xfrm>
            <a:off x="1726300" y="2865350"/>
            <a:ext cx="11037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sz="800">
                <a:latin typeface="Calibri"/>
                <a:ea typeface="Calibri"/>
                <a:cs typeface="Calibri"/>
                <a:sym typeface="Calibri"/>
              </a:rPr>
              <a:t>Honour of kings</a:t>
            </a:r>
            <a:endParaRPr sz="800">
              <a:latin typeface="Calibri"/>
              <a:ea typeface="Calibri"/>
              <a:cs typeface="Calibri"/>
              <a:sym typeface="Calibri"/>
            </a:endParaRPr>
          </a:p>
        </p:txBody>
      </p:sp>
      <p:sp>
        <p:nvSpPr>
          <p:cNvPr id="160" name="Google Shape;160;p17"/>
          <p:cNvSpPr txBox="1"/>
          <p:nvPr/>
        </p:nvSpPr>
        <p:spPr>
          <a:xfrm>
            <a:off x="4086100" y="2865350"/>
            <a:ext cx="11037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sz="800">
                <a:latin typeface="Calibri"/>
                <a:ea typeface="Calibri"/>
                <a:cs typeface="Calibri"/>
                <a:sym typeface="Calibri"/>
              </a:rPr>
              <a:t>LoL</a:t>
            </a:r>
            <a:endParaRPr sz="800">
              <a:latin typeface="Calibri"/>
              <a:ea typeface="Calibri"/>
              <a:cs typeface="Calibri"/>
              <a:sym typeface="Calibri"/>
            </a:endParaRPr>
          </a:p>
        </p:txBody>
      </p:sp>
      <p:pic>
        <p:nvPicPr>
          <p:cNvPr id="161" name="Google Shape;161;p17"/>
          <p:cNvPicPr preferRelativeResize="0"/>
          <p:nvPr/>
        </p:nvPicPr>
        <p:blipFill>
          <a:blip r:embed="rId4">
            <a:alphaModFix/>
          </a:blip>
          <a:stretch>
            <a:fillRect/>
          </a:stretch>
        </p:blipFill>
        <p:spPr>
          <a:xfrm>
            <a:off x="4259125" y="3114725"/>
            <a:ext cx="2745101" cy="1630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MOBA game</a:t>
            </a:r>
            <a:endParaRPr/>
          </a:p>
        </p:txBody>
      </p:sp>
      <p:sp>
        <p:nvSpPr>
          <p:cNvPr id="167" name="Google Shape;167;p18"/>
          <p:cNvSpPr txBox="1"/>
          <p:nvPr>
            <p:ph idx="1" type="body"/>
          </p:nvPr>
        </p:nvSpPr>
        <p:spPr>
          <a:xfrm>
            <a:off x="819150" y="1990725"/>
            <a:ext cx="5024700" cy="24480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ja"/>
              <a:t>Players can also see the complete map status via the minimap in the upper left corner. Here we can see the observable turrets, creeps, and heroes as thumbnails. Units can only be observed if they are friendly units or within a certain distance of friendly units.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ja"/>
              <a:t>There are also four jungle areas on the map where we can collect creep resources to increase our gold and experience. Each hero starts with a minimum of gold and level 1. Each team will use their resources to try to earn as much gold and experience as possible to purchase items.</a:t>
            </a:r>
            <a:endParaRPr/>
          </a:p>
          <a:p>
            <a:pPr indent="0" lvl="0" marL="0" rtl="0" algn="l">
              <a:lnSpc>
                <a:spcPct val="100000"/>
              </a:lnSpc>
              <a:spcBef>
                <a:spcPts val="0"/>
              </a:spcBef>
              <a:spcAft>
                <a:spcPts val="0"/>
              </a:spcAft>
              <a:buNone/>
            </a:pPr>
            <a:r>
              <a:rPr lang="ja"/>
              <a:t>Upgrade the level.</a:t>
            </a:r>
            <a:endParaRPr/>
          </a:p>
          <a:p>
            <a:pPr indent="0" lvl="0" marL="0" rtl="0" algn="l">
              <a:lnSpc>
                <a:spcPct val="100000"/>
              </a:lnSpc>
              <a:spcBef>
                <a:spcPts val="0"/>
              </a:spcBef>
              <a:spcAft>
                <a:spcPts val="0"/>
              </a:spcAft>
              <a:buNone/>
            </a:pPr>
            <a:r>
              <a:t/>
            </a:r>
            <a:endParaRPr/>
          </a:p>
        </p:txBody>
      </p:sp>
      <p:pic>
        <p:nvPicPr>
          <p:cNvPr id="168" name="Google Shape;168;p18"/>
          <p:cNvPicPr preferRelativeResize="0"/>
          <p:nvPr/>
        </p:nvPicPr>
        <p:blipFill>
          <a:blip r:embed="rId3">
            <a:alphaModFix/>
          </a:blip>
          <a:stretch>
            <a:fillRect/>
          </a:stretch>
        </p:blipFill>
        <p:spPr>
          <a:xfrm>
            <a:off x="5954875" y="2029738"/>
            <a:ext cx="2369975" cy="2369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9"/>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How to master MOVA game?</a:t>
            </a:r>
            <a:endParaRPr/>
          </a:p>
        </p:txBody>
      </p:sp>
      <p:sp>
        <p:nvSpPr>
          <p:cNvPr id="174" name="Google Shape;174;p19"/>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To master MOBA games, players must have both good macro-strategy operations and skilled micro-level execution. A typical macro strategy consists of opening, laning, gambling, ambush, and so on. Skilled micro-level execution requires a high degree of control accuracy and a deep understanding of skill damage and impact. Good timing needs to be learned both in the operation of macro strategies and in the execution of micro-levels.</a:t>
            </a:r>
            <a:endParaRPr/>
          </a:p>
          <a:p>
            <a:pPr indent="0" lvl="0" marL="0" rtl="0" algn="l">
              <a:spcBef>
                <a:spcPts val="1200"/>
              </a:spcBef>
              <a:spcAft>
                <a:spcPts val="0"/>
              </a:spcAft>
              <a:buNone/>
            </a:pPr>
            <a:r>
              <a:rPr lang="ja"/>
              <a:t>In addition to that, each agent has to think about where it's best to go on the map.</a:t>
            </a:r>
            <a:endParaRPr/>
          </a:p>
          <a:p>
            <a:pPr indent="0" lvl="0" marL="0" rtl="0" algn="l">
              <a:spcBef>
                <a:spcPts val="12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0"/>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Difficult aspect</a:t>
            </a:r>
            <a:endParaRPr/>
          </a:p>
        </p:txBody>
      </p:sp>
      <p:sp>
        <p:nvSpPr>
          <p:cNvPr id="180" name="Google Shape;180;p20"/>
          <p:cNvSpPr txBox="1"/>
          <p:nvPr>
            <p:ph idx="1" type="body"/>
          </p:nvPr>
        </p:nvSpPr>
        <p:spPr>
          <a:xfrm>
            <a:off x="819150" y="1990725"/>
            <a:ext cx="77202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There are four main aspects of AI mastering MOBA games that make it much more difficult than mastering GO.</a:t>
            </a:r>
            <a:endParaRPr/>
          </a:p>
          <a:p>
            <a:pPr indent="457200" lvl="0" marL="0" rtl="0" algn="l">
              <a:spcBef>
                <a:spcPts val="1200"/>
              </a:spcBef>
              <a:spcAft>
                <a:spcPts val="0"/>
              </a:spcAft>
              <a:buNone/>
            </a:pPr>
            <a:r>
              <a:rPr lang="ja"/>
              <a:t>1) Computational complexity.</a:t>
            </a:r>
            <a:endParaRPr/>
          </a:p>
          <a:p>
            <a:pPr indent="457200" lvl="0" marL="0" rtl="0" algn="l">
              <a:spcBef>
                <a:spcPts val="1200"/>
              </a:spcBef>
              <a:spcAft>
                <a:spcPts val="0"/>
              </a:spcAft>
              <a:buNone/>
            </a:pPr>
            <a:r>
              <a:rPr lang="ja"/>
              <a:t>2) Multi-agent. </a:t>
            </a:r>
            <a:endParaRPr/>
          </a:p>
          <a:p>
            <a:pPr indent="457200" lvl="0" marL="0" rtl="0" algn="l">
              <a:spcBef>
                <a:spcPts val="1200"/>
              </a:spcBef>
              <a:spcAft>
                <a:spcPts val="0"/>
              </a:spcAft>
              <a:buNone/>
            </a:pPr>
            <a:r>
              <a:rPr lang="ja"/>
              <a:t>3) Imperfect information</a:t>
            </a:r>
            <a:endParaRPr/>
          </a:p>
          <a:p>
            <a:pPr indent="457200" lvl="0" marL="0" rtl="0" algn="l">
              <a:spcBef>
                <a:spcPts val="1200"/>
              </a:spcBef>
              <a:spcAft>
                <a:spcPts val="0"/>
              </a:spcAft>
              <a:buNone/>
            </a:pPr>
            <a:r>
              <a:rPr lang="ja"/>
              <a:t>4) Sparse and delayed rewards</a:t>
            </a:r>
            <a:endParaRPr/>
          </a:p>
          <a:p>
            <a:pPr indent="0" lvl="0" marL="0" rtl="0" algn="l">
              <a:spcBef>
                <a:spcPts val="1200"/>
              </a:spcBef>
              <a:spcAft>
                <a:spcPts val="1200"/>
              </a:spcAft>
              <a:buNone/>
            </a:pPr>
            <a:r>
              <a:rPr lang="ja"/>
              <a:t>This time, we will assume the case of Honor of Kings.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1"/>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Computational Complexity</a:t>
            </a:r>
            <a:endParaRPr/>
          </a:p>
        </p:txBody>
      </p:sp>
      <p:sp>
        <p:nvSpPr>
          <p:cNvPr id="186" name="Google Shape;186;p21"/>
          <p:cNvSpPr txBox="1"/>
          <p:nvPr>
            <p:ph idx="1" type="body"/>
          </p:nvPr>
        </p:nvSpPr>
        <p:spPr>
          <a:xfrm>
            <a:off x="819150" y="1386700"/>
            <a:ext cx="7812300" cy="3051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RTS games can have up to 1020,000 computations on action or state spaces, but GO complexity is around 10250.</a:t>
            </a:r>
            <a:endParaRPr/>
          </a:p>
          <a:p>
            <a:pPr indent="0" lvl="0" marL="0" rtl="0" algn="l">
              <a:spcBef>
                <a:spcPts val="1200"/>
              </a:spcBef>
              <a:spcAft>
                <a:spcPts val="0"/>
              </a:spcAft>
              <a:buNone/>
            </a:pPr>
            <a:r>
              <a:rPr lang="ja"/>
              <a:t>There is an action space that manages movements such as skills and attacks, and a state space that manages the current remaining health, possession money, and level.</a:t>
            </a:r>
            <a:endParaRPr/>
          </a:p>
          <a:p>
            <a:pPr indent="0" lvl="0" marL="0" rtl="0" algn="l">
              <a:spcBef>
                <a:spcPts val="1200"/>
              </a:spcBef>
              <a:spcAft>
                <a:spcPts val="1200"/>
              </a:spcAft>
              <a:buNone/>
            </a:pPr>
            <a:r>
              <a:rPr lang="ja"/>
              <a:t>This table shows a comparison of MOBA and GO action and state spaces.</a:t>
            </a:r>
            <a:endParaRPr/>
          </a:p>
        </p:txBody>
      </p:sp>
      <p:pic>
        <p:nvPicPr>
          <p:cNvPr id="187" name="Google Shape;187;p21"/>
          <p:cNvPicPr preferRelativeResize="0"/>
          <p:nvPr/>
        </p:nvPicPr>
        <p:blipFill>
          <a:blip r:embed="rId3">
            <a:alphaModFix/>
          </a:blip>
          <a:stretch>
            <a:fillRect/>
          </a:stretch>
        </p:blipFill>
        <p:spPr>
          <a:xfrm>
            <a:off x="4362900" y="2754750"/>
            <a:ext cx="4036250" cy="1683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