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6" r:id="rId8"/>
    <p:sldId id="267" r:id="rId9"/>
    <p:sldId id="268" r:id="rId10"/>
    <p:sldId id="262" r:id="rId11"/>
    <p:sldId id="263" r:id="rId12"/>
    <p:sldId id="264" r:id="rId13"/>
    <p:sldId id="269" r:id="rId14"/>
    <p:sldId id="265"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49628-5BDB-404C-A36D-8834BF0590E3}" v="14" dt="2021-12-14T14:09:43.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92" autoAdjust="0"/>
  </p:normalViewPr>
  <p:slideViewPr>
    <p:cSldViewPr snapToGrid="0">
      <p:cViewPr varScale="1">
        <p:scale>
          <a:sx n="72" d="100"/>
          <a:sy n="72" d="100"/>
        </p:scale>
        <p:origin x="107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F51A-237E-49B9-B516-BB4CDA8E91AD}" type="datetimeFigureOut">
              <a:rPr lang="en-US" smtClean="0"/>
              <a:t>12/15/2021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B0FB6-10C9-4822-8982-85DA5C344DB3}" type="slidenum">
              <a:rPr lang="en-US" smtClean="0"/>
              <a:t>‹#›</a:t>
            </a:fld>
            <a:endParaRPr lang="en-US"/>
          </a:p>
        </p:txBody>
      </p:sp>
    </p:spTree>
    <p:extLst>
      <p:ext uri="{BB962C8B-B14F-4D97-AF65-F5344CB8AC3E}">
        <p14:creationId xmlns:p14="http://schemas.microsoft.com/office/powerpoint/2010/main" val="352170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every discrete time step t, an agent receives a state 𝑠𝑡 ∈ 𝑆 and sends an action 𝑎𝑡 ∈ 𝐴 to the environment. Then, the environment makes a state transition from 𝑠𝑡 to 𝑠𝑡+1 with the state transition probability 𝑃𝑠𝑠′ 𝑎 = 𝑃[𝑠 ′ |𝑠, 𝑎] and gives a reward function 𝑅: 𝑆 × 𝐴 → ℝ, with the reward signal 𝑟𝑡 = 𝑅(𝑠𝑡 , 𝑎𝑡) ∈ ℝ given to the agent. Here, the agent samples an action from a policy π: 𝑆 → 𝑃(𝐴), where 𝑃(𝐴) represents the set of probability distributions. The learning process modifies the policy to encourage good actions and suppress bad actions. The objective of the learning is to find the optimal policy 𝜋 ∗ that maximizes the expected discounted cumulative reward.</a:t>
            </a:r>
          </a:p>
        </p:txBody>
      </p:sp>
      <p:sp>
        <p:nvSpPr>
          <p:cNvPr id="4" name="Slide Number Placeholder 3"/>
          <p:cNvSpPr>
            <a:spLocks noGrp="1"/>
          </p:cNvSpPr>
          <p:nvPr>
            <p:ph type="sldNum" sz="quarter" idx="5"/>
          </p:nvPr>
        </p:nvSpPr>
        <p:spPr/>
        <p:txBody>
          <a:bodyPr/>
          <a:lstStyle/>
          <a:p>
            <a:fld id="{589B0FB6-10C9-4822-8982-85DA5C344DB3}" type="slidenum">
              <a:rPr lang="en-US" smtClean="0"/>
              <a:t>7</a:t>
            </a:fld>
            <a:endParaRPr lang="en-US"/>
          </a:p>
        </p:txBody>
      </p:sp>
    </p:spTree>
    <p:extLst>
      <p:ext uri="{BB962C8B-B14F-4D97-AF65-F5344CB8AC3E}">
        <p14:creationId xmlns:p14="http://schemas.microsoft.com/office/powerpoint/2010/main" val="62523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every time step with 0.1 sec intervals, state 𝑠𝑡 is constructed from the history of observations 𝐻𝑡 = {𝑜1 , 𝑜2 , … , 𝑜𝑡 }.</a:t>
            </a:r>
          </a:p>
          <a:p>
            <a:r>
              <a:rPr lang="en-US" dirty="0"/>
              <a:t>such as HP, SP, distance from opponent, distance from the arena wall, current position, remaining game time, remaining cooldown times for all 44 skills, an agent’s status info (midair, stun, down, kneel, etc.), and so on. </a:t>
            </a:r>
          </a:p>
        </p:txBody>
      </p:sp>
      <p:sp>
        <p:nvSpPr>
          <p:cNvPr id="4" name="Slide Number Placeholder 3"/>
          <p:cNvSpPr>
            <a:spLocks noGrp="1"/>
          </p:cNvSpPr>
          <p:nvPr>
            <p:ph type="sldNum" sz="quarter" idx="5"/>
          </p:nvPr>
        </p:nvSpPr>
        <p:spPr/>
        <p:txBody>
          <a:bodyPr/>
          <a:lstStyle/>
          <a:p>
            <a:fld id="{589B0FB6-10C9-4822-8982-85DA5C344DB3}" type="slidenum">
              <a:rPr lang="en-US" smtClean="0"/>
              <a:t>9</a:t>
            </a:fld>
            <a:endParaRPr lang="en-US"/>
          </a:p>
        </p:txBody>
      </p:sp>
    </p:spTree>
    <p:extLst>
      <p:ext uri="{BB962C8B-B14F-4D97-AF65-F5344CB8AC3E}">
        <p14:creationId xmlns:p14="http://schemas.microsoft.com/office/powerpoint/2010/main" val="299930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--Pi(op) fixed ? Self playing saving pi(ag) to the pool.</a:t>
            </a:r>
          </a:p>
          <a:p>
            <a:r>
              <a:rPr lang="en-US" dirty="0"/>
              <a:t>--Vanilla self-play alone does not guarantee enough coverage for games with large problem spaces: </a:t>
            </a:r>
            <a:r>
              <a:rPr lang="en-US" dirty="0" err="1"/>
              <a:t>AlphaStar</a:t>
            </a:r>
            <a:r>
              <a:rPr lang="en-US" dirty="0"/>
              <a:t> diversified the opponent pool by imitating different human strategy and introducing three types of agents with different match making scheme.</a:t>
            </a:r>
          </a:p>
          <a:p>
            <a:r>
              <a:rPr lang="en-US" dirty="0"/>
              <a:t>--all three agent types were trained in a concurrent manner. Also learner and simulators work asynchronously</a:t>
            </a:r>
          </a:p>
          <a:p>
            <a:endParaRPr lang="en-US" dirty="0"/>
          </a:p>
          <a:p>
            <a:r>
              <a:rPr lang="en-US" dirty="0"/>
              <a:t>--The most recent k models of each style are uniformly selected with total probability mass of p, while other models are chosen uniformly with probability 1-p. As training goes on, p is linearly annealed from 0.8 to 0.1. A higher p assists in swift adaptation to the latest opponents, while a lower p stabilizes the learning process by alleviating catastrophic forgetting.</a:t>
            </a:r>
          </a:p>
        </p:txBody>
      </p:sp>
      <p:sp>
        <p:nvSpPr>
          <p:cNvPr id="4" name="Slide Number Placeholder 3"/>
          <p:cNvSpPr>
            <a:spLocks noGrp="1"/>
          </p:cNvSpPr>
          <p:nvPr>
            <p:ph type="sldNum" sz="quarter" idx="5"/>
          </p:nvPr>
        </p:nvSpPr>
        <p:spPr/>
        <p:txBody>
          <a:bodyPr/>
          <a:lstStyle/>
          <a:p>
            <a:fld id="{589B0FB6-10C9-4822-8982-85DA5C344DB3}" type="slidenum">
              <a:rPr lang="en-US" smtClean="0"/>
              <a:t>10</a:t>
            </a:fld>
            <a:endParaRPr lang="en-US"/>
          </a:p>
        </p:txBody>
      </p:sp>
    </p:spTree>
    <p:extLst>
      <p:ext uri="{BB962C8B-B14F-4D97-AF65-F5344CB8AC3E}">
        <p14:creationId xmlns:p14="http://schemas.microsoft.com/office/powerpoint/2010/main" val="2994230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technique was applied, the agent did not make any improvement from random motion, but it learned to approach and retreat with data skip. </a:t>
            </a:r>
          </a:p>
        </p:txBody>
      </p:sp>
      <p:sp>
        <p:nvSpPr>
          <p:cNvPr id="4" name="Slide Number Placeholder 3"/>
          <p:cNvSpPr>
            <a:spLocks noGrp="1"/>
          </p:cNvSpPr>
          <p:nvPr>
            <p:ph type="sldNum" sz="quarter" idx="5"/>
          </p:nvPr>
        </p:nvSpPr>
        <p:spPr/>
        <p:txBody>
          <a:bodyPr/>
          <a:lstStyle/>
          <a:p>
            <a:fld id="{589B0FB6-10C9-4822-8982-85DA5C344DB3}" type="slidenum">
              <a:rPr lang="en-US" smtClean="0"/>
              <a:t>16</a:t>
            </a:fld>
            <a:endParaRPr lang="en-US"/>
          </a:p>
        </p:txBody>
      </p:sp>
    </p:spTree>
    <p:extLst>
      <p:ext uri="{BB962C8B-B14F-4D97-AF65-F5344CB8AC3E}">
        <p14:creationId xmlns:p14="http://schemas.microsoft.com/office/powerpoint/2010/main" val="392120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longer the decision was repeated, the agent’s reaction became less immediate, but the agent moved more consistently.</a:t>
            </a:r>
          </a:p>
        </p:txBody>
      </p:sp>
      <p:sp>
        <p:nvSpPr>
          <p:cNvPr id="4" name="Slide Number Placeholder 3"/>
          <p:cNvSpPr>
            <a:spLocks noGrp="1"/>
          </p:cNvSpPr>
          <p:nvPr>
            <p:ph type="sldNum" sz="quarter" idx="5"/>
          </p:nvPr>
        </p:nvSpPr>
        <p:spPr/>
        <p:txBody>
          <a:bodyPr/>
          <a:lstStyle/>
          <a:p>
            <a:fld id="{589B0FB6-10C9-4822-8982-85DA5C344DB3}" type="slidenum">
              <a:rPr lang="en-US" smtClean="0"/>
              <a:t>17</a:t>
            </a:fld>
            <a:endParaRPr lang="en-US"/>
          </a:p>
        </p:txBody>
      </p:sp>
    </p:spTree>
    <p:extLst>
      <p:ext uri="{BB962C8B-B14F-4D97-AF65-F5344CB8AC3E}">
        <p14:creationId xmlns:p14="http://schemas.microsoft.com/office/powerpoint/2010/main" val="252204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aggressive agent delivered continuous attacks preventing the human player from taking short breaks in between moves required for decision-making; the AI, on the other hand, does not require these breaks. </a:t>
            </a:r>
          </a:p>
        </p:txBody>
      </p:sp>
      <p:sp>
        <p:nvSpPr>
          <p:cNvPr id="4" name="Slide Number Placeholder 3"/>
          <p:cNvSpPr>
            <a:spLocks noGrp="1"/>
          </p:cNvSpPr>
          <p:nvPr>
            <p:ph type="sldNum" sz="quarter" idx="5"/>
          </p:nvPr>
        </p:nvSpPr>
        <p:spPr/>
        <p:txBody>
          <a:bodyPr/>
          <a:lstStyle/>
          <a:p>
            <a:fld id="{589B0FB6-10C9-4822-8982-85DA5C344DB3}" type="slidenum">
              <a:rPr lang="en-US" smtClean="0"/>
              <a:t>18</a:t>
            </a:fld>
            <a:endParaRPr lang="en-US"/>
          </a:p>
        </p:txBody>
      </p:sp>
    </p:spTree>
    <p:extLst>
      <p:ext uri="{BB962C8B-B14F-4D97-AF65-F5344CB8AC3E}">
        <p14:creationId xmlns:p14="http://schemas.microsoft.com/office/powerpoint/2010/main" val="307754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8A9577-386C-4F23-A0AC-EF1EB651F8B6}" type="datetime1">
              <a:rPr lang="en-US" smtClean="0"/>
              <a:t>12/15/2021</a:t>
            </a:fld>
            <a:endParaRPr lang="en-US"/>
          </a:p>
        </p:txBody>
      </p:sp>
      <p:sp>
        <p:nvSpPr>
          <p:cNvPr id="5" name="Footer Placeholder 4"/>
          <p:cNvSpPr>
            <a:spLocks noGrp="1"/>
          </p:cNvSpPr>
          <p:nvPr>
            <p:ph type="ftr" sz="quarter" idx="11"/>
          </p:nvPr>
        </p:nvSpPr>
        <p:spPr/>
        <p:txBody>
          <a:bodyPr/>
          <a:lstStyle/>
          <a:p>
            <a:r>
              <a:rPr lang="en-US"/>
              <a:t>Paper Discussion</a:t>
            </a:r>
          </a:p>
        </p:txBody>
      </p:sp>
      <p:sp>
        <p:nvSpPr>
          <p:cNvPr id="6" name="Slide Number Placeholder 5"/>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194753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69C037-2EF3-4106-AF84-68E5E7BD8DC3}" type="datetime1">
              <a:rPr lang="en-US" smtClean="0"/>
              <a:t>12/15/2021</a:t>
            </a:fld>
            <a:endParaRPr lang="en-US"/>
          </a:p>
        </p:txBody>
      </p:sp>
      <p:sp>
        <p:nvSpPr>
          <p:cNvPr id="5" name="Footer Placeholder 4"/>
          <p:cNvSpPr>
            <a:spLocks noGrp="1"/>
          </p:cNvSpPr>
          <p:nvPr>
            <p:ph type="ftr" sz="quarter" idx="11"/>
          </p:nvPr>
        </p:nvSpPr>
        <p:spPr/>
        <p:txBody>
          <a:bodyPr/>
          <a:lstStyle/>
          <a:p>
            <a:r>
              <a:rPr lang="en-US"/>
              <a:t>Paper Discussion</a:t>
            </a:r>
          </a:p>
        </p:txBody>
      </p:sp>
      <p:sp>
        <p:nvSpPr>
          <p:cNvPr id="6" name="Slide Number Placeholder 5"/>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861401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AB5D1A-ACE3-4ED3-AB4B-15F4AA1940C3}" type="datetime1">
              <a:rPr lang="en-US" smtClean="0"/>
              <a:t>12/15/2021</a:t>
            </a:fld>
            <a:endParaRPr lang="en-US"/>
          </a:p>
        </p:txBody>
      </p:sp>
      <p:sp>
        <p:nvSpPr>
          <p:cNvPr id="5" name="Footer Placeholder 4"/>
          <p:cNvSpPr>
            <a:spLocks noGrp="1"/>
          </p:cNvSpPr>
          <p:nvPr>
            <p:ph type="ftr" sz="quarter" idx="11"/>
          </p:nvPr>
        </p:nvSpPr>
        <p:spPr/>
        <p:txBody>
          <a:bodyPr/>
          <a:lstStyle/>
          <a:p>
            <a:r>
              <a:rPr lang="en-US"/>
              <a:t>Paper Discussion</a:t>
            </a:r>
          </a:p>
        </p:txBody>
      </p:sp>
      <p:sp>
        <p:nvSpPr>
          <p:cNvPr id="6" name="Slide Number Placeholder 5"/>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1163656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59342-50BE-48BF-B663-7C285D27CA9F}" type="datetime1">
              <a:rPr lang="en-US" smtClean="0"/>
              <a:t>12/15/2021</a:t>
            </a:fld>
            <a:endParaRPr lang="en-US"/>
          </a:p>
        </p:txBody>
      </p:sp>
      <p:sp>
        <p:nvSpPr>
          <p:cNvPr id="5" name="Footer Placeholder 4"/>
          <p:cNvSpPr>
            <a:spLocks noGrp="1"/>
          </p:cNvSpPr>
          <p:nvPr>
            <p:ph type="ftr" sz="quarter" idx="11"/>
          </p:nvPr>
        </p:nvSpPr>
        <p:spPr/>
        <p:txBody>
          <a:bodyPr/>
          <a:lstStyle/>
          <a:p>
            <a:r>
              <a:rPr lang="en-US"/>
              <a:t>Paper Discussion</a:t>
            </a:r>
          </a:p>
        </p:txBody>
      </p:sp>
      <p:sp>
        <p:nvSpPr>
          <p:cNvPr id="6" name="Slide Number Placeholder 5"/>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3329686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1EDBE9-044E-4470-957A-D78C1F300E6E}" type="datetime1">
              <a:rPr lang="en-US" smtClean="0"/>
              <a:t>12/15/2021</a:t>
            </a:fld>
            <a:endParaRPr lang="en-US"/>
          </a:p>
        </p:txBody>
      </p:sp>
      <p:sp>
        <p:nvSpPr>
          <p:cNvPr id="5" name="Footer Placeholder 4"/>
          <p:cNvSpPr>
            <a:spLocks noGrp="1"/>
          </p:cNvSpPr>
          <p:nvPr>
            <p:ph type="ftr" sz="quarter" idx="11"/>
          </p:nvPr>
        </p:nvSpPr>
        <p:spPr/>
        <p:txBody>
          <a:bodyPr/>
          <a:lstStyle/>
          <a:p>
            <a:r>
              <a:rPr lang="en-US"/>
              <a:t>Paper Discussion</a:t>
            </a:r>
          </a:p>
        </p:txBody>
      </p:sp>
      <p:sp>
        <p:nvSpPr>
          <p:cNvPr id="6" name="Slide Number Placeholder 5"/>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4181860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A6F9C5-10FC-422E-9DA7-75B418DA5F2B}" type="datetime1">
              <a:rPr lang="en-US" smtClean="0"/>
              <a:t>12/15/2021</a:t>
            </a:fld>
            <a:endParaRPr lang="en-US"/>
          </a:p>
        </p:txBody>
      </p:sp>
      <p:sp>
        <p:nvSpPr>
          <p:cNvPr id="6" name="Footer Placeholder 5"/>
          <p:cNvSpPr>
            <a:spLocks noGrp="1"/>
          </p:cNvSpPr>
          <p:nvPr>
            <p:ph type="ftr" sz="quarter" idx="11"/>
          </p:nvPr>
        </p:nvSpPr>
        <p:spPr/>
        <p:txBody>
          <a:bodyPr/>
          <a:lstStyle/>
          <a:p>
            <a:r>
              <a:rPr lang="en-US"/>
              <a:t>Paper Discussion</a:t>
            </a:r>
          </a:p>
        </p:txBody>
      </p:sp>
      <p:sp>
        <p:nvSpPr>
          <p:cNvPr id="7" name="Slide Number Placeholder 6"/>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365180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5DEFDA-CE66-4E97-A8E3-7CECEB218B4E}" type="datetime1">
              <a:rPr lang="en-US" smtClean="0"/>
              <a:t>12/15/2021</a:t>
            </a:fld>
            <a:endParaRPr lang="en-US"/>
          </a:p>
        </p:txBody>
      </p:sp>
      <p:sp>
        <p:nvSpPr>
          <p:cNvPr id="8" name="Footer Placeholder 7"/>
          <p:cNvSpPr>
            <a:spLocks noGrp="1"/>
          </p:cNvSpPr>
          <p:nvPr>
            <p:ph type="ftr" sz="quarter" idx="11"/>
          </p:nvPr>
        </p:nvSpPr>
        <p:spPr/>
        <p:txBody>
          <a:bodyPr/>
          <a:lstStyle/>
          <a:p>
            <a:r>
              <a:rPr lang="en-US"/>
              <a:t>Paper Discussion</a:t>
            </a:r>
          </a:p>
        </p:txBody>
      </p:sp>
      <p:sp>
        <p:nvSpPr>
          <p:cNvPr id="9" name="Slide Number Placeholder 8"/>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320356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5DA93-D2A6-4C96-9AF7-BE1B6EFD07EB}" type="datetime1">
              <a:rPr lang="en-US" smtClean="0"/>
              <a:t>12/15/2021</a:t>
            </a:fld>
            <a:endParaRPr lang="en-US"/>
          </a:p>
        </p:txBody>
      </p:sp>
      <p:sp>
        <p:nvSpPr>
          <p:cNvPr id="4" name="Footer Placeholder 3"/>
          <p:cNvSpPr>
            <a:spLocks noGrp="1"/>
          </p:cNvSpPr>
          <p:nvPr>
            <p:ph type="ftr" sz="quarter" idx="11"/>
          </p:nvPr>
        </p:nvSpPr>
        <p:spPr/>
        <p:txBody>
          <a:bodyPr/>
          <a:lstStyle/>
          <a:p>
            <a:r>
              <a:rPr lang="en-US"/>
              <a:t>Paper Discussion</a:t>
            </a:r>
          </a:p>
        </p:txBody>
      </p:sp>
      <p:sp>
        <p:nvSpPr>
          <p:cNvPr id="5" name="Slide Number Placeholder 4"/>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17855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53D77-F292-43BF-B503-1972B0BEFF11}" type="datetime1">
              <a:rPr lang="en-US" smtClean="0"/>
              <a:t>12/15/2021</a:t>
            </a:fld>
            <a:endParaRPr lang="en-US"/>
          </a:p>
        </p:txBody>
      </p:sp>
      <p:sp>
        <p:nvSpPr>
          <p:cNvPr id="3" name="Footer Placeholder 2"/>
          <p:cNvSpPr>
            <a:spLocks noGrp="1"/>
          </p:cNvSpPr>
          <p:nvPr>
            <p:ph type="ftr" sz="quarter" idx="11"/>
          </p:nvPr>
        </p:nvSpPr>
        <p:spPr/>
        <p:txBody>
          <a:bodyPr/>
          <a:lstStyle/>
          <a:p>
            <a:r>
              <a:rPr lang="en-US"/>
              <a:t>Paper Discussion</a:t>
            </a:r>
          </a:p>
        </p:txBody>
      </p:sp>
      <p:sp>
        <p:nvSpPr>
          <p:cNvPr id="4" name="Slide Number Placeholder 3"/>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248671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789CDE-4E3E-42D3-9033-D83702CA8E70}" type="datetime1">
              <a:rPr lang="en-US" smtClean="0"/>
              <a:t>12/15/2021</a:t>
            </a:fld>
            <a:endParaRPr lang="en-US"/>
          </a:p>
        </p:txBody>
      </p:sp>
      <p:sp>
        <p:nvSpPr>
          <p:cNvPr id="6" name="Footer Placeholder 5"/>
          <p:cNvSpPr>
            <a:spLocks noGrp="1"/>
          </p:cNvSpPr>
          <p:nvPr>
            <p:ph type="ftr" sz="quarter" idx="11"/>
          </p:nvPr>
        </p:nvSpPr>
        <p:spPr/>
        <p:txBody>
          <a:bodyPr/>
          <a:lstStyle/>
          <a:p>
            <a:r>
              <a:rPr lang="en-US"/>
              <a:t>Paper Discussion</a:t>
            </a:r>
          </a:p>
        </p:txBody>
      </p:sp>
      <p:sp>
        <p:nvSpPr>
          <p:cNvPr id="7" name="Slide Number Placeholder 6"/>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401351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4BD43-3B72-4705-8798-628F1ACC085A}" type="datetime1">
              <a:rPr lang="en-US" smtClean="0"/>
              <a:t>12/15/2021</a:t>
            </a:fld>
            <a:endParaRPr lang="en-US"/>
          </a:p>
        </p:txBody>
      </p:sp>
      <p:sp>
        <p:nvSpPr>
          <p:cNvPr id="6" name="Footer Placeholder 5"/>
          <p:cNvSpPr>
            <a:spLocks noGrp="1"/>
          </p:cNvSpPr>
          <p:nvPr>
            <p:ph type="ftr" sz="quarter" idx="11"/>
          </p:nvPr>
        </p:nvSpPr>
        <p:spPr/>
        <p:txBody>
          <a:bodyPr/>
          <a:lstStyle/>
          <a:p>
            <a:r>
              <a:rPr lang="en-US"/>
              <a:t>Paper Discussion</a:t>
            </a:r>
          </a:p>
        </p:txBody>
      </p:sp>
      <p:sp>
        <p:nvSpPr>
          <p:cNvPr id="7" name="Slide Number Placeholder 6"/>
          <p:cNvSpPr>
            <a:spLocks noGrp="1"/>
          </p:cNvSpPr>
          <p:nvPr>
            <p:ph type="sldNum" sz="quarter" idx="12"/>
          </p:nvPr>
        </p:nvSpPr>
        <p:spPr/>
        <p:txBody>
          <a:bodyPr/>
          <a:lstStyle/>
          <a:p>
            <a:fld id="{1AAE6DC8-6F47-4296-9D46-4B0E5CB71E0F}" type="slidenum">
              <a:rPr lang="en-US" smtClean="0"/>
              <a:t>‹#›</a:t>
            </a:fld>
            <a:endParaRPr lang="en-US"/>
          </a:p>
        </p:txBody>
      </p:sp>
    </p:spTree>
    <p:extLst>
      <p:ext uri="{BB962C8B-B14F-4D97-AF65-F5344CB8AC3E}">
        <p14:creationId xmlns:p14="http://schemas.microsoft.com/office/powerpoint/2010/main" val="66157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632EA-0EB9-4696-8ED2-CA07681486B3}" type="datetime1">
              <a:rPr lang="en-US" smtClean="0"/>
              <a:t>12/15/2021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Paper Discussion</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E6DC8-6F47-4296-9D46-4B0E5CB71E0F}" type="slidenum">
              <a:rPr lang="en-US" smtClean="0"/>
              <a:t>‹#›</a:t>
            </a:fld>
            <a:endParaRPr lang="en-US"/>
          </a:p>
        </p:txBody>
      </p:sp>
    </p:spTree>
    <p:extLst>
      <p:ext uri="{BB962C8B-B14F-4D97-AF65-F5344CB8AC3E}">
        <p14:creationId xmlns:p14="http://schemas.microsoft.com/office/powerpoint/2010/main" val="7038383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A8CE2-E654-47B1-BE10-A362C6265195}"/>
              </a:ext>
            </a:extLst>
          </p:cNvPr>
          <p:cNvSpPr>
            <a:spLocks noGrp="1"/>
          </p:cNvSpPr>
          <p:nvPr>
            <p:ph type="ctrTitle"/>
          </p:nvPr>
        </p:nvSpPr>
        <p:spPr/>
        <p:txBody>
          <a:bodyPr>
            <a:normAutofit fontScale="90000"/>
          </a:bodyPr>
          <a:lstStyle/>
          <a:p>
            <a:r>
              <a:rPr lang="en-US" dirty="0"/>
              <a:t>Creating Pro-Level AI for a Real-Time Fighting Game Using Deep Reinforcement Learning</a:t>
            </a:r>
          </a:p>
        </p:txBody>
      </p:sp>
      <p:sp>
        <p:nvSpPr>
          <p:cNvPr id="3" name="Subtitle 2">
            <a:extLst>
              <a:ext uri="{FF2B5EF4-FFF2-40B4-BE49-F238E27FC236}">
                <a16:creationId xmlns:a16="http://schemas.microsoft.com/office/drawing/2014/main" id="{CDD0787F-1B4D-4132-A004-489F2D20B8E4}"/>
              </a:ext>
            </a:extLst>
          </p:cNvPr>
          <p:cNvSpPr>
            <a:spLocks noGrp="1"/>
          </p:cNvSpPr>
          <p:nvPr>
            <p:ph type="subTitle" idx="1"/>
          </p:nvPr>
        </p:nvSpPr>
        <p:spPr/>
        <p:txBody>
          <a:bodyPr>
            <a:normAutofit fontScale="85000" lnSpcReduction="10000"/>
          </a:bodyPr>
          <a:lstStyle/>
          <a:p>
            <a:r>
              <a:rPr lang="en-US" dirty="0" err="1"/>
              <a:t>Inseok</a:t>
            </a:r>
            <a:r>
              <a:rPr lang="en-US" dirty="0"/>
              <a:t> Oh*, </a:t>
            </a:r>
            <a:r>
              <a:rPr lang="en-US" dirty="0" err="1"/>
              <a:t>Seungeun</a:t>
            </a:r>
            <a:r>
              <a:rPr lang="en-US" dirty="0"/>
              <a:t> Rho* , </a:t>
            </a:r>
            <a:r>
              <a:rPr lang="en-US" dirty="0" err="1"/>
              <a:t>Sangbin</a:t>
            </a:r>
            <a:r>
              <a:rPr lang="en-US" dirty="0"/>
              <a:t> Moon, </a:t>
            </a:r>
            <a:r>
              <a:rPr lang="en-US" dirty="0" err="1"/>
              <a:t>Seongho</a:t>
            </a:r>
            <a:r>
              <a:rPr lang="en-US" dirty="0"/>
              <a:t> Son, </a:t>
            </a:r>
            <a:r>
              <a:rPr lang="en-US" dirty="0" err="1"/>
              <a:t>Hyoil</a:t>
            </a:r>
            <a:r>
              <a:rPr lang="en-US" dirty="0"/>
              <a:t> Lee and </a:t>
            </a:r>
            <a:r>
              <a:rPr lang="en-US" dirty="0" err="1"/>
              <a:t>Jinyun</a:t>
            </a:r>
            <a:r>
              <a:rPr lang="en-US" dirty="0"/>
              <a:t> Chung</a:t>
            </a:r>
          </a:p>
          <a:p>
            <a:r>
              <a:rPr lang="en-US" dirty="0"/>
              <a:t> Game AI Lab, AI Center, NCSOFT, South Korea</a:t>
            </a:r>
          </a:p>
          <a:p>
            <a:endParaRPr lang="en-US" dirty="0"/>
          </a:p>
          <a:p>
            <a:r>
              <a:rPr lang="en-US" dirty="0"/>
              <a:t>IEEE Transactions on Games-2021-Jan</a:t>
            </a:r>
          </a:p>
        </p:txBody>
      </p:sp>
      <p:sp>
        <p:nvSpPr>
          <p:cNvPr id="4" name="Footer Placeholder 3">
            <a:extLst>
              <a:ext uri="{FF2B5EF4-FFF2-40B4-BE49-F238E27FC236}">
                <a16:creationId xmlns:a16="http://schemas.microsoft.com/office/drawing/2014/main" id="{CD90ABC5-EDBB-4003-B9F9-CE882860E5B2}"/>
              </a:ext>
            </a:extLst>
          </p:cNvPr>
          <p:cNvSpPr>
            <a:spLocks noGrp="1"/>
          </p:cNvSpPr>
          <p:nvPr>
            <p:ph type="ftr" sz="quarter" idx="11"/>
          </p:nvPr>
        </p:nvSpPr>
        <p:spPr/>
        <p:txBody>
          <a:bodyPr/>
          <a:lstStyle/>
          <a:p>
            <a:r>
              <a:rPr lang="en-US"/>
              <a:t>Paper Discussion</a:t>
            </a:r>
            <a:endParaRPr lang="en-US" dirty="0"/>
          </a:p>
        </p:txBody>
      </p:sp>
      <p:sp>
        <p:nvSpPr>
          <p:cNvPr id="5" name="Slide Number Placeholder 4">
            <a:extLst>
              <a:ext uri="{FF2B5EF4-FFF2-40B4-BE49-F238E27FC236}">
                <a16:creationId xmlns:a16="http://schemas.microsoft.com/office/drawing/2014/main" id="{7F9CF117-B48B-4AAD-B50C-6D631DAD9C65}"/>
              </a:ext>
            </a:extLst>
          </p:cNvPr>
          <p:cNvSpPr>
            <a:spLocks noGrp="1"/>
          </p:cNvSpPr>
          <p:nvPr>
            <p:ph type="sldNum" sz="quarter" idx="12"/>
          </p:nvPr>
        </p:nvSpPr>
        <p:spPr/>
        <p:txBody>
          <a:bodyPr/>
          <a:lstStyle/>
          <a:p>
            <a:fld id="{1AAE6DC8-6F47-4296-9D46-4B0E5CB71E0F}" type="slidenum">
              <a:rPr lang="en-US" smtClean="0"/>
              <a:t>1</a:t>
            </a:fld>
            <a:endParaRPr lang="en-US"/>
          </a:p>
        </p:txBody>
      </p:sp>
    </p:spTree>
    <p:extLst>
      <p:ext uri="{BB962C8B-B14F-4D97-AF65-F5344CB8AC3E}">
        <p14:creationId xmlns:p14="http://schemas.microsoft.com/office/powerpoint/2010/main" val="2297352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88ED-8E6E-4786-A73A-76EDE983CA10}"/>
              </a:ext>
            </a:extLst>
          </p:cNvPr>
          <p:cNvSpPr>
            <a:spLocks noGrp="1"/>
          </p:cNvSpPr>
          <p:nvPr>
            <p:ph type="title"/>
          </p:nvPr>
        </p:nvSpPr>
        <p:spPr>
          <a:xfrm>
            <a:off x="232143" y="343227"/>
            <a:ext cx="3149009" cy="6171545"/>
          </a:xfrm>
        </p:spPr>
        <p:txBody>
          <a:bodyPr vert="horz" lIns="91440" tIns="45720" rIns="91440" bIns="45720" rtlCol="0" anchor="ctr">
            <a:normAutofit/>
          </a:bodyPr>
          <a:lstStyle/>
          <a:p>
            <a:r>
              <a:rPr lang="en-US" sz="5200" kern="1200" dirty="0">
                <a:solidFill>
                  <a:schemeClr val="tx1"/>
                </a:solidFill>
                <a:latin typeface="+mj-lt"/>
                <a:ea typeface="+mj-ea"/>
                <a:cs typeface="+mj-cs"/>
              </a:rPr>
              <a:t>Self-play curriculum</a:t>
            </a:r>
          </a:p>
        </p:txBody>
      </p:sp>
      <p:sp>
        <p:nvSpPr>
          <p:cNvPr id="4" name="Footer Placeholder 3">
            <a:extLst>
              <a:ext uri="{FF2B5EF4-FFF2-40B4-BE49-F238E27FC236}">
                <a16:creationId xmlns:a16="http://schemas.microsoft.com/office/drawing/2014/main" id="{9D0813D8-8992-4211-9E2D-FEAF8BB40AA6}"/>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Paper Discussion</a:t>
            </a:r>
          </a:p>
        </p:txBody>
      </p:sp>
      <p:pic>
        <p:nvPicPr>
          <p:cNvPr id="10" name="Picture 9">
            <a:extLst>
              <a:ext uri="{FF2B5EF4-FFF2-40B4-BE49-F238E27FC236}">
                <a16:creationId xmlns:a16="http://schemas.microsoft.com/office/drawing/2014/main" id="{59F78A0D-3BB6-4F1E-A709-D8900E79E07B}"/>
              </a:ext>
            </a:extLst>
          </p:cNvPr>
          <p:cNvPicPr>
            <a:picLocks noChangeAspect="1"/>
          </p:cNvPicPr>
          <p:nvPr/>
        </p:nvPicPr>
        <p:blipFill>
          <a:blip r:embed="rId3"/>
          <a:stretch>
            <a:fillRect/>
          </a:stretch>
        </p:blipFill>
        <p:spPr>
          <a:xfrm>
            <a:off x="3307924" y="611371"/>
            <a:ext cx="8651933" cy="5488005"/>
          </a:xfrm>
          <a:prstGeom prst="rect">
            <a:avLst/>
          </a:prstGeom>
        </p:spPr>
      </p:pic>
      <p:sp>
        <p:nvSpPr>
          <p:cNvPr id="11" name="Slide Number Placeholder 10">
            <a:extLst>
              <a:ext uri="{FF2B5EF4-FFF2-40B4-BE49-F238E27FC236}">
                <a16:creationId xmlns:a16="http://schemas.microsoft.com/office/drawing/2014/main" id="{397C0696-126C-4190-81F7-0CF0A07ECC08}"/>
              </a:ext>
            </a:extLst>
          </p:cNvPr>
          <p:cNvSpPr>
            <a:spLocks noGrp="1"/>
          </p:cNvSpPr>
          <p:nvPr>
            <p:ph type="sldNum" sz="quarter" idx="12"/>
          </p:nvPr>
        </p:nvSpPr>
        <p:spPr/>
        <p:txBody>
          <a:bodyPr/>
          <a:lstStyle/>
          <a:p>
            <a:fld id="{1AAE6DC8-6F47-4296-9D46-4B0E5CB71E0F}" type="slidenum">
              <a:rPr lang="en-US" smtClean="0"/>
              <a:t>10</a:t>
            </a:fld>
            <a:endParaRPr lang="en-US"/>
          </a:p>
        </p:txBody>
      </p:sp>
    </p:spTree>
    <p:extLst>
      <p:ext uri="{BB962C8B-B14F-4D97-AF65-F5344CB8AC3E}">
        <p14:creationId xmlns:p14="http://schemas.microsoft.com/office/powerpoint/2010/main" val="3654751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6148-735A-494D-8522-F12AA1C1634D}"/>
              </a:ext>
            </a:extLst>
          </p:cNvPr>
          <p:cNvSpPr>
            <a:spLocks noGrp="1"/>
          </p:cNvSpPr>
          <p:nvPr>
            <p:ph type="title"/>
          </p:nvPr>
        </p:nvSpPr>
        <p:spPr/>
        <p:txBody>
          <a:bodyPr/>
          <a:lstStyle/>
          <a:p>
            <a:r>
              <a:rPr lang="en-US" dirty="0"/>
              <a:t>R</a:t>
            </a:r>
            <a:r>
              <a:rPr lang="en-US" sz="4400" dirty="0"/>
              <a:t>eward shaping. </a:t>
            </a:r>
            <a:endParaRPr lang="en-US" dirty="0"/>
          </a:p>
        </p:txBody>
      </p:sp>
      <p:pic>
        <p:nvPicPr>
          <p:cNvPr id="6" name="Content Placeholder 5">
            <a:extLst>
              <a:ext uri="{FF2B5EF4-FFF2-40B4-BE49-F238E27FC236}">
                <a16:creationId xmlns:a16="http://schemas.microsoft.com/office/drawing/2014/main" id="{5F003AE6-676C-4693-9E4D-E99DB2F52728}"/>
              </a:ext>
            </a:extLst>
          </p:cNvPr>
          <p:cNvPicPr>
            <a:picLocks noGrp="1" noChangeAspect="1"/>
          </p:cNvPicPr>
          <p:nvPr>
            <p:ph idx="1"/>
          </p:nvPr>
        </p:nvPicPr>
        <p:blipFill>
          <a:blip r:embed="rId2"/>
          <a:stretch>
            <a:fillRect/>
          </a:stretch>
        </p:blipFill>
        <p:spPr>
          <a:xfrm>
            <a:off x="1457601" y="2158409"/>
            <a:ext cx="9276798" cy="2732591"/>
          </a:xfrm>
        </p:spPr>
      </p:pic>
      <p:sp>
        <p:nvSpPr>
          <p:cNvPr id="4" name="Footer Placeholder 3">
            <a:extLst>
              <a:ext uri="{FF2B5EF4-FFF2-40B4-BE49-F238E27FC236}">
                <a16:creationId xmlns:a16="http://schemas.microsoft.com/office/drawing/2014/main" id="{3CB9D673-9D24-43B3-869F-1537D16BA4EB}"/>
              </a:ext>
            </a:extLst>
          </p:cNvPr>
          <p:cNvSpPr>
            <a:spLocks noGrp="1"/>
          </p:cNvSpPr>
          <p:nvPr>
            <p:ph type="ftr" sz="quarter" idx="11"/>
          </p:nvPr>
        </p:nvSpPr>
        <p:spPr/>
        <p:txBody>
          <a:bodyPr/>
          <a:lstStyle/>
          <a:p>
            <a:r>
              <a:rPr lang="en-US"/>
              <a:t>Paper Discussion</a:t>
            </a:r>
          </a:p>
        </p:txBody>
      </p:sp>
      <p:sp>
        <p:nvSpPr>
          <p:cNvPr id="8" name="Slide Number Placeholder 7">
            <a:extLst>
              <a:ext uri="{FF2B5EF4-FFF2-40B4-BE49-F238E27FC236}">
                <a16:creationId xmlns:a16="http://schemas.microsoft.com/office/drawing/2014/main" id="{C23C6781-E60D-4A62-A2B3-3A537D8E2D2D}"/>
              </a:ext>
            </a:extLst>
          </p:cNvPr>
          <p:cNvSpPr>
            <a:spLocks noGrp="1"/>
          </p:cNvSpPr>
          <p:nvPr>
            <p:ph type="sldNum" sz="quarter" idx="12"/>
          </p:nvPr>
        </p:nvSpPr>
        <p:spPr/>
        <p:txBody>
          <a:bodyPr/>
          <a:lstStyle/>
          <a:p>
            <a:fld id="{1AAE6DC8-6F47-4296-9D46-4B0E5CB71E0F}" type="slidenum">
              <a:rPr lang="en-US" smtClean="0"/>
              <a:t>11</a:t>
            </a:fld>
            <a:endParaRPr lang="en-US"/>
          </a:p>
        </p:txBody>
      </p:sp>
    </p:spTree>
    <p:extLst>
      <p:ext uri="{BB962C8B-B14F-4D97-AF65-F5344CB8AC3E}">
        <p14:creationId xmlns:p14="http://schemas.microsoft.com/office/powerpoint/2010/main" val="1945034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C68E-76CA-45C9-9ADE-36A14D5E7411}"/>
              </a:ext>
            </a:extLst>
          </p:cNvPr>
          <p:cNvSpPr>
            <a:spLocks noGrp="1"/>
          </p:cNvSpPr>
          <p:nvPr>
            <p:ph type="title"/>
          </p:nvPr>
        </p:nvSpPr>
        <p:spPr/>
        <p:txBody>
          <a:bodyPr/>
          <a:lstStyle/>
          <a:p>
            <a:r>
              <a:rPr lang="en-US" dirty="0"/>
              <a:t>D</a:t>
            </a:r>
            <a:r>
              <a:rPr lang="en-US" sz="4400" dirty="0"/>
              <a:t>ata skipping – </a:t>
            </a:r>
            <a:r>
              <a:rPr lang="en-US" dirty="0"/>
              <a:t>Discarding Passive “No-op” </a:t>
            </a:r>
          </a:p>
        </p:txBody>
      </p:sp>
      <p:sp>
        <p:nvSpPr>
          <p:cNvPr id="3" name="Content Placeholder 2">
            <a:extLst>
              <a:ext uri="{FF2B5EF4-FFF2-40B4-BE49-F238E27FC236}">
                <a16:creationId xmlns:a16="http://schemas.microsoft.com/office/drawing/2014/main" id="{A25A528F-5069-40B3-9D4D-DE626042BB7C}"/>
              </a:ext>
            </a:extLst>
          </p:cNvPr>
          <p:cNvSpPr>
            <a:spLocks noGrp="1"/>
          </p:cNvSpPr>
          <p:nvPr>
            <p:ph idx="1"/>
          </p:nvPr>
        </p:nvSpPr>
        <p:spPr/>
        <p:txBody>
          <a:bodyPr/>
          <a:lstStyle/>
          <a:p>
            <a:r>
              <a:rPr lang="en-US" dirty="0"/>
              <a:t>Data skipping techniques refer to the process of </a:t>
            </a:r>
            <a:r>
              <a:rPr lang="en-US" b="1" dirty="0">
                <a:solidFill>
                  <a:srgbClr val="FFC000"/>
                </a:solidFill>
              </a:rPr>
              <a:t>dropping certain data </a:t>
            </a:r>
            <a:r>
              <a:rPr lang="en-US" dirty="0"/>
              <a:t>during training and evaluation procedures.</a:t>
            </a:r>
          </a:p>
          <a:p>
            <a:endParaRPr lang="en-US" dirty="0"/>
          </a:p>
          <a:p>
            <a:r>
              <a:rPr lang="en-US" dirty="0"/>
              <a:t>No-op can be </a:t>
            </a:r>
            <a:r>
              <a:rPr lang="en-US" b="1" dirty="0">
                <a:solidFill>
                  <a:schemeClr val="accent1">
                    <a:lumMod val="60000"/>
                    <a:lumOff val="40000"/>
                  </a:schemeClr>
                </a:solidFill>
              </a:rPr>
              <a:t>Active</a:t>
            </a:r>
            <a:r>
              <a:rPr lang="en-US" dirty="0"/>
              <a:t> use case and </a:t>
            </a:r>
            <a:r>
              <a:rPr lang="en-US" b="1" dirty="0">
                <a:solidFill>
                  <a:schemeClr val="accent5"/>
                </a:solidFill>
              </a:rPr>
              <a:t>Passive</a:t>
            </a:r>
            <a:r>
              <a:rPr lang="en-US" dirty="0"/>
              <a:t> case. </a:t>
            </a:r>
          </a:p>
          <a:p>
            <a:r>
              <a:rPr lang="en-US" dirty="0"/>
              <a:t>Passive “no-ops” are </a:t>
            </a:r>
            <a:r>
              <a:rPr lang="en-US" b="1" dirty="0">
                <a:solidFill>
                  <a:schemeClr val="accent4">
                    <a:lumMod val="60000"/>
                    <a:lumOff val="40000"/>
                  </a:schemeClr>
                </a:solidFill>
              </a:rPr>
              <a:t>not used deliberately </a:t>
            </a:r>
            <a:r>
              <a:rPr lang="en-US" dirty="0"/>
              <a:t>by an agent, so it is discarded in this research.</a:t>
            </a:r>
          </a:p>
          <a:p>
            <a:r>
              <a:rPr lang="en-US" dirty="0"/>
              <a:t>In addition, the method enables LSTM to reflect representations of longer time horizons because the data is not provided to the network.</a:t>
            </a:r>
          </a:p>
        </p:txBody>
      </p:sp>
      <p:sp>
        <p:nvSpPr>
          <p:cNvPr id="4" name="Footer Placeholder 3">
            <a:extLst>
              <a:ext uri="{FF2B5EF4-FFF2-40B4-BE49-F238E27FC236}">
                <a16:creationId xmlns:a16="http://schemas.microsoft.com/office/drawing/2014/main" id="{1D2D1C99-597E-4334-AB53-9F2089809933}"/>
              </a:ext>
            </a:extLst>
          </p:cNvPr>
          <p:cNvSpPr>
            <a:spLocks noGrp="1"/>
          </p:cNvSpPr>
          <p:nvPr>
            <p:ph type="ftr" sz="quarter" idx="11"/>
          </p:nvPr>
        </p:nvSpPr>
        <p:spPr/>
        <p:txBody>
          <a:bodyPr/>
          <a:lstStyle/>
          <a:p>
            <a:r>
              <a:rPr lang="en-US"/>
              <a:t>Paper Discussion</a:t>
            </a:r>
          </a:p>
        </p:txBody>
      </p:sp>
      <p:sp>
        <p:nvSpPr>
          <p:cNvPr id="5" name="Slide Number Placeholder 4">
            <a:extLst>
              <a:ext uri="{FF2B5EF4-FFF2-40B4-BE49-F238E27FC236}">
                <a16:creationId xmlns:a16="http://schemas.microsoft.com/office/drawing/2014/main" id="{6A31598B-254C-4C96-95FD-AA3AD906C1E0}"/>
              </a:ext>
            </a:extLst>
          </p:cNvPr>
          <p:cNvSpPr>
            <a:spLocks noGrp="1"/>
          </p:cNvSpPr>
          <p:nvPr>
            <p:ph type="sldNum" sz="quarter" idx="12"/>
          </p:nvPr>
        </p:nvSpPr>
        <p:spPr/>
        <p:txBody>
          <a:bodyPr/>
          <a:lstStyle/>
          <a:p>
            <a:fld id="{1AAE6DC8-6F47-4296-9D46-4B0E5CB71E0F}" type="slidenum">
              <a:rPr lang="en-US" smtClean="0"/>
              <a:t>12</a:t>
            </a:fld>
            <a:endParaRPr lang="en-US"/>
          </a:p>
        </p:txBody>
      </p:sp>
    </p:spTree>
    <p:extLst>
      <p:ext uri="{BB962C8B-B14F-4D97-AF65-F5344CB8AC3E}">
        <p14:creationId xmlns:p14="http://schemas.microsoft.com/office/powerpoint/2010/main" val="248713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AC28-1677-4948-8FD6-3C18F2485F84}"/>
              </a:ext>
            </a:extLst>
          </p:cNvPr>
          <p:cNvSpPr>
            <a:spLocks noGrp="1"/>
          </p:cNvSpPr>
          <p:nvPr>
            <p:ph type="title"/>
          </p:nvPr>
        </p:nvSpPr>
        <p:spPr/>
        <p:txBody>
          <a:bodyPr/>
          <a:lstStyle/>
          <a:p>
            <a:r>
              <a:rPr lang="en-US" dirty="0"/>
              <a:t>D</a:t>
            </a:r>
            <a:r>
              <a:rPr lang="en-US" sz="4400" dirty="0"/>
              <a:t>ata skipping – </a:t>
            </a:r>
            <a:r>
              <a:rPr lang="en-US" dirty="0"/>
              <a:t>Maintain Move Decision</a:t>
            </a:r>
          </a:p>
        </p:txBody>
      </p:sp>
      <p:sp>
        <p:nvSpPr>
          <p:cNvPr id="3" name="Content Placeholder 2">
            <a:extLst>
              <a:ext uri="{FF2B5EF4-FFF2-40B4-BE49-F238E27FC236}">
                <a16:creationId xmlns:a16="http://schemas.microsoft.com/office/drawing/2014/main" id="{2839D2BF-BFB2-4B9A-B1DE-1BC02ACF40CC}"/>
              </a:ext>
            </a:extLst>
          </p:cNvPr>
          <p:cNvSpPr>
            <a:spLocks noGrp="1"/>
          </p:cNvSpPr>
          <p:nvPr>
            <p:ph idx="1"/>
          </p:nvPr>
        </p:nvSpPr>
        <p:spPr/>
        <p:txBody>
          <a:bodyPr/>
          <a:lstStyle/>
          <a:p>
            <a:r>
              <a:rPr lang="en-US" dirty="0"/>
              <a:t>If the agent selects a move action, it skips the move decision for the following n-1 time steps. (Q: Can agent stop moving?)</a:t>
            </a:r>
          </a:p>
          <a:p>
            <a:endParaRPr lang="en-US" dirty="0"/>
          </a:p>
          <a:p>
            <a:r>
              <a:rPr lang="en-US" dirty="0"/>
              <a:t>In this sense, “maintain </a:t>
            </a:r>
            <a:br>
              <a:rPr lang="en-US" dirty="0"/>
            </a:br>
            <a:r>
              <a:rPr lang="en-US" dirty="0"/>
              <a:t>move decision” rather </a:t>
            </a:r>
            <a:br>
              <a:rPr lang="en-US" dirty="0"/>
            </a:br>
            <a:r>
              <a:rPr lang="en-US" dirty="0"/>
              <a:t>can be viewed as</a:t>
            </a:r>
            <a:br>
              <a:rPr lang="en-US" dirty="0"/>
            </a:br>
            <a:r>
              <a:rPr lang="en-US" dirty="0"/>
              <a:t>‘amplifying advantage’</a:t>
            </a:r>
            <a:br>
              <a:rPr lang="en-US" dirty="0"/>
            </a:br>
            <a:r>
              <a:rPr lang="en-US" dirty="0"/>
              <a:t> from.</a:t>
            </a:r>
          </a:p>
        </p:txBody>
      </p:sp>
      <p:sp>
        <p:nvSpPr>
          <p:cNvPr id="4" name="Footer Placeholder 3">
            <a:extLst>
              <a:ext uri="{FF2B5EF4-FFF2-40B4-BE49-F238E27FC236}">
                <a16:creationId xmlns:a16="http://schemas.microsoft.com/office/drawing/2014/main" id="{21338462-590D-471F-B38C-3E859D58B82A}"/>
              </a:ext>
            </a:extLst>
          </p:cNvPr>
          <p:cNvSpPr>
            <a:spLocks noGrp="1"/>
          </p:cNvSpPr>
          <p:nvPr>
            <p:ph type="ftr" sz="quarter" idx="11"/>
          </p:nvPr>
        </p:nvSpPr>
        <p:spPr/>
        <p:txBody>
          <a:bodyPr/>
          <a:lstStyle/>
          <a:p>
            <a:r>
              <a:rPr lang="en-US"/>
              <a:t>Paper Discussion</a:t>
            </a:r>
          </a:p>
        </p:txBody>
      </p:sp>
      <p:pic>
        <p:nvPicPr>
          <p:cNvPr id="6" name="Picture 5">
            <a:extLst>
              <a:ext uri="{FF2B5EF4-FFF2-40B4-BE49-F238E27FC236}">
                <a16:creationId xmlns:a16="http://schemas.microsoft.com/office/drawing/2014/main" id="{32127C40-BFDA-4BD5-85D3-E3F179CD41AC}"/>
              </a:ext>
            </a:extLst>
          </p:cNvPr>
          <p:cNvPicPr>
            <a:picLocks noChangeAspect="1"/>
          </p:cNvPicPr>
          <p:nvPr/>
        </p:nvPicPr>
        <p:blipFill>
          <a:blip r:embed="rId2"/>
          <a:stretch>
            <a:fillRect/>
          </a:stretch>
        </p:blipFill>
        <p:spPr>
          <a:xfrm>
            <a:off x="4780680" y="2876390"/>
            <a:ext cx="6231985" cy="3088476"/>
          </a:xfrm>
          <a:prstGeom prst="rect">
            <a:avLst/>
          </a:prstGeom>
        </p:spPr>
      </p:pic>
      <p:sp>
        <p:nvSpPr>
          <p:cNvPr id="7" name="Slide Number Placeholder 6">
            <a:extLst>
              <a:ext uri="{FF2B5EF4-FFF2-40B4-BE49-F238E27FC236}">
                <a16:creationId xmlns:a16="http://schemas.microsoft.com/office/drawing/2014/main" id="{106EEEF9-FBDE-4BEC-A5C3-D6DA332C73A3}"/>
              </a:ext>
            </a:extLst>
          </p:cNvPr>
          <p:cNvSpPr>
            <a:spLocks noGrp="1"/>
          </p:cNvSpPr>
          <p:nvPr>
            <p:ph type="sldNum" sz="quarter" idx="12"/>
          </p:nvPr>
        </p:nvSpPr>
        <p:spPr/>
        <p:txBody>
          <a:bodyPr/>
          <a:lstStyle/>
          <a:p>
            <a:fld id="{1AAE6DC8-6F47-4296-9D46-4B0E5CB71E0F}" type="slidenum">
              <a:rPr lang="en-US" smtClean="0"/>
              <a:t>13</a:t>
            </a:fld>
            <a:endParaRPr lang="en-US"/>
          </a:p>
        </p:txBody>
      </p:sp>
    </p:spTree>
    <p:extLst>
      <p:ext uri="{BB962C8B-B14F-4D97-AF65-F5344CB8AC3E}">
        <p14:creationId xmlns:p14="http://schemas.microsoft.com/office/powerpoint/2010/main" val="315595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52937-73D0-43FC-9DFD-83A551B5BA98}"/>
              </a:ext>
            </a:extLst>
          </p:cNvPr>
          <p:cNvSpPr>
            <a:spLocks noGrp="1"/>
          </p:cNvSpPr>
          <p:nvPr>
            <p:ph type="title"/>
          </p:nvPr>
        </p:nvSpPr>
        <p:spPr/>
        <p:txBody>
          <a:bodyPr/>
          <a:lstStyle/>
          <a:p>
            <a:r>
              <a:rPr lang="en-US" dirty="0"/>
              <a:t>Experiments - Implementation</a:t>
            </a:r>
          </a:p>
        </p:txBody>
      </p:sp>
      <p:sp>
        <p:nvSpPr>
          <p:cNvPr id="3" name="Content Placeholder 2">
            <a:extLst>
              <a:ext uri="{FF2B5EF4-FFF2-40B4-BE49-F238E27FC236}">
                <a16:creationId xmlns:a16="http://schemas.microsoft.com/office/drawing/2014/main" id="{7C5AC0AB-E995-47C5-BDBD-54EF8BAABCAA}"/>
              </a:ext>
            </a:extLst>
          </p:cNvPr>
          <p:cNvSpPr>
            <a:spLocks noGrp="1"/>
          </p:cNvSpPr>
          <p:nvPr>
            <p:ph idx="1"/>
          </p:nvPr>
        </p:nvSpPr>
        <p:spPr/>
        <p:txBody>
          <a:bodyPr>
            <a:normAutofit lnSpcReduction="10000"/>
          </a:bodyPr>
          <a:lstStyle/>
          <a:p>
            <a:r>
              <a:rPr lang="en-US" dirty="0"/>
              <a:t>1) </a:t>
            </a:r>
            <a:r>
              <a:rPr lang="en-US" dirty="0">
                <a:solidFill>
                  <a:srgbClr val="FFFF00"/>
                </a:solidFill>
              </a:rPr>
              <a:t>Network: </a:t>
            </a:r>
          </a:p>
          <a:p>
            <a:pPr lvl="1"/>
            <a:r>
              <a:rPr lang="en-US" dirty="0"/>
              <a:t>The network is composed of </a:t>
            </a:r>
            <a:r>
              <a:rPr lang="en-US" b="1" dirty="0">
                <a:solidFill>
                  <a:schemeClr val="accent1">
                    <a:lumMod val="60000"/>
                    <a:lumOff val="40000"/>
                  </a:schemeClr>
                </a:solidFill>
              </a:rPr>
              <a:t>LSTM-based architecture </a:t>
            </a:r>
            <a:r>
              <a:rPr lang="en-US" dirty="0"/>
              <a:t>which has four heads with a shared state representation layer. Each head consists of 𝜋𝑠𝑘𝑖𝑙𝑙 , 𝑄𝑠𝑘𝑖𝑙𝑙 , 𝜋(𝑚𝑜𝑣𝑒,𝑡𝑎𝑟𝑔𝑒𝑡) and 𝑄(𝑚𝑜𝑣𝑒,𝑡𝑎𝑟𝑔𝑒𝑡) . 𝑄𝑠𝑘𝑖𝑙𝑙 and 𝑄(𝑚𝑜𝑣𝑒,𝑡𝑎𝑟𝑔𝑒𝑡) are used for the gradient update of 𝜋𝑠𝑘𝑖𝑙𝑙 and 𝜋(𝑚𝑜𝑣𝑒,𝑡𝑎𝑟𝑔𝑒𝑡) , respectively</a:t>
            </a:r>
          </a:p>
          <a:p>
            <a:r>
              <a:rPr lang="en-US" dirty="0"/>
              <a:t>2) </a:t>
            </a:r>
            <a:r>
              <a:rPr lang="en-US" dirty="0">
                <a:solidFill>
                  <a:srgbClr val="FFFF00"/>
                </a:solidFill>
              </a:rPr>
              <a:t>Algorithm</a:t>
            </a:r>
            <a:r>
              <a:rPr lang="en-US" dirty="0"/>
              <a:t>: </a:t>
            </a:r>
            <a:r>
              <a:rPr lang="en-US" b="1" dirty="0">
                <a:solidFill>
                  <a:schemeClr val="accent1">
                    <a:lumMod val="60000"/>
                    <a:lumOff val="40000"/>
                  </a:schemeClr>
                </a:solidFill>
              </a:rPr>
              <a:t>Actor-critic off-policy learning algorithm</a:t>
            </a:r>
          </a:p>
          <a:p>
            <a:r>
              <a:rPr lang="en-US" dirty="0"/>
              <a:t>3) </a:t>
            </a:r>
            <a:r>
              <a:rPr lang="en-US" dirty="0">
                <a:solidFill>
                  <a:srgbClr val="FFFF00"/>
                </a:solidFill>
              </a:rPr>
              <a:t>Learning System</a:t>
            </a:r>
            <a:r>
              <a:rPr lang="en-US" dirty="0"/>
              <a:t>: In total, there are three learning processes with each learning process consisting of </a:t>
            </a:r>
            <a:r>
              <a:rPr lang="en-US" dirty="0">
                <a:solidFill>
                  <a:srgbClr val="FFC000"/>
                </a:solidFill>
              </a:rPr>
              <a:t>a learner and 100 simulators</a:t>
            </a:r>
            <a:r>
              <a:rPr lang="en-US" dirty="0"/>
              <a:t>. Each learning process is largely similar to that proposed by [7] </a:t>
            </a:r>
            <a:r>
              <a:rPr lang="en-US" i="1" u="sng" dirty="0"/>
              <a:t>Distributed prioritized experience replay.</a:t>
            </a:r>
            <a:r>
              <a:rPr lang="en-US" dirty="0"/>
              <a:t> The final agent is </a:t>
            </a:r>
            <a:r>
              <a:rPr lang="en-US" b="1" dirty="0">
                <a:solidFill>
                  <a:srgbClr val="92D050"/>
                </a:solidFill>
              </a:rPr>
              <a:t>trained for two weeks</a:t>
            </a:r>
            <a:r>
              <a:rPr lang="en-US" dirty="0"/>
              <a:t>, which is equivalent to </a:t>
            </a:r>
            <a:r>
              <a:rPr lang="en-US" b="1" dirty="0">
                <a:solidFill>
                  <a:srgbClr val="92D050"/>
                </a:solidFill>
              </a:rPr>
              <a:t>four years</a:t>
            </a:r>
            <a:r>
              <a:rPr lang="en-US" dirty="0"/>
              <a:t> of game play.</a:t>
            </a:r>
          </a:p>
        </p:txBody>
      </p:sp>
      <p:sp>
        <p:nvSpPr>
          <p:cNvPr id="4" name="Footer Placeholder 3">
            <a:extLst>
              <a:ext uri="{FF2B5EF4-FFF2-40B4-BE49-F238E27FC236}">
                <a16:creationId xmlns:a16="http://schemas.microsoft.com/office/drawing/2014/main" id="{F3244DDC-1B67-4950-BD63-628F1E4C646E}"/>
              </a:ext>
            </a:extLst>
          </p:cNvPr>
          <p:cNvSpPr>
            <a:spLocks noGrp="1"/>
          </p:cNvSpPr>
          <p:nvPr>
            <p:ph type="ftr" sz="quarter" idx="11"/>
          </p:nvPr>
        </p:nvSpPr>
        <p:spPr/>
        <p:txBody>
          <a:bodyPr/>
          <a:lstStyle/>
          <a:p>
            <a:r>
              <a:rPr lang="en-US"/>
              <a:t>Paper Discussion</a:t>
            </a:r>
          </a:p>
        </p:txBody>
      </p:sp>
      <p:sp>
        <p:nvSpPr>
          <p:cNvPr id="5" name="Slide Number Placeholder 4">
            <a:extLst>
              <a:ext uri="{FF2B5EF4-FFF2-40B4-BE49-F238E27FC236}">
                <a16:creationId xmlns:a16="http://schemas.microsoft.com/office/drawing/2014/main" id="{FC790668-377D-437A-8B66-FD2AC9650C48}"/>
              </a:ext>
            </a:extLst>
          </p:cNvPr>
          <p:cNvSpPr>
            <a:spLocks noGrp="1"/>
          </p:cNvSpPr>
          <p:nvPr>
            <p:ph type="sldNum" sz="quarter" idx="12"/>
          </p:nvPr>
        </p:nvSpPr>
        <p:spPr/>
        <p:txBody>
          <a:bodyPr/>
          <a:lstStyle/>
          <a:p>
            <a:fld id="{1AAE6DC8-6F47-4296-9D46-4B0E5CB71E0F}" type="slidenum">
              <a:rPr lang="en-US" smtClean="0"/>
              <a:t>14</a:t>
            </a:fld>
            <a:endParaRPr lang="en-US"/>
          </a:p>
        </p:txBody>
      </p:sp>
    </p:spTree>
    <p:extLst>
      <p:ext uri="{BB962C8B-B14F-4D97-AF65-F5344CB8AC3E}">
        <p14:creationId xmlns:p14="http://schemas.microsoft.com/office/powerpoint/2010/main" val="16142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C027-843B-4E30-939A-11162A24777D}"/>
              </a:ext>
            </a:extLst>
          </p:cNvPr>
          <p:cNvSpPr>
            <a:spLocks noGrp="1"/>
          </p:cNvSpPr>
          <p:nvPr>
            <p:ph type="title"/>
          </p:nvPr>
        </p:nvSpPr>
        <p:spPr/>
        <p:txBody>
          <a:bodyPr/>
          <a:lstStyle/>
          <a:p>
            <a:r>
              <a:rPr lang="en-US" dirty="0"/>
              <a:t>Effect of Self-Play Curriculum with Three Styles</a:t>
            </a:r>
          </a:p>
        </p:txBody>
      </p:sp>
      <p:pic>
        <p:nvPicPr>
          <p:cNvPr id="6" name="Content Placeholder 5">
            <a:extLst>
              <a:ext uri="{FF2B5EF4-FFF2-40B4-BE49-F238E27FC236}">
                <a16:creationId xmlns:a16="http://schemas.microsoft.com/office/drawing/2014/main" id="{B5150188-B094-486C-B1A5-68FE0E8E23A8}"/>
              </a:ext>
            </a:extLst>
          </p:cNvPr>
          <p:cNvPicPr>
            <a:picLocks noGrp="1" noChangeAspect="1"/>
          </p:cNvPicPr>
          <p:nvPr>
            <p:ph idx="1"/>
          </p:nvPr>
        </p:nvPicPr>
        <p:blipFill>
          <a:blip r:embed="rId2"/>
          <a:stretch>
            <a:fillRect/>
          </a:stretch>
        </p:blipFill>
        <p:spPr>
          <a:xfrm>
            <a:off x="763664" y="1827497"/>
            <a:ext cx="6306430" cy="1883368"/>
          </a:xfrm>
        </p:spPr>
      </p:pic>
      <p:sp>
        <p:nvSpPr>
          <p:cNvPr id="4" name="Footer Placeholder 3">
            <a:extLst>
              <a:ext uri="{FF2B5EF4-FFF2-40B4-BE49-F238E27FC236}">
                <a16:creationId xmlns:a16="http://schemas.microsoft.com/office/drawing/2014/main" id="{6E8268E2-F56D-4B55-9FBC-6F6414512472}"/>
              </a:ext>
            </a:extLst>
          </p:cNvPr>
          <p:cNvSpPr>
            <a:spLocks noGrp="1"/>
          </p:cNvSpPr>
          <p:nvPr>
            <p:ph type="ftr" sz="quarter" idx="11"/>
          </p:nvPr>
        </p:nvSpPr>
        <p:spPr/>
        <p:txBody>
          <a:bodyPr/>
          <a:lstStyle/>
          <a:p>
            <a:r>
              <a:rPr lang="en-US"/>
              <a:t>Paper Discussion</a:t>
            </a:r>
          </a:p>
        </p:txBody>
      </p:sp>
      <p:pic>
        <p:nvPicPr>
          <p:cNvPr id="8" name="Picture 7">
            <a:extLst>
              <a:ext uri="{FF2B5EF4-FFF2-40B4-BE49-F238E27FC236}">
                <a16:creationId xmlns:a16="http://schemas.microsoft.com/office/drawing/2014/main" id="{BDD97529-5C0A-4C1F-8B0E-C5BB4ADC03C7}"/>
              </a:ext>
            </a:extLst>
          </p:cNvPr>
          <p:cNvPicPr>
            <a:picLocks noChangeAspect="1"/>
          </p:cNvPicPr>
          <p:nvPr/>
        </p:nvPicPr>
        <p:blipFill>
          <a:blip r:embed="rId3"/>
          <a:stretch>
            <a:fillRect/>
          </a:stretch>
        </p:blipFill>
        <p:spPr>
          <a:xfrm>
            <a:off x="763664" y="3769027"/>
            <a:ext cx="6306430" cy="1933845"/>
          </a:xfrm>
          <a:prstGeom prst="rect">
            <a:avLst/>
          </a:prstGeom>
        </p:spPr>
      </p:pic>
      <p:sp>
        <p:nvSpPr>
          <p:cNvPr id="9" name="TextBox 8">
            <a:extLst>
              <a:ext uri="{FF2B5EF4-FFF2-40B4-BE49-F238E27FC236}">
                <a16:creationId xmlns:a16="http://schemas.microsoft.com/office/drawing/2014/main" id="{A5D97C96-7097-4513-AED3-F15A0D7B57E9}"/>
              </a:ext>
            </a:extLst>
          </p:cNvPr>
          <p:cNvSpPr txBox="1"/>
          <p:nvPr/>
        </p:nvSpPr>
        <p:spPr>
          <a:xfrm>
            <a:off x="7191816" y="2009553"/>
            <a:ext cx="5000184" cy="3693319"/>
          </a:xfrm>
          <a:prstGeom prst="rect">
            <a:avLst/>
          </a:prstGeom>
          <a:noFill/>
        </p:spPr>
        <p:txBody>
          <a:bodyPr wrap="square" rtlCol="0">
            <a:spAutoFit/>
          </a:bodyPr>
          <a:lstStyle/>
          <a:p>
            <a:r>
              <a:rPr lang="en-US" dirty="0"/>
              <a:t>Table 3: </a:t>
            </a:r>
          </a:p>
          <a:p>
            <a:r>
              <a:rPr lang="en-US" dirty="0"/>
              <a:t>Shared pool agents vs baseline agent</a:t>
            </a:r>
          </a:p>
          <a:p>
            <a:endParaRPr lang="en-US" dirty="0"/>
          </a:p>
          <a:p>
            <a:endParaRPr lang="en-US" dirty="0"/>
          </a:p>
          <a:p>
            <a:endParaRPr lang="en-US" dirty="0"/>
          </a:p>
          <a:p>
            <a:endParaRPr lang="en-US" dirty="0"/>
          </a:p>
          <a:p>
            <a:endParaRPr lang="en-US" dirty="0"/>
          </a:p>
          <a:p>
            <a:r>
              <a:rPr lang="en-US" dirty="0"/>
              <a:t>Table 4:</a:t>
            </a:r>
          </a:p>
          <a:p>
            <a:r>
              <a:rPr lang="en-US" dirty="0"/>
              <a:t>Ex. Average Agent with shared pool </a:t>
            </a:r>
          </a:p>
          <a:p>
            <a:r>
              <a:rPr lang="en-US" b="1" dirty="0"/>
              <a:t>VS</a:t>
            </a:r>
            <a:r>
              <a:rPr lang="en-US" dirty="0"/>
              <a:t> </a:t>
            </a:r>
          </a:p>
          <a:p>
            <a:r>
              <a:rPr lang="en-US" dirty="0"/>
              <a:t>Independent pool Balanced Agent +</a:t>
            </a:r>
          </a:p>
          <a:p>
            <a:r>
              <a:rPr lang="en-US" dirty="0"/>
              <a:t>Independent pool Aggressive Agent</a:t>
            </a:r>
          </a:p>
          <a:p>
            <a:r>
              <a:rPr lang="en-US" dirty="0"/>
              <a:t> </a:t>
            </a:r>
          </a:p>
        </p:txBody>
      </p:sp>
      <p:cxnSp>
        <p:nvCxnSpPr>
          <p:cNvPr id="13" name="Straight Arrow Connector 12">
            <a:extLst>
              <a:ext uri="{FF2B5EF4-FFF2-40B4-BE49-F238E27FC236}">
                <a16:creationId xmlns:a16="http://schemas.microsoft.com/office/drawing/2014/main" id="{469EDD0B-9C7A-463A-AFB7-9385DA9EA5FC}"/>
              </a:ext>
            </a:extLst>
          </p:cNvPr>
          <p:cNvCxnSpPr>
            <a:cxnSpLocks/>
          </p:cNvCxnSpPr>
          <p:nvPr/>
        </p:nvCxnSpPr>
        <p:spPr>
          <a:xfrm flipH="1">
            <a:off x="6549658" y="4412512"/>
            <a:ext cx="642158" cy="0"/>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Slide Number Placeholder 18">
            <a:extLst>
              <a:ext uri="{FF2B5EF4-FFF2-40B4-BE49-F238E27FC236}">
                <a16:creationId xmlns:a16="http://schemas.microsoft.com/office/drawing/2014/main" id="{CAAE4745-3AA9-46E1-9CB5-91891749803A}"/>
              </a:ext>
            </a:extLst>
          </p:cNvPr>
          <p:cNvSpPr>
            <a:spLocks noGrp="1"/>
          </p:cNvSpPr>
          <p:nvPr>
            <p:ph type="sldNum" sz="quarter" idx="12"/>
          </p:nvPr>
        </p:nvSpPr>
        <p:spPr/>
        <p:txBody>
          <a:bodyPr/>
          <a:lstStyle/>
          <a:p>
            <a:fld id="{1AAE6DC8-6F47-4296-9D46-4B0E5CB71E0F}" type="slidenum">
              <a:rPr lang="en-US" smtClean="0"/>
              <a:t>15</a:t>
            </a:fld>
            <a:endParaRPr lang="en-US"/>
          </a:p>
        </p:txBody>
      </p:sp>
    </p:spTree>
    <p:extLst>
      <p:ext uri="{BB962C8B-B14F-4D97-AF65-F5344CB8AC3E}">
        <p14:creationId xmlns:p14="http://schemas.microsoft.com/office/powerpoint/2010/main" val="202545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A5883-DA17-4EDD-8ED9-C35D4C059D18}"/>
              </a:ext>
            </a:extLst>
          </p:cNvPr>
          <p:cNvSpPr>
            <a:spLocks noGrp="1"/>
          </p:cNvSpPr>
          <p:nvPr>
            <p:ph type="title"/>
          </p:nvPr>
        </p:nvSpPr>
        <p:spPr/>
        <p:txBody>
          <a:bodyPr/>
          <a:lstStyle/>
          <a:p>
            <a:r>
              <a:rPr lang="en-US" dirty="0"/>
              <a:t>Effect of Discarding Data Skip</a:t>
            </a:r>
          </a:p>
        </p:txBody>
      </p:sp>
      <p:sp>
        <p:nvSpPr>
          <p:cNvPr id="4" name="Footer Placeholder 3">
            <a:extLst>
              <a:ext uri="{FF2B5EF4-FFF2-40B4-BE49-F238E27FC236}">
                <a16:creationId xmlns:a16="http://schemas.microsoft.com/office/drawing/2014/main" id="{8EC2E7E4-F9A1-426E-8F6D-DF60F54031EA}"/>
              </a:ext>
            </a:extLst>
          </p:cNvPr>
          <p:cNvSpPr>
            <a:spLocks noGrp="1"/>
          </p:cNvSpPr>
          <p:nvPr>
            <p:ph type="ftr" sz="quarter" idx="11"/>
          </p:nvPr>
        </p:nvSpPr>
        <p:spPr/>
        <p:txBody>
          <a:bodyPr/>
          <a:lstStyle/>
          <a:p>
            <a:r>
              <a:rPr lang="en-US"/>
              <a:t>Paper Discussion</a:t>
            </a:r>
          </a:p>
        </p:txBody>
      </p:sp>
      <p:pic>
        <p:nvPicPr>
          <p:cNvPr id="6" name="Picture 5">
            <a:extLst>
              <a:ext uri="{FF2B5EF4-FFF2-40B4-BE49-F238E27FC236}">
                <a16:creationId xmlns:a16="http://schemas.microsoft.com/office/drawing/2014/main" id="{F0AFEA3F-E2A7-45BD-81D1-94E470BEB042}"/>
              </a:ext>
            </a:extLst>
          </p:cNvPr>
          <p:cNvPicPr>
            <a:picLocks noChangeAspect="1"/>
          </p:cNvPicPr>
          <p:nvPr/>
        </p:nvPicPr>
        <p:blipFill>
          <a:blip r:embed="rId3"/>
          <a:stretch>
            <a:fillRect/>
          </a:stretch>
        </p:blipFill>
        <p:spPr>
          <a:xfrm>
            <a:off x="791924" y="1766176"/>
            <a:ext cx="6808785" cy="3617167"/>
          </a:xfrm>
          <a:prstGeom prst="rect">
            <a:avLst/>
          </a:prstGeom>
        </p:spPr>
      </p:pic>
      <p:sp>
        <p:nvSpPr>
          <p:cNvPr id="7" name="TextBox 6">
            <a:extLst>
              <a:ext uri="{FF2B5EF4-FFF2-40B4-BE49-F238E27FC236}">
                <a16:creationId xmlns:a16="http://schemas.microsoft.com/office/drawing/2014/main" id="{7273EFAB-2B0C-4BA8-93BD-26C8439F878F}"/>
              </a:ext>
            </a:extLst>
          </p:cNvPr>
          <p:cNvSpPr txBox="1"/>
          <p:nvPr/>
        </p:nvSpPr>
        <p:spPr>
          <a:xfrm>
            <a:off x="7995684" y="1967023"/>
            <a:ext cx="3944679" cy="3416320"/>
          </a:xfrm>
          <a:prstGeom prst="rect">
            <a:avLst/>
          </a:prstGeom>
          <a:noFill/>
        </p:spPr>
        <p:txBody>
          <a:bodyPr wrap="square" rtlCol="0">
            <a:spAutoFit/>
          </a:bodyPr>
          <a:lstStyle/>
          <a:p>
            <a:pPr marL="342900" indent="-342900">
              <a:buAutoNum type="alphaLcPeriod"/>
            </a:pPr>
            <a:r>
              <a:rPr lang="en-US" dirty="0"/>
              <a:t>Agent they built train with BAB built-in AI (</a:t>
            </a:r>
            <a:r>
              <a:rPr lang="en-US" dirty="0">
                <a:solidFill>
                  <a:srgbClr val="FFFF00"/>
                </a:solidFill>
              </a:rPr>
              <a:t>top 20% </a:t>
            </a:r>
            <a:r>
              <a:rPr lang="en-US" dirty="0"/>
              <a:t>of the players). See how fast Agent learn to beat build-in AI.</a:t>
            </a:r>
          </a:p>
          <a:p>
            <a:pPr marL="342900" indent="-342900">
              <a:buAutoNum type="alphaLcPeriod"/>
            </a:pPr>
            <a:endParaRPr lang="en-US" dirty="0"/>
          </a:p>
          <a:p>
            <a:pPr marL="342900" indent="-342900">
              <a:buAutoNum type="alphaLcPeriod"/>
            </a:pPr>
            <a:r>
              <a:rPr lang="en-US" dirty="0"/>
              <a:t>Learning on self-play basis. One is with move decision for 9 more time step,  another one is making move decision every time step. Calculate the </a:t>
            </a:r>
            <a:r>
              <a:rPr lang="en-US" dirty="0">
                <a:solidFill>
                  <a:srgbClr val="FFFF00"/>
                </a:solidFill>
              </a:rPr>
              <a:t>Entropy</a:t>
            </a:r>
            <a:r>
              <a:rPr lang="en-US" dirty="0"/>
              <a:t>: </a:t>
            </a:r>
          </a:p>
          <a:p>
            <a:pPr marL="342900" indent="-342900">
              <a:buAutoNum type="alphaLcPeriod"/>
            </a:pPr>
            <a:endParaRPr lang="en-US" dirty="0"/>
          </a:p>
          <a:p>
            <a:pPr marL="342900" indent="-342900">
              <a:buAutoNum type="alphaLcPeriod"/>
            </a:pPr>
            <a:endParaRPr lang="en-US" dirty="0"/>
          </a:p>
        </p:txBody>
      </p:sp>
      <p:sp>
        <p:nvSpPr>
          <p:cNvPr id="8" name="Oval 7">
            <a:extLst>
              <a:ext uri="{FF2B5EF4-FFF2-40B4-BE49-F238E27FC236}">
                <a16:creationId xmlns:a16="http://schemas.microsoft.com/office/drawing/2014/main" id="{13A3B989-0CF1-4266-9155-DBA93DD2E09F}"/>
              </a:ext>
            </a:extLst>
          </p:cNvPr>
          <p:cNvSpPr/>
          <p:nvPr/>
        </p:nvSpPr>
        <p:spPr>
          <a:xfrm>
            <a:off x="2525232" y="2468964"/>
            <a:ext cx="138224" cy="13822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5B4C3B7-0B57-4A34-BDD0-249704E90D73}"/>
              </a:ext>
            </a:extLst>
          </p:cNvPr>
          <p:cNvPicPr>
            <a:picLocks noChangeAspect="1"/>
          </p:cNvPicPr>
          <p:nvPr/>
        </p:nvPicPr>
        <p:blipFill>
          <a:blip r:embed="rId4"/>
          <a:stretch>
            <a:fillRect/>
          </a:stretch>
        </p:blipFill>
        <p:spPr>
          <a:xfrm>
            <a:off x="8140996" y="4884591"/>
            <a:ext cx="3944679" cy="498752"/>
          </a:xfrm>
          <a:prstGeom prst="rect">
            <a:avLst/>
          </a:prstGeom>
        </p:spPr>
      </p:pic>
      <p:sp>
        <p:nvSpPr>
          <p:cNvPr id="11" name="Slide Number Placeholder 10">
            <a:extLst>
              <a:ext uri="{FF2B5EF4-FFF2-40B4-BE49-F238E27FC236}">
                <a16:creationId xmlns:a16="http://schemas.microsoft.com/office/drawing/2014/main" id="{FFBBD4C6-A67C-401E-AE4D-2601127AA978}"/>
              </a:ext>
            </a:extLst>
          </p:cNvPr>
          <p:cNvSpPr>
            <a:spLocks noGrp="1"/>
          </p:cNvSpPr>
          <p:nvPr>
            <p:ph type="sldNum" sz="quarter" idx="12"/>
          </p:nvPr>
        </p:nvSpPr>
        <p:spPr/>
        <p:txBody>
          <a:bodyPr/>
          <a:lstStyle/>
          <a:p>
            <a:fld id="{1AAE6DC8-6F47-4296-9D46-4B0E5CB71E0F}" type="slidenum">
              <a:rPr lang="en-US" smtClean="0"/>
              <a:t>16</a:t>
            </a:fld>
            <a:endParaRPr lang="en-US"/>
          </a:p>
        </p:txBody>
      </p:sp>
    </p:spTree>
    <p:extLst>
      <p:ext uri="{BB962C8B-B14F-4D97-AF65-F5344CB8AC3E}">
        <p14:creationId xmlns:p14="http://schemas.microsoft.com/office/powerpoint/2010/main" val="142378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CEAE5-48CB-4542-8FE9-8C50474D26F8}"/>
              </a:ext>
            </a:extLst>
          </p:cNvPr>
          <p:cNvSpPr>
            <a:spLocks noGrp="1"/>
          </p:cNvSpPr>
          <p:nvPr>
            <p:ph type="title"/>
          </p:nvPr>
        </p:nvSpPr>
        <p:spPr/>
        <p:txBody>
          <a:bodyPr/>
          <a:lstStyle/>
          <a:p>
            <a:r>
              <a:rPr lang="en-US" dirty="0"/>
              <a:t>Effect of Discarding Data Skip</a:t>
            </a:r>
          </a:p>
        </p:txBody>
      </p:sp>
      <p:pic>
        <p:nvPicPr>
          <p:cNvPr id="6" name="Content Placeholder 5">
            <a:extLst>
              <a:ext uri="{FF2B5EF4-FFF2-40B4-BE49-F238E27FC236}">
                <a16:creationId xmlns:a16="http://schemas.microsoft.com/office/drawing/2014/main" id="{BAAD7FE1-4C56-475C-974A-E0A2B471532E}"/>
              </a:ext>
            </a:extLst>
          </p:cNvPr>
          <p:cNvPicPr>
            <a:picLocks noGrp="1" noChangeAspect="1"/>
          </p:cNvPicPr>
          <p:nvPr>
            <p:ph idx="1"/>
          </p:nvPr>
        </p:nvPicPr>
        <p:blipFill>
          <a:blip r:embed="rId3"/>
          <a:stretch>
            <a:fillRect/>
          </a:stretch>
        </p:blipFill>
        <p:spPr>
          <a:xfrm>
            <a:off x="2985653" y="2086502"/>
            <a:ext cx="6220693" cy="3829584"/>
          </a:xfrm>
        </p:spPr>
      </p:pic>
      <p:sp>
        <p:nvSpPr>
          <p:cNvPr id="4" name="Footer Placeholder 3">
            <a:extLst>
              <a:ext uri="{FF2B5EF4-FFF2-40B4-BE49-F238E27FC236}">
                <a16:creationId xmlns:a16="http://schemas.microsoft.com/office/drawing/2014/main" id="{9AD83A1A-A3C2-498B-8C2E-5659A213E37E}"/>
              </a:ext>
            </a:extLst>
          </p:cNvPr>
          <p:cNvSpPr>
            <a:spLocks noGrp="1"/>
          </p:cNvSpPr>
          <p:nvPr>
            <p:ph type="ftr" sz="quarter" idx="11"/>
          </p:nvPr>
        </p:nvSpPr>
        <p:spPr/>
        <p:txBody>
          <a:bodyPr/>
          <a:lstStyle/>
          <a:p>
            <a:r>
              <a:rPr lang="en-US"/>
              <a:t>Paper Discussion</a:t>
            </a:r>
          </a:p>
        </p:txBody>
      </p:sp>
      <p:sp>
        <p:nvSpPr>
          <p:cNvPr id="7" name="Slide Number Placeholder 6">
            <a:extLst>
              <a:ext uri="{FF2B5EF4-FFF2-40B4-BE49-F238E27FC236}">
                <a16:creationId xmlns:a16="http://schemas.microsoft.com/office/drawing/2014/main" id="{C2600EB3-777C-481E-8228-8205A3EC6C13}"/>
              </a:ext>
            </a:extLst>
          </p:cNvPr>
          <p:cNvSpPr>
            <a:spLocks noGrp="1"/>
          </p:cNvSpPr>
          <p:nvPr>
            <p:ph type="sldNum" sz="quarter" idx="12"/>
          </p:nvPr>
        </p:nvSpPr>
        <p:spPr/>
        <p:txBody>
          <a:bodyPr/>
          <a:lstStyle/>
          <a:p>
            <a:fld id="{1AAE6DC8-6F47-4296-9D46-4B0E5CB71E0F}" type="slidenum">
              <a:rPr lang="en-US" smtClean="0"/>
              <a:t>17</a:t>
            </a:fld>
            <a:endParaRPr lang="en-US"/>
          </a:p>
        </p:txBody>
      </p:sp>
    </p:spTree>
    <p:extLst>
      <p:ext uri="{BB962C8B-B14F-4D97-AF65-F5344CB8AC3E}">
        <p14:creationId xmlns:p14="http://schemas.microsoft.com/office/powerpoint/2010/main" val="239317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4DE7-AA3F-472B-848B-A2FD8AA8C98C}"/>
              </a:ext>
            </a:extLst>
          </p:cNvPr>
          <p:cNvSpPr>
            <a:spLocks noGrp="1"/>
          </p:cNvSpPr>
          <p:nvPr>
            <p:ph type="title"/>
          </p:nvPr>
        </p:nvSpPr>
        <p:spPr/>
        <p:txBody>
          <a:bodyPr/>
          <a:lstStyle/>
          <a:p>
            <a:r>
              <a:rPr lang="en-US" dirty="0"/>
              <a:t>Pro-Gamer Evaluation</a:t>
            </a:r>
          </a:p>
        </p:txBody>
      </p:sp>
      <p:pic>
        <p:nvPicPr>
          <p:cNvPr id="6" name="Content Placeholder 5">
            <a:extLst>
              <a:ext uri="{FF2B5EF4-FFF2-40B4-BE49-F238E27FC236}">
                <a16:creationId xmlns:a16="http://schemas.microsoft.com/office/drawing/2014/main" id="{2CC03E52-7967-4D8D-959B-4960BF047D87}"/>
              </a:ext>
            </a:extLst>
          </p:cNvPr>
          <p:cNvPicPr>
            <a:picLocks noGrp="1" noChangeAspect="1"/>
          </p:cNvPicPr>
          <p:nvPr>
            <p:ph idx="1"/>
          </p:nvPr>
        </p:nvPicPr>
        <p:blipFill>
          <a:blip r:embed="rId3"/>
          <a:stretch>
            <a:fillRect/>
          </a:stretch>
        </p:blipFill>
        <p:spPr>
          <a:xfrm>
            <a:off x="838200" y="2266788"/>
            <a:ext cx="5973009" cy="2324424"/>
          </a:xfrm>
        </p:spPr>
      </p:pic>
      <p:sp>
        <p:nvSpPr>
          <p:cNvPr id="4" name="Footer Placeholder 3">
            <a:extLst>
              <a:ext uri="{FF2B5EF4-FFF2-40B4-BE49-F238E27FC236}">
                <a16:creationId xmlns:a16="http://schemas.microsoft.com/office/drawing/2014/main" id="{90C3AF10-6851-47C0-9B93-2C2CC4F8833B}"/>
              </a:ext>
            </a:extLst>
          </p:cNvPr>
          <p:cNvSpPr>
            <a:spLocks noGrp="1"/>
          </p:cNvSpPr>
          <p:nvPr>
            <p:ph type="ftr" sz="quarter" idx="11"/>
          </p:nvPr>
        </p:nvSpPr>
        <p:spPr/>
        <p:txBody>
          <a:bodyPr/>
          <a:lstStyle/>
          <a:p>
            <a:r>
              <a:rPr lang="en-US"/>
              <a:t>Paper Discussion</a:t>
            </a:r>
          </a:p>
        </p:txBody>
      </p:sp>
      <p:sp>
        <p:nvSpPr>
          <p:cNvPr id="7" name="TextBox 6">
            <a:extLst>
              <a:ext uri="{FF2B5EF4-FFF2-40B4-BE49-F238E27FC236}">
                <a16:creationId xmlns:a16="http://schemas.microsoft.com/office/drawing/2014/main" id="{BFCBD981-4B04-431C-B4A9-9FDF40FB472D}"/>
              </a:ext>
            </a:extLst>
          </p:cNvPr>
          <p:cNvSpPr txBox="1"/>
          <p:nvPr/>
        </p:nvSpPr>
        <p:spPr>
          <a:xfrm>
            <a:off x="7013233" y="754912"/>
            <a:ext cx="4267917" cy="4801314"/>
          </a:xfrm>
          <a:prstGeom prst="rect">
            <a:avLst/>
          </a:prstGeom>
          <a:noFill/>
        </p:spPr>
        <p:txBody>
          <a:bodyPr wrap="square" rtlCol="0">
            <a:spAutoFit/>
          </a:bodyPr>
          <a:lstStyle/>
          <a:p>
            <a:pPr marL="285750" indent="-285750">
              <a:buFontTx/>
              <a:buChar char="-"/>
            </a:pPr>
            <a:r>
              <a:rPr lang="en-US" dirty="0"/>
              <a:t>Reaction Time:</a:t>
            </a:r>
          </a:p>
          <a:p>
            <a:pPr lvl="1"/>
            <a:r>
              <a:rPr lang="en-US" dirty="0"/>
              <a:t>Applied </a:t>
            </a:r>
            <a:r>
              <a:rPr lang="en-US" b="1" dirty="0">
                <a:solidFill>
                  <a:srgbClr val="92D050"/>
                </a:solidFill>
              </a:rPr>
              <a:t>230 </a:t>
            </a:r>
            <a:r>
              <a:rPr lang="en-US" b="1" dirty="0" err="1">
                <a:solidFill>
                  <a:srgbClr val="92D050"/>
                </a:solidFill>
              </a:rPr>
              <a:t>ms</a:t>
            </a:r>
            <a:r>
              <a:rPr lang="en-US" b="1" dirty="0">
                <a:solidFill>
                  <a:srgbClr val="92D050"/>
                </a:solidFill>
              </a:rPr>
              <a:t> of delay </a:t>
            </a:r>
            <a:r>
              <a:rPr lang="en-US" dirty="0"/>
              <a:t>time on average to the AI’s decision-making process to add fairness against human players. (270ms human average)</a:t>
            </a:r>
          </a:p>
          <a:p>
            <a:pPr lvl="1"/>
            <a:endParaRPr lang="en-US" dirty="0"/>
          </a:p>
          <a:p>
            <a:pPr marL="285750" indent="-285750">
              <a:buFontTx/>
              <a:buChar char="-"/>
            </a:pPr>
            <a:r>
              <a:rPr lang="en-US" dirty="0"/>
              <a:t>Classes and Skill Set:</a:t>
            </a:r>
          </a:p>
          <a:p>
            <a:pPr lvl="1"/>
            <a:r>
              <a:rPr lang="en-US" dirty="0"/>
              <a:t>11 classes. Fixed class for both AI and player as “</a:t>
            </a:r>
            <a:r>
              <a:rPr lang="en-US" b="1" dirty="0">
                <a:solidFill>
                  <a:srgbClr val="92D050"/>
                </a:solidFill>
              </a:rPr>
              <a:t>Destroyer</a:t>
            </a:r>
            <a:r>
              <a:rPr lang="en-US" dirty="0"/>
              <a:t>” for all matches, training, and experiments conducted in experiments before. Destroyer is a class that has an infighting style and steadily appears in the B&amp;S world championship. </a:t>
            </a:r>
          </a:p>
          <a:p>
            <a:pPr marL="285750" indent="-285750">
              <a:buFontTx/>
              <a:buChar char="-"/>
            </a:pPr>
            <a:endParaRPr lang="en-US" dirty="0"/>
          </a:p>
          <a:p>
            <a:pPr marL="285750" indent="-285750">
              <a:buFontTx/>
              <a:buChar char="-"/>
            </a:pPr>
            <a:r>
              <a:rPr lang="en-US" dirty="0"/>
              <a:t>Nicholas Parkinson (EU), Shen </a:t>
            </a:r>
            <a:r>
              <a:rPr lang="en-US" dirty="0" err="1"/>
              <a:t>Haoran</a:t>
            </a:r>
            <a:r>
              <a:rPr lang="en-US" dirty="0"/>
              <a:t> (CHN), and </a:t>
            </a:r>
            <a:r>
              <a:rPr lang="en-US" dirty="0" err="1"/>
              <a:t>Sungjin</a:t>
            </a:r>
            <a:r>
              <a:rPr lang="en-US" dirty="0"/>
              <a:t> Choi (KOR).</a:t>
            </a:r>
          </a:p>
        </p:txBody>
      </p:sp>
      <p:sp>
        <p:nvSpPr>
          <p:cNvPr id="8" name="Slide Number Placeholder 7">
            <a:extLst>
              <a:ext uri="{FF2B5EF4-FFF2-40B4-BE49-F238E27FC236}">
                <a16:creationId xmlns:a16="http://schemas.microsoft.com/office/drawing/2014/main" id="{2E87E805-7065-4A9F-B9BD-0BCFD8436446}"/>
              </a:ext>
            </a:extLst>
          </p:cNvPr>
          <p:cNvSpPr>
            <a:spLocks noGrp="1"/>
          </p:cNvSpPr>
          <p:nvPr>
            <p:ph type="sldNum" sz="quarter" idx="12"/>
          </p:nvPr>
        </p:nvSpPr>
        <p:spPr/>
        <p:txBody>
          <a:bodyPr/>
          <a:lstStyle/>
          <a:p>
            <a:fld id="{1AAE6DC8-6F47-4296-9D46-4B0E5CB71E0F}" type="slidenum">
              <a:rPr lang="en-US" smtClean="0"/>
              <a:t>18</a:t>
            </a:fld>
            <a:endParaRPr lang="en-US"/>
          </a:p>
        </p:txBody>
      </p:sp>
    </p:spTree>
    <p:extLst>
      <p:ext uri="{BB962C8B-B14F-4D97-AF65-F5344CB8AC3E}">
        <p14:creationId xmlns:p14="http://schemas.microsoft.com/office/powerpoint/2010/main" val="111787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7433-619E-46C1-8033-A50C6982297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E3FDB017-F7C4-4AC0-9CAC-1C14C7B46292}"/>
              </a:ext>
            </a:extLst>
          </p:cNvPr>
          <p:cNvSpPr>
            <a:spLocks noGrp="1"/>
          </p:cNvSpPr>
          <p:nvPr>
            <p:ph idx="1"/>
          </p:nvPr>
        </p:nvSpPr>
        <p:spPr/>
        <p:txBody>
          <a:bodyPr/>
          <a:lstStyle/>
          <a:p>
            <a:r>
              <a:rPr lang="en-US" dirty="0"/>
              <a:t>Training with different styles obtained through reward shaping can be an </a:t>
            </a:r>
            <a:r>
              <a:rPr lang="en-US" dirty="0">
                <a:solidFill>
                  <a:srgbClr val="92D050"/>
                </a:solidFill>
              </a:rPr>
              <a:t>effective way to find the optimal policy</a:t>
            </a:r>
            <a:r>
              <a:rPr lang="en-US" dirty="0"/>
              <a:t>.</a:t>
            </a:r>
          </a:p>
          <a:p>
            <a:r>
              <a:rPr lang="en-US" dirty="0">
                <a:solidFill>
                  <a:schemeClr val="accent3">
                    <a:lumMod val="60000"/>
                    <a:lumOff val="40000"/>
                  </a:schemeClr>
                </a:solidFill>
              </a:rPr>
              <a:t>Data skipping increased the efficiency </a:t>
            </a:r>
            <a:r>
              <a:rPr lang="en-US" dirty="0"/>
              <a:t>of the training.</a:t>
            </a:r>
          </a:p>
          <a:p>
            <a:r>
              <a:rPr lang="en-US" dirty="0"/>
              <a:t>Consequently, their agents were able to compete with the best BAB pro-gamers in the world. The proposed training methods are generally applicable to other fighting games.</a:t>
            </a:r>
          </a:p>
        </p:txBody>
      </p:sp>
      <p:sp>
        <p:nvSpPr>
          <p:cNvPr id="4" name="Footer Placeholder 3">
            <a:extLst>
              <a:ext uri="{FF2B5EF4-FFF2-40B4-BE49-F238E27FC236}">
                <a16:creationId xmlns:a16="http://schemas.microsoft.com/office/drawing/2014/main" id="{592B2542-64F1-406E-AA4A-A682F5AE4957}"/>
              </a:ext>
            </a:extLst>
          </p:cNvPr>
          <p:cNvSpPr>
            <a:spLocks noGrp="1"/>
          </p:cNvSpPr>
          <p:nvPr>
            <p:ph type="ftr" sz="quarter" idx="11"/>
          </p:nvPr>
        </p:nvSpPr>
        <p:spPr/>
        <p:txBody>
          <a:bodyPr/>
          <a:lstStyle/>
          <a:p>
            <a:r>
              <a:rPr lang="en-US"/>
              <a:t>Paper Discussion</a:t>
            </a:r>
          </a:p>
        </p:txBody>
      </p:sp>
      <p:sp>
        <p:nvSpPr>
          <p:cNvPr id="5" name="Slide Number Placeholder 4">
            <a:extLst>
              <a:ext uri="{FF2B5EF4-FFF2-40B4-BE49-F238E27FC236}">
                <a16:creationId xmlns:a16="http://schemas.microsoft.com/office/drawing/2014/main" id="{7181A523-FA82-4AEA-9F11-B3E5262A0713}"/>
              </a:ext>
            </a:extLst>
          </p:cNvPr>
          <p:cNvSpPr>
            <a:spLocks noGrp="1"/>
          </p:cNvSpPr>
          <p:nvPr>
            <p:ph type="sldNum" sz="quarter" idx="12"/>
          </p:nvPr>
        </p:nvSpPr>
        <p:spPr/>
        <p:txBody>
          <a:bodyPr/>
          <a:lstStyle/>
          <a:p>
            <a:fld id="{1AAE6DC8-6F47-4296-9D46-4B0E5CB71E0F}" type="slidenum">
              <a:rPr lang="en-US" smtClean="0"/>
              <a:t>19</a:t>
            </a:fld>
            <a:endParaRPr lang="en-US"/>
          </a:p>
        </p:txBody>
      </p:sp>
    </p:spTree>
    <p:extLst>
      <p:ext uri="{BB962C8B-B14F-4D97-AF65-F5344CB8AC3E}">
        <p14:creationId xmlns:p14="http://schemas.microsoft.com/office/powerpoint/2010/main" val="76264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8F9F-9F32-4FEE-99A8-F3F8624DD3C1}"/>
              </a:ext>
            </a:extLst>
          </p:cNvPr>
          <p:cNvSpPr>
            <a:spLocks noGrp="1"/>
          </p:cNvSpPr>
          <p:nvPr>
            <p:ph type="title"/>
          </p:nvPr>
        </p:nvSpPr>
        <p:spPr/>
        <p:txBody>
          <a:bodyPr/>
          <a:lstStyle/>
          <a:p>
            <a:r>
              <a:rPr lang="en-US" dirty="0"/>
              <a:t>Goal</a:t>
            </a:r>
          </a:p>
        </p:txBody>
      </p:sp>
      <p:sp>
        <p:nvSpPr>
          <p:cNvPr id="3" name="Content Placeholder 2">
            <a:extLst>
              <a:ext uri="{FF2B5EF4-FFF2-40B4-BE49-F238E27FC236}">
                <a16:creationId xmlns:a16="http://schemas.microsoft.com/office/drawing/2014/main" id="{7D63E0F7-6EA4-4EF1-B10D-038742CC8E5C}"/>
              </a:ext>
            </a:extLst>
          </p:cNvPr>
          <p:cNvSpPr>
            <a:spLocks noGrp="1"/>
          </p:cNvSpPr>
          <p:nvPr>
            <p:ph idx="1"/>
          </p:nvPr>
        </p:nvSpPr>
        <p:spPr/>
        <p:txBody>
          <a:bodyPr/>
          <a:lstStyle/>
          <a:p>
            <a:endParaRPr lang="en-US" dirty="0"/>
          </a:p>
          <a:p>
            <a:r>
              <a:rPr lang="en-US" dirty="0"/>
              <a:t>Cause: In modern complex fight game, Fighting game agent &lt; Human level.</a:t>
            </a:r>
          </a:p>
          <a:p>
            <a:endParaRPr lang="en-US" dirty="0"/>
          </a:p>
          <a:p>
            <a:r>
              <a:rPr lang="en-US" dirty="0"/>
              <a:t>Plan: Present practical </a:t>
            </a:r>
            <a:r>
              <a:rPr lang="en-US" b="1" dirty="0">
                <a:solidFill>
                  <a:schemeClr val="accent1">
                    <a:lumMod val="60000"/>
                    <a:lumOff val="40000"/>
                  </a:schemeClr>
                </a:solidFill>
              </a:rPr>
              <a:t>reinforcement learning methods </a:t>
            </a:r>
            <a:r>
              <a:rPr lang="en-US" dirty="0"/>
              <a:t>:</a:t>
            </a:r>
          </a:p>
          <a:p>
            <a:pPr lvl="1"/>
            <a:r>
              <a:rPr lang="en-US" dirty="0"/>
              <a:t>Novel self-play curriculum </a:t>
            </a:r>
          </a:p>
          <a:p>
            <a:pPr lvl="1"/>
            <a:r>
              <a:rPr lang="en-US" dirty="0"/>
              <a:t>Data skipping technique to better fighting agent behaviors.</a:t>
            </a:r>
          </a:p>
        </p:txBody>
      </p:sp>
      <p:sp>
        <p:nvSpPr>
          <p:cNvPr id="4" name="Footer Placeholder 3">
            <a:extLst>
              <a:ext uri="{FF2B5EF4-FFF2-40B4-BE49-F238E27FC236}">
                <a16:creationId xmlns:a16="http://schemas.microsoft.com/office/drawing/2014/main" id="{A26CB121-2765-4E6B-8240-001F6BBEEEC1}"/>
              </a:ext>
            </a:extLst>
          </p:cNvPr>
          <p:cNvSpPr>
            <a:spLocks noGrp="1"/>
          </p:cNvSpPr>
          <p:nvPr>
            <p:ph type="ftr" sz="quarter" idx="11"/>
          </p:nvPr>
        </p:nvSpPr>
        <p:spPr/>
        <p:txBody>
          <a:bodyPr/>
          <a:lstStyle/>
          <a:p>
            <a:r>
              <a:rPr lang="en-US"/>
              <a:t>Paper Discussion</a:t>
            </a:r>
          </a:p>
        </p:txBody>
      </p:sp>
      <p:sp>
        <p:nvSpPr>
          <p:cNvPr id="5" name="Slide Number Placeholder 4">
            <a:extLst>
              <a:ext uri="{FF2B5EF4-FFF2-40B4-BE49-F238E27FC236}">
                <a16:creationId xmlns:a16="http://schemas.microsoft.com/office/drawing/2014/main" id="{6A51FBB0-0F8E-4D9B-BED5-D9AA1D525DF1}"/>
              </a:ext>
            </a:extLst>
          </p:cNvPr>
          <p:cNvSpPr>
            <a:spLocks noGrp="1"/>
          </p:cNvSpPr>
          <p:nvPr>
            <p:ph type="sldNum" sz="quarter" idx="12"/>
          </p:nvPr>
        </p:nvSpPr>
        <p:spPr/>
        <p:txBody>
          <a:bodyPr/>
          <a:lstStyle/>
          <a:p>
            <a:fld id="{1AAE6DC8-6F47-4296-9D46-4B0E5CB71E0F}" type="slidenum">
              <a:rPr lang="en-US" smtClean="0"/>
              <a:t>2</a:t>
            </a:fld>
            <a:endParaRPr lang="en-US"/>
          </a:p>
        </p:txBody>
      </p:sp>
    </p:spTree>
    <p:extLst>
      <p:ext uri="{BB962C8B-B14F-4D97-AF65-F5344CB8AC3E}">
        <p14:creationId xmlns:p14="http://schemas.microsoft.com/office/powerpoint/2010/main" val="178684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10DE2-3F4D-4904-A829-E8AE25C23A11}"/>
              </a:ext>
            </a:extLst>
          </p:cNvPr>
          <p:cNvSpPr>
            <a:spLocks noGrp="1"/>
          </p:cNvSpPr>
          <p:nvPr>
            <p:ph type="title"/>
          </p:nvPr>
        </p:nvSpPr>
        <p:spPr>
          <a:xfrm>
            <a:off x="838200" y="365125"/>
            <a:ext cx="10515600" cy="3271210"/>
          </a:xfrm>
        </p:spPr>
        <p:txBody>
          <a:bodyPr>
            <a:normAutofit/>
          </a:bodyPr>
          <a:lstStyle/>
          <a:p>
            <a:r>
              <a:rPr lang="en-US" sz="6000" dirty="0"/>
              <a:t>Q&amp;A</a:t>
            </a:r>
          </a:p>
        </p:txBody>
      </p:sp>
      <p:sp>
        <p:nvSpPr>
          <p:cNvPr id="4" name="Footer Placeholder 3">
            <a:extLst>
              <a:ext uri="{FF2B5EF4-FFF2-40B4-BE49-F238E27FC236}">
                <a16:creationId xmlns:a16="http://schemas.microsoft.com/office/drawing/2014/main" id="{C5994716-928E-4211-9D7B-4741C575837D}"/>
              </a:ext>
            </a:extLst>
          </p:cNvPr>
          <p:cNvSpPr>
            <a:spLocks noGrp="1"/>
          </p:cNvSpPr>
          <p:nvPr>
            <p:ph type="ftr" sz="quarter" idx="11"/>
          </p:nvPr>
        </p:nvSpPr>
        <p:spPr/>
        <p:txBody>
          <a:bodyPr/>
          <a:lstStyle/>
          <a:p>
            <a:r>
              <a:rPr lang="en-US"/>
              <a:t>Paper Discussion</a:t>
            </a:r>
          </a:p>
        </p:txBody>
      </p:sp>
      <p:sp>
        <p:nvSpPr>
          <p:cNvPr id="5" name="Slide Number Placeholder 4">
            <a:extLst>
              <a:ext uri="{FF2B5EF4-FFF2-40B4-BE49-F238E27FC236}">
                <a16:creationId xmlns:a16="http://schemas.microsoft.com/office/drawing/2014/main" id="{CE0DB548-0ADB-40FB-84CF-A52994342412}"/>
              </a:ext>
            </a:extLst>
          </p:cNvPr>
          <p:cNvSpPr>
            <a:spLocks noGrp="1"/>
          </p:cNvSpPr>
          <p:nvPr>
            <p:ph type="sldNum" sz="quarter" idx="12"/>
          </p:nvPr>
        </p:nvSpPr>
        <p:spPr/>
        <p:txBody>
          <a:bodyPr/>
          <a:lstStyle/>
          <a:p>
            <a:fld id="{1AAE6DC8-6F47-4296-9D46-4B0E5CB71E0F}" type="slidenum">
              <a:rPr lang="en-US" smtClean="0"/>
              <a:t>20</a:t>
            </a:fld>
            <a:endParaRPr lang="en-US"/>
          </a:p>
        </p:txBody>
      </p:sp>
    </p:spTree>
    <p:extLst>
      <p:ext uri="{BB962C8B-B14F-4D97-AF65-F5344CB8AC3E}">
        <p14:creationId xmlns:p14="http://schemas.microsoft.com/office/powerpoint/2010/main" val="323318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5884C-FC37-46D5-A78C-9557A85FB043}"/>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Test Bed</a:t>
            </a:r>
          </a:p>
        </p:txBody>
      </p:sp>
      <p:sp>
        <p:nvSpPr>
          <p:cNvPr id="3" name="Content Placeholder 2">
            <a:extLst>
              <a:ext uri="{FF2B5EF4-FFF2-40B4-BE49-F238E27FC236}">
                <a16:creationId xmlns:a16="http://schemas.microsoft.com/office/drawing/2014/main" id="{EDCAE110-2511-4B4B-9666-599CE6CE0E21}"/>
              </a:ext>
            </a:extLst>
          </p:cNvPr>
          <p:cNvSpPr>
            <a:spLocks noGrp="1"/>
          </p:cNvSpPr>
          <p:nvPr>
            <p:ph idx="1"/>
          </p:nvPr>
        </p:nvSpPr>
        <p:spPr>
          <a:xfrm>
            <a:off x="8029319" y="917725"/>
            <a:ext cx="3424739" cy="4852362"/>
          </a:xfrm>
        </p:spPr>
        <p:txBody>
          <a:bodyPr anchor="ctr">
            <a:normAutofit/>
          </a:bodyPr>
          <a:lstStyle/>
          <a:p>
            <a:r>
              <a:rPr lang="en-US" sz="2000" dirty="0">
                <a:solidFill>
                  <a:srgbClr val="FFFFFF"/>
                </a:solidFill>
              </a:rPr>
              <a:t>Blade &amp; Soul Arena Battle(BAB) :</a:t>
            </a:r>
          </a:p>
          <a:p>
            <a:r>
              <a:rPr lang="en-US" sz="2000" dirty="0">
                <a:solidFill>
                  <a:srgbClr val="FFFFFF"/>
                </a:solidFill>
              </a:rPr>
              <a:t>Blade &amp; Soul is a commercial massively multiplayer online RPG(roleplaying game). It supports duels between two players, this part of the game is called Blade &amp; Soul Arena Battle.</a:t>
            </a:r>
          </a:p>
          <a:p>
            <a:endParaRPr lang="en-US" sz="2000" dirty="0">
              <a:solidFill>
                <a:srgbClr val="FFFFFF"/>
              </a:solidFill>
            </a:endParaRPr>
          </a:p>
        </p:txBody>
      </p:sp>
      <p:sp>
        <p:nvSpPr>
          <p:cNvPr id="4" name="Footer Placeholder 3">
            <a:extLst>
              <a:ext uri="{FF2B5EF4-FFF2-40B4-BE49-F238E27FC236}">
                <a16:creationId xmlns:a16="http://schemas.microsoft.com/office/drawing/2014/main" id="{4D99A177-077F-4E95-815F-47A6B13591B5}"/>
              </a:ext>
            </a:extLst>
          </p:cNvPr>
          <p:cNvSpPr>
            <a:spLocks noGrp="1"/>
          </p:cNvSpPr>
          <p:nvPr>
            <p:ph type="ftr" sz="quarter" idx="11"/>
          </p:nvPr>
        </p:nvSpPr>
        <p:spPr>
          <a:xfrm>
            <a:off x="524256" y="6535157"/>
            <a:ext cx="6594189" cy="274320"/>
          </a:xfrm>
        </p:spPr>
        <p:txBody>
          <a:bodyPr>
            <a:normAutofit/>
          </a:bodyPr>
          <a:lstStyle/>
          <a:p>
            <a:pPr algn="l">
              <a:spcAft>
                <a:spcPts val="600"/>
              </a:spcAft>
            </a:pPr>
            <a:r>
              <a:rPr lang="en-US" sz="1050">
                <a:solidFill>
                  <a:schemeClr val="tx1">
                    <a:lumMod val="50000"/>
                    <a:lumOff val="50000"/>
                  </a:schemeClr>
                </a:solidFill>
              </a:rPr>
              <a:t>Paper Discussion</a:t>
            </a:r>
          </a:p>
        </p:txBody>
      </p:sp>
      <p:pic>
        <p:nvPicPr>
          <p:cNvPr id="10" name="Picture 9" descr="A picture containing outdoor&#10;&#10;Description automatically generated">
            <a:extLst>
              <a:ext uri="{FF2B5EF4-FFF2-40B4-BE49-F238E27FC236}">
                <a16:creationId xmlns:a16="http://schemas.microsoft.com/office/drawing/2014/main" id="{9BA3522D-FDB1-433C-ADF5-86AD30BA9E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110" y="2275367"/>
            <a:ext cx="7278912" cy="3823855"/>
          </a:xfrm>
          <a:prstGeom prst="rect">
            <a:avLst/>
          </a:prstGeom>
        </p:spPr>
      </p:pic>
      <p:sp>
        <p:nvSpPr>
          <p:cNvPr id="12" name="Slide Number Placeholder 11">
            <a:extLst>
              <a:ext uri="{FF2B5EF4-FFF2-40B4-BE49-F238E27FC236}">
                <a16:creationId xmlns:a16="http://schemas.microsoft.com/office/drawing/2014/main" id="{76842E45-DF20-43EC-8CAE-1A4968721927}"/>
              </a:ext>
            </a:extLst>
          </p:cNvPr>
          <p:cNvSpPr>
            <a:spLocks noGrp="1"/>
          </p:cNvSpPr>
          <p:nvPr>
            <p:ph type="sldNum" sz="quarter" idx="12"/>
          </p:nvPr>
        </p:nvSpPr>
        <p:spPr/>
        <p:txBody>
          <a:bodyPr/>
          <a:lstStyle/>
          <a:p>
            <a:fld id="{1AAE6DC8-6F47-4296-9D46-4B0E5CB71E0F}" type="slidenum">
              <a:rPr lang="en-US" smtClean="0"/>
              <a:t>3</a:t>
            </a:fld>
            <a:endParaRPr lang="en-US"/>
          </a:p>
        </p:txBody>
      </p:sp>
    </p:spTree>
    <p:extLst>
      <p:ext uri="{BB962C8B-B14F-4D97-AF65-F5344CB8AC3E}">
        <p14:creationId xmlns:p14="http://schemas.microsoft.com/office/powerpoint/2010/main" val="81808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7CD9-8401-4A18-97BE-66C3AA574110}"/>
              </a:ext>
            </a:extLst>
          </p:cNvPr>
          <p:cNvSpPr>
            <a:spLocks noGrp="1"/>
          </p:cNvSpPr>
          <p:nvPr>
            <p:ph type="title"/>
          </p:nvPr>
        </p:nvSpPr>
        <p:spPr/>
        <p:txBody>
          <a:bodyPr/>
          <a:lstStyle/>
          <a:p>
            <a:r>
              <a:rPr lang="en-US" dirty="0"/>
              <a:t>Test Bed 2</a:t>
            </a:r>
          </a:p>
        </p:txBody>
      </p:sp>
      <p:pic>
        <p:nvPicPr>
          <p:cNvPr id="6" name="Content Placeholder 5">
            <a:extLst>
              <a:ext uri="{FF2B5EF4-FFF2-40B4-BE49-F238E27FC236}">
                <a16:creationId xmlns:a16="http://schemas.microsoft.com/office/drawing/2014/main" id="{D92421E8-BC43-4003-9705-A03A2BCD670C}"/>
              </a:ext>
            </a:extLst>
          </p:cNvPr>
          <p:cNvPicPr>
            <a:picLocks noGrp="1" noChangeAspect="1"/>
          </p:cNvPicPr>
          <p:nvPr>
            <p:ph idx="1"/>
          </p:nvPr>
        </p:nvPicPr>
        <p:blipFill>
          <a:blip r:embed="rId2"/>
          <a:stretch>
            <a:fillRect/>
          </a:stretch>
        </p:blipFill>
        <p:spPr>
          <a:xfrm>
            <a:off x="933016" y="1510149"/>
            <a:ext cx="6211167" cy="2219635"/>
          </a:xfrm>
        </p:spPr>
      </p:pic>
      <p:sp>
        <p:nvSpPr>
          <p:cNvPr id="4" name="Footer Placeholder 3">
            <a:extLst>
              <a:ext uri="{FF2B5EF4-FFF2-40B4-BE49-F238E27FC236}">
                <a16:creationId xmlns:a16="http://schemas.microsoft.com/office/drawing/2014/main" id="{BEC7C884-C682-4F7D-92AB-4985710D80DC}"/>
              </a:ext>
            </a:extLst>
          </p:cNvPr>
          <p:cNvSpPr>
            <a:spLocks noGrp="1"/>
          </p:cNvSpPr>
          <p:nvPr>
            <p:ph type="ftr" sz="quarter" idx="11"/>
          </p:nvPr>
        </p:nvSpPr>
        <p:spPr/>
        <p:txBody>
          <a:bodyPr/>
          <a:lstStyle/>
          <a:p>
            <a:r>
              <a:rPr lang="en-US"/>
              <a:t>Paper Discussion</a:t>
            </a:r>
          </a:p>
        </p:txBody>
      </p:sp>
      <p:graphicFrame>
        <p:nvGraphicFramePr>
          <p:cNvPr id="7" name="Table 7">
            <a:extLst>
              <a:ext uri="{FF2B5EF4-FFF2-40B4-BE49-F238E27FC236}">
                <a16:creationId xmlns:a16="http://schemas.microsoft.com/office/drawing/2014/main" id="{B62DAF85-FA62-42B8-BF9E-96082129EE23}"/>
              </a:ext>
            </a:extLst>
          </p:cNvPr>
          <p:cNvGraphicFramePr>
            <a:graphicFrameLocks noGrp="1"/>
          </p:cNvGraphicFramePr>
          <p:nvPr>
            <p:extLst>
              <p:ext uri="{D42A27DB-BD31-4B8C-83A1-F6EECF244321}">
                <p14:modId xmlns:p14="http://schemas.microsoft.com/office/powerpoint/2010/main" val="1711776304"/>
              </p:ext>
            </p:extLst>
          </p:nvPr>
        </p:nvGraphicFramePr>
        <p:xfrm>
          <a:off x="933016" y="4143288"/>
          <a:ext cx="4610880" cy="1463040"/>
        </p:xfrm>
        <a:graphic>
          <a:graphicData uri="http://schemas.openxmlformats.org/drawingml/2006/table">
            <a:tbl>
              <a:tblPr firstRow="1" bandRow="1">
                <a:tableStyleId>{5C22544A-7EE6-4342-B048-85BDC9FD1C3A}</a:tableStyleId>
              </a:tblPr>
              <a:tblGrid>
                <a:gridCol w="963973">
                  <a:extLst>
                    <a:ext uri="{9D8B030D-6E8A-4147-A177-3AD203B41FA5}">
                      <a16:colId xmlns:a16="http://schemas.microsoft.com/office/drawing/2014/main" val="2702183743"/>
                    </a:ext>
                  </a:extLst>
                </a:gridCol>
                <a:gridCol w="3646907">
                  <a:extLst>
                    <a:ext uri="{9D8B030D-6E8A-4147-A177-3AD203B41FA5}">
                      <a16:colId xmlns:a16="http://schemas.microsoft.com/office/drawing/2014/main" val="506215302"/>
                    </a:ext>
                  </a:extLst>
                </a:gridCol>
              </a:tblGrid>
              <a:tr h="310184">
                <a:tc>
                  <a:txBody>
                    <a:bodyPr/>
                    <a:lstStyle/>
                    <a:p>
                      <a:r>
                        <a:rPr lang="en-US" b="0" dirty="0">
                          <a:solidFill>
                            <a:schemeClr val="tx1"/>
                          </a:solidFill>
                        </a:rPr>
                        <a:t>FICE</a:t>
                      </a:r>
                    </a:p>
                  </a:txBody>
                  <a:tcPr>
                    <a:solidFill>
                      <a:schemeClr val="bg1">
                        <a:lumMod val="95000"/>
                      </a:schemeClr>
                    </a:solidFill>
                  </a:tcPr>
                </a:tc>
                <a:tc>
                  <a:txBody>
                    <a:bodyPr/>
                    <a:lstStyle/>
                    <a:p>
                      <a:r>
                        <a:rPr lang="en-US" b="0" dirty="0">
                          <a:solidFill>
                            <a:schemeClr val="tx1"/>
                          </a:solidFill>
                        </a:rPr>
                        <a:t>Fighting ICE </a:t>
                      </a:r>
                    </a:p>
                  </a:txBody>
                  <a:tcPr>
                    <a:solidFill>
                      <a:schemeClr val="bg1">
                        <a:lumMod val="95000"/>
                      </a:schemeClr>
                    </a:solidFill>
                  </a:tcPr>
                </a:tc>
                <a:extLst>
                  <a:ext uri="{0D108BD9-81ED-4DB2-BD59-A6C34878D82A}">
                    <a16:rowId xmlns:a16="http://schemas.microsoft.com/office/drawing/2014/main" val="4104856820"/>
                  </a:ext>
                </a:extLst>
              </a:tr>
              <a:tr h="310184">
                <a:tc>
                  <a:txBody>
                    <a:bodyPr/>
                    <a:lstStyle/>
                    <a:p>
                      <a:r>
                        <a:rPr lang="en-US" b="0" dirty="0"/>
                        <a:t>LF2</a:t>
                      </a:r>
                    </a:p>
                  </a:txBody>
                  <a:tcPr/>
                </a:tc>
                <a:tc>
                  <a:txBody>
                    <a:bodyPr/>
                    <a:lstStyle/>
                    <a:p>
                      <a:r>
                        <a:rPr lang="en-US" dirty="0"/>
                        <a:t>Little Fighter 2</a:t>
                      </a:r>
                    </a:p>
                  </a:txBody>
                  <a:tcPr/>
                </a:tc>
                <a:extLst>
                  <a:ext uri="{0D108BD9-81ED-4DB2-BD59-A6C34878D82A}">
                    <a16:rowId xmlns:a16="http://schemas.microsoft.com/office/drawing/2014/main" val="1474158650"/>
                  </a:ext>
                </a:extLst>
              </a:tr>
              <a:tr h="310184">
                <a:tc>
                  <a:txBody>
                    <a:bodyPr/>
                    <a:lstStyle/>
                    <a:p>
                      <a:r>
                        <a:rPr lang="en-US" b="0" dirty="0"/>
                        <a:t>SSBM</a:t>
                      </a:r>
                    </a:p>
                  </a:txBody>
                  <a:tcPr/>
                </a:tc>
                <a:tc>
                  <a:txBody>
                    <a:bodyPr/>
                    <a:lstStyle/>
                    <a:p>
                      <a:r>
                        <a:rPr lang="en-US" dirty="0"/>
                        <a:t>Super Smash Bros. Melee</a:t>
                      </a:r>
                    </a:p>
                  </a:txBody>
                  <a:tcPr/>
                </a:tc>
                <a:extLst>
                  <a:ext uri="{0D108BD9-81ED-4DB2-BD59-A6C34878D82A}">
                    <a16:rowId xmlns:a16="http://schemas.microsoft.com/office/drawing/2014/main" val="3439715292"/>
                  </a:ext>
                </a:extLst>
              </a:tr>
              <a:tr h="310184">
                <a:tc>
                  <a:txBody>
                    <a:bodyPr/>
                    <a:lstStyle/>
                    <a:p>
                      <a:r>
                        <a:rPr lang="en-US" b="0" dirty="0"/>
                        <a:t>BAB</a:t>
                      </a:r>
                    </a:p>
                  </a:txBody>
                  <a:tcPr/>
                </a:tc>
                <a:tc>
                  <a:txBody>
                    <a:bodyPr/>
                    <a:lstStyle/>
                    <a:p>
                      <a:r>
                        <a:rPr lang="en-US" dirty="0"/>
                        <a:t>“Blade &amp; Soul (B&amp;S) Arena Battle</a:t>
                      </a:r>
                    </a:p>
                  </a:txBody>
                  <a:tcPr/>
                </a:tc>
                <a:extLst>
                  <a:ext uri="{0D108BD9-81ED-4DB2-BD59-A6C34878D82A}">
                    <a16:rowId xmlns:a16="http://schemas.microsoft.com/office/drawing/2014/main" val="1113551664"/>
                  </a:ext>
                </a:extLst>
              </a:tr>
            </a:tbl>
          </a:graphicData>
        </a:graphic>
      </p:graphicFrame>
      <p:sp>
        <p:nvSpPr>
          <p:cNvPr id="8" name="TextBox 7">
            <a:extLst>
              <a:ext uri="{FF2B5EF4-FFF2-40B4-BE49-F238E27FC236}">
                <a16:creationId xmlns:a16="http://schemas.microsoft.com/office/drawing/2014/main" id="{4D326322-5190-4E4B-87C2-12EA434111A7}"/>
              </a:ext>
            </a:extLst>
          </p:cNvPr>
          <p:cNvSpPr txBox="1"/>
          <p:nvPr/>
        </p:nvSpPr>
        <p:spPr>
          <a:xfrm>
            <a:off x="7343192" y="1521327"/>
            <a:ext cx="4310744" cy="3416320"/>
          </a:xfrm>
          <a:prstGeom prst="rect">
            <a:avLst/>
          </a:prstGeom>
          <a:noFill/>
        </p:spPr>
        <p:txBody>
          <a:bodyPr wrap="square" rtlCol="0">
            <a:spAutoFit/>
          </a:bodyPr>
          <a:lstStyle/>
          <a:p>
            <a:r>
              <a:rPr lang="en-US" dirty="0"/>
              <a:t>BAB has a more </a:t>
            </a:r>
            <a:r>
              <a:rPr lang="en-US" b="1" dirty="0">
                <a:solidFill>
                  <a:schemeClr val="accent1">
                    <a:lumMod val="60000"/>
                    <a:lumOff val="40000"/>
                  </a:schemeClr>
                </a:solidFill>
              </a:rPr>
              <a:t>complex</a:t>
            </a:r>
            <a:r>
              <a:rPr lang="en-US" dirty="0"/>
              <a:t> game dynamics and heavier game engines. </a:t>
            </a:r>
          </a:p>
          <a:p>
            <a:endParaRPr lang="en-US" dirty="0"/>
          </a:p>
          <a:p>
            <a:r>
              <a:rPr lang="en-US" dirty="0"/>
              <a:t>A large number of people play BAB and it has more </a:t>
            </a:r>
            <a:r>
              <a:rPr lang="en-US" b="1" dirty="0">
                <a:solidFill>
                  <a:schemeClr val="accent1">
                    <a:lumMod val="60000"/>
                    <a:lumOff val="40000"/>
                  </a:schemeClr>
                </a:solidFill>
              </a:rPr>
              <a:t>active professional scenes </a:t>
            </a:r>
            <a:r>
              <a:rPr lang="en-US" dirty="0"/>
              <a:t>(</a:t>
            </a:r>
            <a:r>
              <a:rPr lang="en-US" dirty="0">
                <a:solidFill>
                  <a:schemeClr val="accent6">
                    <a:lumMod val="20000"/>
                    <a:lumOff val="80000"/>
                  </a:schemeClr>
                </a:solidFill>
              </a:rPr>
              <a:t>3D?</a:t>
            </a:r>
            <a:r>
              <a:rPr lang="en-US" dirty="0"/>
              <a:t>) than other fighting games.</a:t>
            </a:r>
            <a:br>
              <a:rPr lang="en-US" dirty="0"/>
            </a:br>
            <a:br>
              <a:rPr lang="en-US" dirty="0"/>
            </a:br>
            <a:r>
              <a:rPr lang="en-US" dirty="0"/>
              <a:t>GAME: Two players fight against each other to </a:t>
            </a:r>
            <a:r>
              <a:rPr lang="en-US" dirty="0">
                <a:solidFill>
                  <a:srgbClr val="92D050"/>
                </a:solidFill>
              </a:rPr>
              <a:t>reduce their opponent's HP </a:t>
            </a:r>
            <a:r>
              <a:rPr lang="en-US" dirty="0"/>
              <a:t>(health point) to zero within </a:t>
            </a:r>
            <a:r>
              <a:rPr lang="en-US" dirty="0">
                <a:solidFill>
                  <a:srgbClr val="92D050"/>
                </a:solidFill>
              </a:rPr>
              <a:t>three minutes.</a:t>
            </a:r>
          </a:p>
          <a:p>
            <a:endParaRPr lang="en-US" dirty="0"/>
          </a:p>
          <a:p>
            <a:endParaRPr lang="en-US" dirty="0"/>
          </a:p>
        </p:txBody>
      </p:sp>
      <p:sp>
        <p:nvSpPr>
          <p:cNvPr id="9" name="Slide Number Placeholder 8">
            <a:extLst>
              <a:ext uri="{FF2B5EF4-FFF2-40B4-BE49-F238E27FC236}">
                <a16:creationId xmlns:a16="http://schemas.microsoft.com/office/drawing/2014/main" id="{4AABB2B8-CB8C-4490-BE07-EF418BD0CEF7}"/>
              </a:ext>
            </a:extLst>
          </p:cNvPr>
          <p:cNvSpPr>
            <a:spLocks noGrp="1"/>
          </p:cNvSpPr>
          <p:nvPr>
            <p:ph type="sldNum" sz="quarter" idx="12"/>
          </p:nvPr>
        </p:nvSpPr>
        <p:spPr/>
        <p:txBody>
          <a:bodyPr/>
          <a:lstStyle/>
          <a:p>
            <a:fld id="{1AAE6DC8-6F47-4296-9D46-4B0E5CB71E0F}" type="slidenum">
              <a:rPr lang="en-US" smtClean="0"/>
              <a:t>4</a:t>
            </a:fld>
            <a:endParaRPr lang="en-US"/>
          </a:p>
        </p:txBody>
      </p:sp>
    </p:spTree>
    <p:extLst>
      <p:ext uri="{BB962C8B-B14F-4D97-AF65-F5344CB8AC3E}">
        <p14:creationId xmlns:p14="http://schemas.microsoft.com/office/powerpoint/2010/main" val="3361538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93B4-EB39-4CD4-BE50-39EE80912A6B}"/>
              </a:ext>
            </a:extLst>
          </p:cNvPr>
          <p:cNvSpPr>
            <a:spLocks noGrp="1"/>
          </p:cNvSpPr>
          <p:nvPr>
            <p:ph type="title"/>
          </p:nvPr>
        </p:nvSpPr>
        <p:spPr/>
        <p:txBody>
          <a:bodyPr/>
          <a:lstStyle/>
          <a:p>
            <a:r>
              <a:rPr lang="en-US" dirty="0"/>
              <a:t>Challenges Agent facing</a:t>
            </a:r>
          </a:p>
        </p:txBody>
      </p:sp>
      <p:sp>
        <p:nvSpPr>
          <p:cNvPr id="3" name="Content Placeholder 2">
            <a:extLst>
              <a:ext uri="{FF2B5EF4-FFF2-40B4-BE49-F238E27FC236}">
                <a16:creationId xmlns:a16="http://schemas.microsoft.com/office/drawing/2014/main" id="{C3B41809-8B8C-495B-8475-78AE51C1FD48}"/>
              </a:ext>
            </a:extLst>
          </p:cNvPr>
          <p:cNvSpPr>
            <a:spLocks noGrp="1"/>
          </p:cNvSpPr>
          <p:nvPr>
            <p:ph idx="1"/>
          </p:nvPr>
        </p:nvSpPr>
        <p:spPr/>
        <p:txBody>
          <a:bodyPr/>
          <a:lstStyle/>
          <a:p>
            <a:r>
              <a:rPr lang="en-US" b="1" dirty="0">
                <a:solidFill>
                  <a:srgbClr val="FFFF00"/>
                </a:solidFill>
              </a:rPr>
              <a:t>Vast actions and state spaces</a:t>
            </a:r>
            <a:r>
              <a:rPr lang="en-US" dirty="0"/>
              <a:t>: 144 potential actions for each time step: (8 (avg. # of avail. skills) * 9 (8 directional + no move) * 2 (facing opponent or moving direction)). Average length of the game is 1200-time steps. (120s)  </a:t>
            </a:r>
            <a:r>
              <a:rPr lang="en-US" dirty="0">
                <a:solidFill>
                  <a:srgbClr val="FFFF00"/>
                </a:solidFill>
              </a:rPr>
              <a:t>A LOT</a:t>
            </a:r>
          </a:p>
          <a:p>
            <a:r>
              <a:rPr lang="en-US" b="1" dirty="0">
                <a:solidFill>
                  <a:srgbClr val="FFFF00"/>
                </a:solidFill>
              </a:rPr>
              <a:t>Dependencies btw skills</a:t>
            </a:r>
            <a:r>
              <a:rPr lang="en-US" dirty="0"/>
              <a:t>:  Out of the 45 skills in total (including “no-op”), the set of skills available at a given time constantly changes. Also, cooldown time with different available skills varies. </a:t>
            </a:r>
            <a:r>
              <a:rPr lang="en-US" dirty="0">
                <a:solidFill>
                  <a:srgbClr val="FFFF00"/>
                </a:solidFill>
              </a:rPr>
              <a:t>COMPLEX</a:t>
            </a:r>
          </a:p>
          <a:p>
            <a:r>
              <a:rPr lang="en-US" b="1" dirty="0">
                <a:solidFill>
                  <a:srgbClr val="FFFF00"/>
                </a:solidFill>
              </a:rPr>
              <a:t>Imperfect information setting</a:t>
            </a:r>
            <a:r>
              <a:rPr lang="en-US" dirty="0"/>
              <a:t>: It’s a real time game, 2 players make decisions simultaneously. </a:t>
            </a:r>
            <a:r>
              <a:rPr lang="en-US" dirty="0">
                <a:solidFill>
                  <a:srgbClr val="FFFF00"/>
                </a:solidFill>
              </a:rPr>
              <a:t>DON’T KNOW</a:t>
            </a:r>
          </a:p>
          <a:p>
            <a:endParaRPr lang="en-US" dirty="0"/>
          </a:p>
        </p:txBody>
      </p:sp>
      <p:sp>
        <p:nvSpPr>
          <p:cNvPr id="4" name="Footer Placeholder 3">
            <a:extLst>
              <a:ext uri="{FF2B5EF4-FFF2-40B4-BE49-F238E27FC236}">
                <a16:creationId xmlns:a16="http://schemas.microsoft.com/office/drawing/2014/main" id="{A5D489A7-D840-4FDB-8A99-8497D9ECD847}"/>
              </a:ext>
            </a:extLst>
          </p:cNvPr>
          <p:cNvSpPr>
            <a:spLocks noGrp="1"/>
          </p:cNvSpPr>
          <p:nvPr>
            <p:ph type="ftr" sz="quarter" idx="11"/>
          </p:nvPr>
        </p:nvSpPr>
        <p:spPr/>
        <p:txBody>
          <a:bodyPr/>
          <a:lstStyle/>
          <a:p>
            <a:r>
              <a:rPr lang="en-US"/>
              <a:t>Paper Discussion</a:t>
            </a:r>
          </a:p>
        </p:txBody>
      </p:sp>
      <p:sp>
        <p:nvSpPr>
          <p:cNvPr id="5" name="Slide Number Placeholder 4">
            <a:extLst>
              <a:ext uri="{FF2B5EF4-FFF2-40B4-BE49-F238E27FC236}">
                <a16:creationId xmlns:a16="http://schemas.microsoft.com/office/drawing/2014/main" id="{D7902EAB-7914-4A34-8BD1-D4B1717F76CE}"/>
              </a:ext>
            </a:extLst>
          </p:cNvPr>
          <p:cNvSpPr>
            <a:spLocks noGrp="1"/>
          </p:cNvSpPr>
          <p:nvPr>
            <p:ph type="sldNum" sz="quarter" idx="12"/>
          </p:nvPr>
        </p:nvSpPr>
        <p:spPr/>
        <p:txBody>
          <a:bodyPr/>
          <a:lstStyle/>
          <a:p>
            <a:fld id="{1AAE6DC8-6F47-4296-9D46-4B0E5CB71E0F}" type="slidenum">
              <a:rPr lang="en-US" smtClean="0"/>
              <a:t>5</a:t>
            </a:fld>
            <a:endParaRPr lang="en-US"/>
          </a:p>
        </p:txBody>
      </p:sp>
    </p:spTree>
    <p:extLst>
      <p:ext uri="{BB962C8B-B14F-4D97-AF65-F5344CB8AC3E}">
        <p14:creationId xmlns:p14="http://schemas.microsoft.com/office/powerpoint/2010/main" val="1717959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9351-3E59-4D31-9FC2-191872A2F80B}"/>
              </a:ext>
            </a:extLst>
          </p:cNvPr>
          <p:cNvSpPr>
            <a:spLocks noGrp="1"/>
          </p:cNvSpPr>
          <p:nvPr>
            <p:ph type="title"/>
          </p:nvPr>
        </p:nvSpPr>
        <p:spPr/>
        <p:txBody>
          <a:bodyPr/>
          <a:lstStyle/>
          <a:p>
            <a:r>
              <a:rPr lang="en-US" dirty="0"/>
              <a:t>What they did for </a:t>
            </a:r>
            <a:r>
              <a:rPr lang="en-US" b="1" dirty="0">
                <a:solidFill>
                  <a:srgbClr val="FFC000"/>
                </a:solidFill>
              </a:rPr>
              <a:t>overcoming challenges</a:t>
            </a:r>
          </a:p>
        </p:txBody>
      </p:sp>
      <p:sp>
        <p:nvSpPr>
          <p:cNvPr id="3" name="Content Placeholder 2">
            <a:extLst>
              <a:ext uri="{FF2B5EF4-FFF2-40B4-BE49-F238E27FC236}">
                <a16:creationId xmlns:a16="http://schemas.microsoft.com/office/drawing/2014/main" id="{E349EFF0-CBF2-449B-AF1D-18D6F597C9EC}"/>
              </a:ext>
            </a:extLst>
          </p:cNvPr>
          <p:cNvSpPr>
            <a:spLocks noGrp="1"/>
          </p:cNvSpPr>
          <p:nvPr>
            <p:ph idx="1"/>
          </p:nvPr>
        </p:nvSpPr>
        <p:spPr/>
        <p:txBody>
          <a:bodyPr>
            <a:normAutofit/>
          </a:bodyPr>
          <a:lstStyle/>
          <a:p>
            <a:r>
              <a:rPr lang="en-US" sz="3200" dirty="0"/>
              <a:t>Devised a </a:t>
            </a:r>
            <a:r>
              <a:rPr lang="en-US" sz="3200" b="1" dirty="0">
                <a:solidFill>
                  <a:schemeClr val="accent1">
                    <a:lumMod val="60000"/>
                    <a:lumOff val="40000"/>
                  </a:schemeClr>
                </a:solidFill>
              </a:rPr>
              <a:t>novel self-play curriculum</a:t>
            </a:r>
            <a:r>
              <a:rPr lang="en-US" sz="3200" dirty="0"/>
              <a:t> with agents of different styles.  </a:t>
            </a:r>
          </a:p>
          <a:p>
            <a:r>
              <a:rPr lang="en-US" sz="3200" dirty="0"/>
              <a:t>Diversified the fighting style of the game-playing AIs by </a:t>
            </a:r>
            <a:r>
              <a:rPr lang="en-US" sz="3200" b="1" dirty="0">
                <a:solidFill>
                  <a:schemeClr val="accent1">
                    <a:lumMod val="60000"/>
                    <a:lumOff val="40000"/>
                  </a:schemeClr>
                </a:solidFill>
              </a:rPr>
              <a:t>reward shaping</a:t>
            </a:r>
            <a:r>
              <a:rPr lang="en-US" sz="3200" dirty="0"/>
              <a:t>. </a:t>
            </a:r>
          </a:p>
          <a:p>
            <a:r>
              <a:rPr lang="en-US" sz="3200" dirty="0"/>
              <a:t>Introducing </a:t>
            </a:r>
            <a:r>
              <a:rPr lang="en-US" sz="3200" b="1" dirty="0">
                <a:solidFill>
                  <a:schemeClr val="accent1">
                    <a:lumMod val="60000"/>
                    <a:lumOff val="40000"/>
                  </a:schemeClr>
                </a:solidFill>
              </a:rPr>
              <a:t>data skipping </a:t>
            </a:r>
            <a:r>
              <a:rPr lang="en-US" sz="3200" dirty="0"/>
              <a:t>technique to enhance exploration in vast space. </a:t>
            </a:r>
          </a:p>
          <a:p>
            <a:r>
              <a:rPr lang="en-US" sz="3200" b="1" dirty="0">
                <a:solidFill>
                  <a:schemeClr val="accent1">
                    <a:lumMod val="60000"/>
                    <a:lumOff val="40000"/>
                  </a:schemeClr>
                </a:solidFill>
              </a:rPr>
              <a:t>Evaluate</a:t>
            </a:r>
            <a:r>
              <a:rPr lang="en-US" sz="3200" dirty="0"/>
              <a:t> the result by putting agents against professional players in the 2018 B&amp;S World Championship Blind Match. </a:t>
            </a:r>
          </a:p>
        </p:txBody>
      </p:sp>
      <p:sp>
        <p:nvSpPr>
          <p:cNvPr id="4" name="Footer Placeholder 3">
            <a:extLst>
              <a:ext uri="{FF2B5EF4-FFF2-40B4-BE49-F238E27FC236}">
                <a16:creationId xmlns:a16="http://schemas.microsoft.com/office/drawing/2014/main" id="{C445DC40-B976-495A-8059-B3917A72F82B}"/>
              </a:ext>
            </a:extLst>
          </p:cNvPr>
          <p:cNvSpPr>
            <a:spLocks noGrp="1"/>
          </p:cNvSpPr>
          <p:nvPr>
            <p:ph type="ftr" sz="quarter" idx="11"/>
          </p:nvPr>
        </p:nvSpPr>
        <p:spPr/>
        <p:txBody>
          <a:bodyPr/>
          <a:lstStyle/>
          <a:p>
            <a:r>
              <a:rPr lang="en-US"/>
              <a:t>Paper Discussion</a:t>
            </a:r>
          </a:p>
        </p:txBody>
      </p:sp>
      <p:sp>
        <p:nvSpPr>
          <p:cNvPr id="5" name="Slide Number Placeholder 4">
            <a:extLst>
              <a:ext uri="{FF2B5EF4-FFF2-40B4-BE49-F238E27FC236}">
                <a16:creationId xmlns:a16="http://schemas.microsoft.com/office/drawing/2014/main" id="{E8997D24-93B6-4CE1-AC06-2972B5887000}"/>
              </a:ext>
            </a:extLst>
          </p:cNvPr>
          <p:cNvSpPr>
            <a:spLocks noGrp="1"/>
          </p:cNvSpPr>
          <p:nvPr>
            <p:ph type="sldNum" sz="quarter" idx="12"/>
          </p:nvPr>
        </p:nvSpPr>
        <p:spPr/>
        <p:txBody>
          <a:bodyPr/>
          <a:lstStyle/>
          <a:p>
            <a:fld id="{1AAE6DC8-6F47-4296-9D46-4B0E5CB71E0F}" type="slidenum">
              <a:rPr lang="en-US" smtClean="0"/>
              <a:t>6</a:t>
            </a:fld>
            <a:endParaRPr lang="en-US"/>
          </a:p>
        </p:txBody>
      </p:sp>
    </p:spTree>
    <p:extLst>
      <p:ext uri="{BB962C8B-B14F-4D97-AF65-F5344CB8AC3E}">
        <p14:creationId xmlns:p14="http://schemas.microsoft.com/office/powerpoint/2010/main" val="2122880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C438-7A9C-43B8-B7AD-463A9438BD80}"/>
              </a:ext>
            </a:extLst>
          </p:cNvPr>
          <p:cNvSpPr>
            <a:spLocks noGrp="1"/>
          </p:cNvSpPr>
          <p:nvPr>
            <p:ph type="title"/>
          </p:nvPr>
        </p:nvSpPr>
        <p:spPr/>
        <p:txBody>
          <a:bodyPr/>
          <a:lstStyle/>
          <a:p>
            <a:r>
              <a:rPr lang="en-US" dirty="0"/>
              <a:t>Preparation - Background</a:t>
            </a:r>
          </a:p>
        </p:txBody>
      </p:sp>
      <p:sp>
        <p:nvSpPr>
          <p:cNvPr id="3" name="Content Placeholder 2">
            <a:extLst>
              <a:ext uri="{FF2B5EF4-FFF2-40B4-BE49-F238E27FC236}">
                <a16:creationId xmlns:a16="http://schemas.microsoft.com/office/drawing/2014/main" id="{620173D2-F74B-4BE4-849E-DCB363CCEB59}"/>
              </a:ext>
            </a:extLst>
          </p:cNvPr>
          <p:cNvSpPr>
            <a:spLocks noGrp="1"/>
          </p:cNvSpPr>
          <p:nvPr>
            <p:ph idx="1"/>
          </p:nvPr>
        </p:nvSpPr>
        <p:spPr>
          <a:xfrm>
            <a:off x="721242" y="1805702"/>
            <a:ext cx="10515600" cy="4446241"/>
          </a:xfrm>
        </p:spPr>
        <p:txBody>
          <a:bodyPr>
            <a:normAutofit fontScale="92500" lnSpcReduction="10000"/>
          </a:bodyPr>
          <a:lstStyle/>
          <a:p>
            <a:r>
              <a:rPr lang="en-US" dirty="0"/>
              <a:t>Reinforcement Learning: They formalized the environment and agents as a </a:t>
            </a:r>
            <a:r>
              <a:rPr lang="en-US" b="1" dirty="0">
                <a:solidFill>
                  <a:srgbClr val="00B0F0"/>
                </a:solidFill>
              </a:rPr>
              <a:t>Markov Decision Process</a:t>
            </a:r>
            <a:r>
              <a:rPr lang="en-US" dirty="0"/>
              <a:t>(MDP).</a:t>
            </a:r>
          </a:p>
          <a:p>
            <a:pPr lvl="1"/>
            <a:r>
              <a:rPr lang="en-US" dirty="0"/>
              <a:t>MDP:{𝑆, 𝐴, 𝑃, 𝑅, 𝛾}, where 𝛾 ∈ [0,1] is a discount factor, which represents the preference for immediate reward over long-term reward. The value of γ is set to 0.995, which is close to 1.0, since all episodes in BAB are forced to terminate after 1,800 time steps (= 3 min). </a:t>
            </a:r>
          </a:p>
          <a:p>
            <a:pPr lvl="1"/>
            <a:r>
              <a:rPr lang="en-US" dirty="0"/>
              <a:t>Here, the agent samples an action from a policy π: 𝑆 → 𝑃(𝐴), where 𝑃(𝐴) represents the set of probability distributions.</a:t>
            </a:r>
          </a:p>
          <a:p>
            <a:pPr lvl="1"/>
            <a:r>
              <a:rPr lang="en-US" b="1" dirty="0">
                <a:solidFill>
                  <a:schemeClr val="accent1">
                    <a:lumMod val="60000"/>
                    <a:lumOff val="40000"/>
                  </a:schemeClr>
                </a:solidFill>
              </a:rPr>
              <a:t>Optimal policy</a:t>
            </a:r>
          </a:p>
          <a:p>
            <a:r>
              <a:rPr lang="en-US" dirty="0"/>
              <a:t>Real-Time Two Player Game</a:t>
            </a:r>
          </a:p>
          <a:p>
            <a:pPr lvl="1"/>
            <a:r>
              <a:rPr lang="en-US" dirty="0"/>
              <a:t>Actions </a:t>
            </a:r>
          </a:p>
          <a:p>
            <a:pPr lvl="1"/>
            <a:r>
              <a:rPr lang="en-US" dirty="0"/>
              <a:t>State transition</a:t>
            </a:r>
          </a:p>
          <a:p>
            <a:pPr lvl="1"/>
            <a:r>
              <a:rPr lang="en-US" dirty="0"/>
              <a:t>Then the MDP can be expressed as: </a:t>
            </a:r>
          </a:p>
        </p:txBody>
      </p:sp>
      <p:sp>
        <p:nvSpPr>
          <p:cNvPr id="4" name="Footer Placeholder 3">
            <a:extLst>
              <a:ext uri="{FF2B5EF4-FFF2-40B4-BE49-F238E27FC236}">
                <a16:creationId xmlns:a16="http://schemas.microsoft.com/office/drawing/2014/main" id="{58035B85-C6D1-4677-9463-108E712CC6A7}"/>
              </a:ext>
            </a:extLst>
          </p:cNvPr>
          <p:cNvSpPr>
            <a:spLocks noGrp="1"/>
          </p:cNvSpPr>
          <p:nvPr>
            <p:ph type="ftr" sz="quarter" idx="11"/>
          </p:nvPr>
        </p:nvSpPr>
        <p:spPr/>
        <p:txBody>
          <a:bodyPr/>
          <a:lstStyle/>
          <a:p>
            <a:r>
              <a:rPr lang="en-US"/>
              <a:t>Paper Discussion</a:t>
            </a:r>
          </a:p>
        </p:txBody>
      </p:sp>
      <p:pic>
        <p:nvPicPr>
          <p:cNvPr id="6" name="Picture 5">
            <a:extLst>
              <a:ext uri="{FF2B5EF4-FFF2-40B4-BE49-F238E27FC236}">
                <a16:creationId xmlns:a16="http://schemas.microsoft.com/office/drawing/2014/main" id="{C9407B29-DC91-4B81-AFF2-4B22C53CB8EB}"/>
              </a:ext>
            </a:extLst>
          </p:cNvPr>
          <p:cNvPicPr>
            <a:picLocks noChangeAspect="1"/>
          </p:cNvPicPr>
          <p:nvPr/>
        </p:nvPicPr>
        <p:blipFill>
          <a:blip r:embed="rId3"/>
          <a:stretch>
            <a:fillRect/>
          </a:stretch>
        </p:blipFill>
        <p:spPr>
          <a:xfrm>
            <a:off x="3247915" y="4252006"/>
            <a:ext cx="3354909" cy="336480"/>
          </a:xfrm>
          <a:prstGeom prst="rect">
            <a:avLst/>
          </a:prstGeom>
        </p:spPr>
      </p:pic>
      <p:pic>
        <p:nvPicPr>
          <p:cNvPr id="8" name="Picture 7">
            <a:extLst>
              <a:ext uri="{FF2B5EF4-FFF2-40B4-BE49-F238E27FC236}">
                <a16:creationId xmlns:a16="http://schemas.microsoft.com/office/drawing/2014/main" id="{4997BC66-0CF3-4CF3-8E87-4D2CC0BE3940}"/>
              </a:ext>
            </a:extLst>
          </p:cNvPr>
          <p:cNvPicPr>
            <a:picLocks noChangeAspect="1"/>
          </p:cNvPicPr>
          <p:nvPr/>
        </p:nvPicPr>
        <p:blipFill>
          <a:blip r:embed="rId4"/>
          <a:stretch>
            <a:fillRect/>
          </a:stretch>
        </p:blipFill>
        <p:spPr>
          <a:xfrm>
            <a:off x="2452945" y="4999990"/>
            <a:ext cx="3862795" cy="406610"/>
          </a:xfrm>
          <a:prstGeom prst="rect">
            <a:avLst/>
          </a:prstGeom>
        </p:spPr>
      </p:pic>
      <p:pic>
        <p:nvPicPr>
          <p:cNvPr id="10" name="Picture 9">
            <a:extLst>
              <a:ext uri="{FF2B5EF4-FFF2-40B4-BE49-F238E27FC236}">
                <a16:creationId xmlns:a16="http://schemas.microsoft.com/office/drawing/2014/main" id="{DB4E81F4-EDCF-4F58-8E08-B00B99358AB1}"/>
              </a:ext>
            </a:extLst>
          </p:cNvPr>
          <p:cNvPicPr>
            <a:picLocks noChangeAspect="1"/>
          </p:cNvPicPr>
          <p:nvPr/>
        </p:nvPicPr>
        <p:blipFill>
          <a:blip r:embed="rId5"/>
          <a:stretch>
            <a:fillRect/>
          </a:stretch>
        </p:blipFill>
        <p:spPr>
          <a:xfrm>
            <a:off x="3519233" y="5392565"/>
            <a:ext cx="4962139" cy="320434"/>
          </a:xfrm>
          <a:prstGeom prst="rect">
            <a:avLst/>
          </a:prstGeom>
        </p:spPr>
      </p:pic>
      <p:pic>
        <p:nvPicPr>
          <p:cNvPr id="12" name="Picture 11">
            <a:extLst>
              <a:ext uri="{FF2B5EF4-FFF2-40B4-BE49-F238E27FC236}">
                <a16:creationId xmlns:a16="http://schemas.microsoft.com/office/drawing/2014/main" id="{3FFF2C2E-4474-4FFF-AC3F-CD725AE48682}"/>
              </a:ext>
            </a:extLst>
          </p:cNvPr>
          <p:cNvPicPr>
            <a:picLocks noChangeAspect="1"/>
          </p:cNvPicPr>
          <p:nvPr/>
        </p:nvPicPr>
        <p:blipFill>
          <a:blip r:embed="rId6"/>
          <a:stretch>
            <a:fillRect/>
          </a:stretch>
        </p:blipFill>
        <p:spPr>
          <a:xfrm>
            <a:off x="5652829" y="5709559"/>
            <a:ext cx="2133898" cy="285790"/>
          </a:xfrm>
          <a:prstGeom prst="rect">
            <a:avLst/>
          </a:prstGeom>
        </p:spPr>
      </p:pic>
      <p:sp>
        <p:nvSpPr>
          <p:cNvPr id="13" name="Slide Number Placeholder 12">
            <a:extLst>
              <a:ext uri="{FF2B5EF4-FFF2-40B4-BE49-F238E27FC236}">
                <a16:creationId xmlns:a16="http://schemas.microsoft.com/office/drawing/2014/main" id="{8FD3AF03-951B-48B1-B2F1-1532D4B229FE}"/>
              </a:ext>
            </a:extLst>
          </p:cNvPr>
          <p:cNvSpPr>
            <a:spLocks noGrp="1"/>
          </p:cNvSpPr>
          <p:nvPr>
            <p:ph type="sldNum" sz="quarter" idx="12"/>
          </p:nvPr>
        </p:nvSpPr>
        <p:spPr/>
        <p:txBody>
          <a:bodyPr/>
          <a:lstStyle/>
          <a:p>
            <a:fld id="{1AAE6DC8-6F47-4296-9D46-4B0E5CB71E0F}" type="slidenum">
              <a:rPr lang="en-US" smtClean="0"/>
              <a:t>7</a:t>
            </a:fld>
            <a:endParaRPr lang="en-US"/>
          </a:p>
        </p:txBody>
      </p:sp>
    </p:spTree>
    <p:extLst>
      <p:ext uri="{BB962C8B-B14F-4D97-AF65-F5344CB8AC3E}">
        <p14:creationId xmlns:p14="http://schemas.microsoft.com/office/powerpoint/2010/main" val="420081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710D-C5C7-47C6-AABE-C53518A1F489}"/>
              </a:ext>
            </a:extLst>
          </p:cNvPr>
          <p:cNvSpPr>
            <a:spLocks noGrp="1"/>
          </p:cNvSpPr>
          <p:nvPr>
            <p:ph type="title"/>
          </p:nvPr>
        </p:nvSpPr>
        <p:spPr/>
        <p:txBody>
          <a:bodyPr/>
          <a:lstStyle/>
          <a:p>
            <a:r>
              <a:rPr lang="en-US" dirty="0"/>
              <a:t>Preparation - Background</a:t>
            </a:r>
          </a:p>
        </p:txBody>
      </p:sp>
      <p:sp>
        <p:nvSpPr>
          <p:cNvPr id="3" name="Content Placeholder 2">
            <a:extLst>
              <a:ext uri="{FF2B5EF4-FFF2-40B4-BE49-F238E27FC236}">
                <a16:creationId xmlns:a16="http://schemas.microsoft.com/office/drawing/2014/main" id="{11EB7DB6-DB82-49F2-934A-CBBBD691B827}"/>
              </a:ext>
            </a:extLst>
          </p:cNvPr>
          <p:cNvSpPr>
            <a:spLocks noGrp="1"/>
          </p:cNvSpPr>
          <p:nvPr>
            <p:ph idx="1"/>
          </p:nvPr>
        </p:nvSpPr>
        <p:spPr/>
        <p:txBody>
          <a:bodyPr/>
          <a:lstStyle/>
          <a:p>
            <a:r>
              <a:rPr lang="en-US" dirty="0"/>
              <a:t>When        is fixed, the opponent can be retreated as a part of environment, thus we can get  </a:t>
            </a:r>
          </a:p>
          <a:p>
            <a:endParaRPr lang="en-US" dirty="0"/>
          </a:p>
        </p:txBody>
      </p:sp>
      <p:sp>
        <p:nvSpPr>
          <p:cNvPr id="4" name="Footer Placeholder 3">
            <a:extLst>
              <a:ext uri="{FF2B5EF4-FFF2-40B4-BE49-F238E27FC236}">
                <a16:creationId xmlns:a16="http://schemas.microsoft.com/office/drawing/2014/main" id="{F6527739-BB4A-4381-A7BF-05BA965711A9}"/>
              </a:ext>
            </a:extLst>
          </p:cNvPr>
          <p:cNvSpPr>
            <a:spLocks noGrp="1"/>
          </p:cNvSpPr>
          <p:nvPr>
            <p:ph type="ftr" sz="quarter" idx="11"/>
          </p:nvPr>
        </p:nvSpPr>
        <p:spPr/>
        <p:txBody>
          <a:bodyPr/>
          <a:lstStyle/>
          <a:p>
            <a:r>
              <a:rPr lang="en-US"/>
              <a:t>Paper Discussion</a:t>
            </a:r>
          </a:p>
        </p:txBody>
      </p:sp>
      <p:pic>
        <p:nvPicPr>
          <p:cNvPr id="6" name="Picture 5">
            <a:extLst>
              <a:ext uri="{FF2B5EF4-FFF2-40B4-BE49-F238E27FC236}">
                <a16:creationId xmlns:a16="http://schemas.microsoft.com/office/drawing/2014/main" id="{5D0D488C-A677-4C89-BC32-5165EF16D64A}"/>
              </a:ext>
            </a:extLst>
          </p:cNvPr>
          <p:cNvPicPr>
            <a:picLocks noChangeAspect="1"/>
          </p:cNvPicPr>
          <p:nvPr/>
        </p:nvPicPr>
        <p:blipFill>
          <a:blip r:embed="rId2"/>
          <a:stretch>
            <a:fillRect/>
          </a:stretch>
        </p:blipFill>
        <p:spPr>
          <a:xfrm>
            <a:off x="2093147" y="1846891"/>
            <a:ext cx="479932" cy="393791"/>
          </a:xfrm>
          <a:prstGeom prst="rect">
            <a:avLst/>
          </a:prstGeom>
        </p:spPr>
      </p:pic>
      <p:pic>
        <p:nvPicPr>
          <p:cNvPr id="8" name="Picture 7">
            <a:extLst>
              <a:ext uri="{FF2B5EF4-FFF2-40B4-BE49-F238E27FC236}">
                <a16:creationId xmlns:a16="http://schemas.microsoft.com/office/drawing/2014/main" id="{2F73B0DC-7745-44F0-8E46-CDFEB209E565}"/>
              </a:ext>
            </a:extLst>
          </p:cNvPr>
          <p:cNvPicPr>
            <a:picLocks noChangeAspect="1"/>
          </p:cNvPicPr>
          <p:nvPr/>
        </p:nvPicPr>
        <p:blipFill>
          <a:blip r:embed="rId3"/>
          <a:stretch>
            <a:fillRect/>
          </a:stretch>
        </p:blipFill>
        <p:spPr>
          <a:xfrm>
            <a:off x="5529183" y="2290301"/>
            <a:ext cx="1527488" cy="346573"/>
          </a:xfrm>
          <a:prstGeom prst="rect">
            <a:avLst/>
          </a:prstGeom>
        </p:spPr>
      </p:pic>
      <p:pic>
        <p:nvPicPr>
          <p:cNvPr id="10" name="Picture 9">
            <a:extLst>
              <a:ext uri="{FF2B5EF4-FFF2-40B4-BE49-F238E27FC236}">
                <a16:creationId xmlns:a16="http://schemas.microsoft.com/office/drawing/2014/main" id="{A20CE5FD-FC0F-4300-822D-517A72495008}"/>
              </a:ext>
            </a:extLst>
          </p:cNvPr>
          <p:cNvPicPr>
            <a:picLocks noChangeAspect="1"/>
          </p:cNvPicPr>
          <p:nvPr/>
        </p:nvPicPr>
        <p:blipFill>
          <a:blip r:embed="rId4"/>
          <a:stretch>
            <a:fillRect/>
          </a:stretch>
        </p:blipFill>
        <p:spPr>
          <a:xfrm>
            <a:off x="1375991" y="3244706"/>
            <a:ext cx="5325218" cy="2324424"/>
          </a:xfrm>
          <a:prstGeom prst="rect">
            <a:avLst/>
          </a:prstGeom>
        </p:spPr>
      </p:pic>
      <p:sp>
        <p:nvSpPr>
          <p:cNvPr id="11" name="Slide Number Placeholder 10">
            <a:extLst>
              <a:ext uri="{FF2B5EF4-FFF2-40B4-BE49-F238E27FC236}">
                <a16:creationId xmlns:a16="http://schemas.microsoft.com/office/drawing/2014/main" id="{DFAAC203-53F2-4D3F-BA62-D52910F21415}"/>
              </a:ext>
            </a:extLst>
          </p:cNvPr>
          <p:cNvSpPr>
            <a:spLocks noGrp="1"/>
          </p:cNvSpPr>
          <p:nvPr>
            <p:ph type="sldNum" sz="quarter" idx="12"/>
          </p:nvPr>
        </p:nvSpPr>
        <p:spPr/>
        <p:txBody>
          <a:bodyPr/>
          <a:lstStyle/>
          <a:p>
            <a:fld id="{1AAE6DC8-6F47-4296-9D46-4B0E5CB71E0F}" type="slidenum">
              <a:rPr lang="en-US" smtClean="0"/>
              <a:t>8</a:t>
            </a:fld>
            <a:endParaRPr lang="en-US"/>
          </a:p>
        </p:txBody>
      </p:sp>
    </p:spTree>
    <p:extLst>
      <p:ext uri="{BB962C8B-B14F-4D97-AF65-F5344CB8AC3E}">
        <p14:creationId xmlns:p14="http://schemas.microsoft.com/office/powerpoint/2010/main" val="75111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186F-7A09-4D9A-A84C-CF53B710B144}"/>
              </a:ext>
            </a:extLst>
          </p:cNvPr>
          <p:cNvSpPr>
            <a:spLocks noGrp="1"/>
          </p:cNvSpPr>
          <p:nvPr>
            <p:ph type="title"/>
          </p:nvPr>
        </p:nvSpPr>
        <p:spPr/>
        <p:txBody>
          <a:bodyPr/>
          <a:lstStyle/>
          <a:p>
            <a:r>
              <a:rPr lang="en-US" dirty="0"/>
              <a:t>Preparation - Background</a:t>
            </a:r>
          </a:p>
        </p:txBody>
      </p:sp>
      <p:pic>
        <p:nvPicPr>
          <p:cNvPr id="6" name="Content Placeholder 5">
            <a:extLst>
              <a:ext uri="{FF2B5EF4-FFF2-40B4-BE49-F238E27FC236}">
                <a16:creationId xmlns:a16="http://schemas.microsoft.com/office/drawing/2014/main" id="{57F5BBBF-31A7-4F70-9BEE-89C4FBD161AA}"/>
              </a:ext>
            </a:extLst>
          </p:cNvPr>
          <p:cNvPicPr>
            <a:picLocks noGrp="1" noChangeAspect="1"/>
          </p:cNvPicPr>
          <p:nvPr>
            <p:ph idx="1"/>
          </p:nvPr>
        </p:nvPicPr>
        <p:blipFill>
          <a:blip r:embed="rId3"/>
          <a:stretch>
            <a:fillRect/>
          </a:stretch>
        </p:blipFill>
        <p:spPr>
          <a:xfrm>
            <a:off x="748391" y="1593135"/>
            <a:ext cx="6144482" cy="3115110"/>
          </a:xfrm>
        </p:spPr>
      </p:pic>
      <p:sp>
        <p:nvSpPr>
          <p:cNvPr id="4" name="Footer Placeholder 3">
            <a:extLst>
              <a:ext uri="{FF2B5EF4-FFF2-40B4-BE49-F238E27FC236}">
                <a16:creationId xmlns:a16="http://schemas.microsoft.com/office/drawing/2014/main" id="{BE8B3FF2-1959-4169-AA8A-27282B0D2003}"/>
              </a:ext>
            </a:extLst>
          </p:cNvPr>
          <p:cNvSpPr>
            <a:spLocks noGrp="1"/>
          </p:cNvSpPr>
          <p:nvPr>
            <p:ph type="ftr" sz="quarter" idx="11"/>
          </p:nvPr>
        </p:nvSpPr>
        <p:spPr/>
        <p:txBody>
          <a:bodyPr/>
          <a:lstStyle/>
          <a:p>
            <a:r>
              <a:rPr lang="en-US"/>
              <a:t>Paper Discussion</a:t>
            </a:r>
          </a:p>
        </p:txBody>
      </p:sp>
      <p:pic>
        <p:nvPicPr>
          <p:cNvPr id="8" name="Picture 7">
            <a:extLst>
              <a:ext uri="{FF2B5EF4-FFF2-40B4-BE49-F238E27FC236}">
                <a16:creationId xmlns:a16="http://schemas.microsoft.com/office/drawing/2014/main" id="{90153AFE-007A-4845-9AA3-EBE6CF1A2035}"/>
              </a:ext>
            </a:extLst>
          </p:cNvPr>
          <p:cNvPicPr>
            <a:picLocks noChangeAspect="1"/>
          </p:cNvPicPr>
          <p:nvPr/>
        </p:nvPicPr>
        <p:blipFill>
          <a:blip r:embed="rId4"/>
          <a:stretch>
            <a:fillRect/>
          </a:stretch>
        </p:blipFill>
        <p:spPr>
          <a:xfrm>
            <a:off x="7254200" y="2407636"/>
            <a:ext cx="4382112" cy="1486107"/>
          </a:xfrm>
          <a:prstGeom prst="rect">
            <a:avLst/>
          </a:prstGeom>
        </p:spPr>
      </p:pic>
      <p:sp>
        <p:nvSpPr>
          <p:cNvPr id="9" name="Slide Number Placeholder 8">
            <a:extLst>
              <a:ext uri="{FF2B5EF4-FFF2-40B4-BE49-F238E27FC236}">
                <a16:creationId xmlns:a16="http://schemas.microsoft.com/office/drawing/2014/main" id="{AC74DFD3-1FC9-48E5-B10D-40330A25B611}"/>
              </a:ext>
            </a:extLst>
          </p:cNvPr>
          <p:cNvSpPr>
            <a:spLocks noGrp="1"/>
          </p:cNvSpPr>
          <p:nvPr>
            <p:ph type="sldNum" sz="quarter" idx="12"/>
          </p:nvPr>
        </p:nvSpPr>
        <p:spPr/>
        <p:txBody>
          <a:bodyPr/>
          <a:lstStyle/>
          <a:p>
            <a:fld id="{1AAE6DC8-6F47-4296-9D46-4B0E5CB71E0F}" type="slidenum">
              <a:rPr lang="en-US" smtClean="0"/>
              <a:t>9</a:t>
            </a:fld>
            <a:endParaRPr lang="en-US"/>
          </a:p>
        </p:txBody>
      </p:sp>
    </p:spTree>
    <p:extLst>
      <p:ext uri="{BB962C8B-B14F-4D97-AF65-F5344CB8AC3E}">
        <p14:creationId xmlns:p14="http://schemas.microsoft.com/office/powerpoint/2010/main" val="39977187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3372</TotalTime>
  <Words>1625</Words>
  <Application>Microsoft Office PowerPoint</Application>
  <PresentationFormat>Widescreen</PresentationFormat>
  <Paragraphs>154</Paragraphs>
  <Slides>20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Creating Pro-Level AI for a Real-Time Fighting Game Using Deep Reinforcement Learning</vt:lpstr>
      <vt:lpstr>Goal</vt:lpstr>
      <vt:lpstr>Test Bed</vt:lpstr>
      <vt:lpstr>Test Bed 2</vt:lpstr>
      <vt:lpstr>Challenges Agent facing</vt:lpstr>
      <vt:lpstr>What they did for overcoming challenges</vt:lpstr>
      <vt:lpstr>Preparation - Background</vt:lpstr>
      <vt:lpstr>Preparation - Background</vt:lpstr>
      <vt:lpstr>Preparation - Background</vt:lpstr>
      <vt:lpstr>Self-play curriculum</vt:lpstr>
      <vt:lpstr>Reward shaping. </vt:lpstr>
      <vt:lpstr>Data skipping – Discarding Passive “No-op” </vt:lpstr>
      <vt:lpstr>Data skipping – Maintain Move Decision</vt:lpstr>
      <vt:lpstr>Experiments - Implementation</vt:lpstr>
      <vt:lpstr>Effect of Self-Play Curriculum with Three Styles</vt:lpstr>
      <vt:lpstr>Effect of Discarding Data Skip</vt:lpstr>
      <vt:lpstr>Effect of Discarding Data Skip</vt:lpstr>
      <vt:lpstr>Pro-Gamer Evaluation</vt:lpstr>
      <vt:lpstr>Conclusion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Pro-Level AI for a Real-Time Fighting Game Using Deep Reinforcement Learning</dc:title>
  <dc:creator>Yuan Tu</dc:creator>
  <cp:lastModifiedBy>Yuan Tu</cp:lastModifiedBy>
  <cp:revision>2</cp:revision>
  <dcterms:created xsi:type="dcterms:W3CDTF">2021-12-12T07:35:18Z</dcterms:created>
  <dcterms:modified xsi:type="dcterms:W3CDTF">2021-12-15T07:01:38Z</dcterms:modified>
</cp:coreProperties>
</file>