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990" autoAdjust="0"/>
  </p:normalViewPr>
  <p:slideViewPr>
    <p:cSldViewPr snapToGrid="0">
      <p:cViewPr varScale="1">
        <p:scale>
          <a:sx n="39" d="100"/>
          <a:sy n="39" d="100"/>
        </p:scale>
        <p:origin x="1003"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2021-12-08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worldwide popular sport, soccer extended beyond its original scope and became both a serious media business and cultural factor and a de facto testbed for AI research and competitions due to its relatively complex multiagent environment (RoboCup)</a:t>
            </a:r>
          </a:p>
        </p:txBody>
      </p:sp>
      <p:sp>
        <p:nvSpPr>
          <p:cNvPr id="4" name="Slide Number Placeholder 3"/>
          <p:cNvSpPr>
            <a:spLocks noGrp="1"/>
          </p:cNvSpPr>
          <p:nvPr>
            <p:ph type="sldNum" sz="quarter" idx="5"/>
          </p:nvPr>
        </p:nvSpPr>
        <p:spPr/>
        <p:txBody>
          <a:bodyPr/>
          <a:lstStyle/>
          <a:p>
            <a:fld id="{4B725628-3A68-42F4-BA86-981817953149}" type="slidenum">
              <a:rPr lang="en-US" smtClean="0"/>
              <a:t>2</a:t>
            </a:fld>
            <a:endParaRPr lang="en-US" dirty="0"/>
          </a:p>
        </p:txBody>
      </p:sp>
    </p:spTree>
    <p:extLst>
      <p:ext uri="{BB962C8B-B14F-4D97-AF65-F5344CB8AC3E}">
        <p14:creationId xmlns:p14="http://schemas.microsoft.com/office/powerpoint/2010/main" val="339927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soccer-based video games are found among the most popular electronic entertainment products. As any video game it should possess some basic features or “fun factors” that keep the users engaged. One such feature</a:t>
            </a:r>
          </a:p>
          <a:p>
            <a:r>
              <a:rPr lang="en-US" dirty="0"/>
              <a:t>is suspension of disbelief which is considered as indicator of high quality, contributing to player immersion. Suspension of disbelief is usually associated with believability or human-likeness, which is crucial in case of soccer. Since soccer games are played by humans, their artificial representations in a game world are also supposed to be human-like. This task is partially accomplished by using highly detailed models of real athletes and real team structures/symbolics. However, we think that the ultimate contribution to believability can be achieved by interacting with AI agents that possess human-like behavior patterns. Arguably, the most straightforward approach to obtain such agents is to transfer knowledge from real players.</a:t>
            </a:r>
          </a:p>
        </p:txBody>
      </p:sp>
      <p:sp>
        <p:nvSpPr>
          <p:cNvPr id="4" name="Slide Number Placeholder 3"/>
          <p:cNvSpPr>
            <a:spLocks noGrp="1"/>
          </p:cNvSpPr>
          <p:nvPr>
            <p:ph type="sldNum" sz="quarter" idx="5"/>
          </p:nvPr>
        </p:nvSpPr>
        <p:spPr/>
        <p:txBody>
          <a:bodyPr/>
          <a:lstStyle/>
          <a:p>
            <a:fld id="{4B725628-3A68-42F4-BA86-981817953149}" type="slidenum">
              <a:rPr lang="en-US" smtClean="0"/>
              <a:t>3</a:t>
            </a:fld>
            <a:endParaRPr lang="en-US" dirty="0"/>
          </a:p>
        </p:txBody>
      </p:sp>
    </p:spTree>
    <p:extLst>
      <p:ext uri="{BB962C8B-B14F-4D97-AF65-F5344CB8AC3E}">
        <p14:creationId xmlns:p14="http://schemas.microsoft.com/office/powerpoint/2010/main" val="49664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major goal is to design AI for soccer and this work is one of our intermediate goals. We are primarily focusing on believability rather than on efficiency due to our goal to provide “believable teams”, which is</a:t>
            </a:r>
          </a:p>
          <a:p>
            <a:r>
              <a:rPr lang="en-US" dirty="0"/>
              <a:t>reasonable from game development point of view. While reasonable AI skill level is expected, striving for the best performance is not the primary target for game AI, since </a:t>
            </a:r>
          </a:p>
          <a:p>
            <a:r>
              <a:rPr lang="en-US" dirty="0"/>
              <a:t>it must provide entertainment for players of varying skills.</a:t>
            </a:r>
          </a:p>
          <a:p>
            <a:pPr marL="228600" indent="-228600">
              <a:buAutoNum type="arabicParenR"/>
            </a:pPr>
            <a:r>
              <a:rPr lang="en-US" dirty="0"/>
              <a:t>Is it possible to define properties that represents teams’ unique behavior patterns in principle, and it is it possible to automate their analysis.</a:t>
            </a:r>
          </a:p>
          <a:p>
            <a:pPr marL="228600" indent="-228600">
              <a:buAutoNum type="arabicParenR"/>
            </a:pPr>
            <a:r>
              <a:rPr lang="en-US" dirty="0"/>
              <a:t>behavior patterns of team in different phases of the game may differ. Players can get tired in 2</a:t>
            </a:r>
            <a:r>
              <a:rPr lang="en-US" baseline="30000" dirty="0"/>
              <a:t>nd</a:t>
            </a:r>
            <a:r>
              <a:rPr lang="en-US" dirty="0"/>
              <a:t> half. Reason that has no reflection in data set, meta-game. Adaptation to some team</a:t>
            </a:r>
          </a:p>
          <a:p>
            <a:pPr marL="228600" indent="-228600">
              <a:buAutoNum type="arabicParenR"/>
            </a:pPr>
            <a:r>
              <a:rPr lang="en-US" dirty="0"/>
              <a:t>4) if team behavior styles are identifiable, we should be able to distinguish them. Can we assess “human-likeness” by comparing behavior of human teams with their AI-controlled counterparts</a:t>
            </a:r>
          </a:p>
        </p:txBody>
      </p:sp>
      <p:sp>
        <p:nvSpPr>
          <p:cNvPr id="4" name="Slide Number Placeholder 3"/>
          <p:cNvSpPr>
            <a:spLocks noGrp="1"/>
          </p:cNvSpPr>
          <p:nvPr>
            <p:ph type="sldNum" sz="quarter" idx="5"/>
          </p:nvPr>
        </p:nvSpPr>
        <p:spPr/>
        <p:txBody>
          <a:bodyPr/>
          <a:lstStyle/>
          <a:p>
            <a:fld id="{4B725628-3A68-42F4-BA86-981817953149}" type="slidenum">
              <a:rPr lang="en-US" smtClean="0"/>
              <a:t>5</a:t>
            </a:fld>
            <a:endParaRPr lang="en-US" dirty="0"/>
          </a:p>
        </p:txBody>
      </p:sp>
    </p:spTree>
    <p:extLst>
      <p:ext uri="{BB962C8B-B14F-4D97-AF65-F5344CB8AC3E}">
        <p14:creationId xmlns:p14="http://schemas.microsoft.com/office/powerpoint/2010/main" val="80173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We analyze only the data of four teams that played twice to be able to compare team behavior in different matches.</a:t>
            </a:r>
          </a:p>
          <a:p>
            <a:pPr marL="228600" indent="-228600">
              <a:buAutoNum type="arabicParenR"/>
            </a:pPr>
            <a:r>
              <a:rPr lang="en-US" dirty="0"/>
              <a:t>Google Research Football with Manchester City F.C. competition. Player with ball, closest to ball. Still, the logic of player with the ball has a major impact on the whole team’s tactics. 501 and 432. </a:t>
            </a:r>
          </a:p>
          <a:p>
            <a:pPr marL="228600" indent="-228600">
              <a:buAutoNum type="arabicParenR"/>
            </a:pPr>
            <a:r>
              <a:rPr lang="en-US" dirty="0"/>
              <a:t>7578 short game episodes (from 5 to 150s) -&gt;  45 matches played in a top European league. Total time 2220 min. Episode start with get ball, end with last ball. We treated this dataset as a “collective image” of a highly skilled human team.</a:t>
            </a:r>
          </a:p>
        </p:txBody>
      </p:sp>
      <p:sp>
        <p:nvSpPr>
          <p:cNvPr id="4" name="Slide Number Placeholder 3"/>
          <p:cNvSpPr>
            <a:spLocks noGrp="1"/>
          </p:cNvSpPr>
          <p:nvPr>
            <p:ph type="sldNum" sz="quarter" idx="5"/>
          </p:nvPr>
        </p:nvSpPr>
        <p:spPr/>
        <p:txBody>
          <a:bodyPr/>
          <a:lstStyle/>
          <a:p>
            <a:fld id="{4B725628-3A68-42F4-BA86-981817953149}" type="slidenum">
              <a:rPr lang="en-US" smtClean="0"/>
              <a:t>6</a:t>
            </a:fld>
            <a:endParaRPr lang="en-US" dirty="0"/>
          </a:p>
        </p:txBody>
      </p:sp>
    </p:spTree>
    <p:extLst>
      <p:ext uri="{BB962C8B-B14F-4D97-AF65-F5344CB8AC3E}">
        <p14:creationId xmlns:p14="http://schemas.microsoft.com/office/powerpoint/2010/main" val="31691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Mirror left team</a:t>
            </a:r>
          </a:p>
          <a:p>
            <a:pPr marL="228600" indent="-228600">
              <a:buAutoNum type="arabicParenR"/>
            </a:pPr>
            <a:r>
              <a:rPr lang="en-US" dirty="0"/>
              <a:t>5 matches of Japanese teams cut by </a:t>
            </a:r>
            <a:r>
              <a:rPr lang="en-US" dirty="0" err="1"/>
              <a:t>halfes</a:t>
            </a:r>
            <a:r>
              <a:rPr lang="en-US" dirty="0"/>
              <a:t> </a:t>
            </a:r>
          </a:p>
        </p:txBody>
      </p:sp>
      <p:sp>
        <p:nvSpPr>
          <p:cNvPr id="4" name="Slide Number Placeholder 3"/>
          <p:cNvSpPr>
            <a:spLocks noGrp="1"/>
          </p:cNvSpPr>
          <p:nvPr>
            <p:ph type="sldNum" sz="quarter" idx="5"/>
          </p:nvPr>
        </p:nvSpPr>
        <p:spPr/>
        <p:txBody>
          <a:bodyPr/>
          <a:lstStyle/>
          <a:p>
            <a:fld id="{4B725628-3A68-42F4-BA86-981817953149}" type="slidenum">
              <a:rPr lang="en-US" smtClean="0"/>
              <a:t>7</a:t>
            </a:fld>
            <a:endParaRPr lang="en-US" dirty="0"/>
          </a:p>
        </p:txBody>
      </p:sp>
    </p:spTree>
    <p:extLst>
      <p:ext uri="{BB962C8B-B14F-4D97-AF65-F5344CB8AC3E}">
        <p14:creationId xmlns:p14="http://schemas.microsoft.com/office/powerpoint/2010/main" val="247357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1) The most straightforward theory would be to presume that there are </a:t>
            </a:r>
            <a:r>
              <a:rPr lang="en-US" sz="1800" i="1" dirty="0">
                <a:effectLst/>
                <a:latin typeface="Times New Roman" panose="02020603050405020304" pitchFamily="18" charset="0"/>
                <a:ea typeface="Times New Roman" panose="02020603050405020304" pitchFamily="18" charset="0"/>
              </a:rPr>
              <a:t>indeed</a:t>
            </a:r>
            <a:r>
              <a:rPr lang="en-US" sz="1800" dirty="0">
                <a:effectLst/>
                <a:latin typeface="Times New Roman" panose="02020603050405020304" pitchFamily="18" charset="0"/>
                <a:ea typeface="Times New Roman" panose="02020603050405020304" pitchFamily="18" charset="0"/>
              </a:rPr>
              <a:t> no clearly identifiable styles among professional teams in modern soccer. While this idea may sound implausible, some specialists voice similar opinions. For example, a well-known Italian manager and a former player Roberto Mancini argued in 2007 that future advances in football would come from physical preparation of players rather than tactics. The underlying reasoning is that the maturity of football as a game and widespread adoption of fresh ideas drive soccer to a certain global uniform style, where country-specific or team-specific innovations are unlikely </a:t>
            </a:r>
            <a:r>
              <a:rPr lang="en-US" sz="1800" i="1" dirty="0">
                <a:effectLst/>
                <a:latin typeface="Times New Roman" panose="02020603050405020304" pitchFamily="18" charset="0"/>
                <a:ea typeface="Times New Roman" panose="02020603050405020304" pitchFamily="18" charset="0"/>
              </a:rPr>
              <a:t>(ibid)</a:t>
            </a:r>
            <a:r>
              <a:rPr lang="en-US" sz="1800" dirty="0">
                <a:effectLst/>
                <a:latin typeface="Times New Roman" panose="02020603050405020304" pitchFamily="18" charset="0"/>
                <a:ea typeface="Times New Roman" panose="02020603050405020304" pitchFamily="18" charset="0"/>
              </a:rPr>
              <a:t>.</a:t>
            </a:r>
          </a:p>
          <a:p>
            <a:r>
              <a:rPr lang="en-US" dirty="0"/>
              <a:t>2) Method take into account not enough nuances</a:t>
            </a:r>
          </a:p>
          <a:p>
            <a:r>
              <a:rPr lang="en-US" dirty="0"/>
              <a:t>3) The size of data set, and non-persistent nature of team due to frequency of matches, injures etc.</a:t>
            </a:r>
          </a:p>
          <a:p>
            <a:pPr marL="0" marR="0" indent="144145" algn="just" hangingPunct="0">
              <a:lnSpc>
                <a:spcPts val="12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12</a:t>
            </a:fld>
            <a:endParaRPr lang="en-US" dirty="0"/>
          </a:p>
        </p:txBody>
      </p:sp>
    </p:spTree>
    <p:extLst>
      <p:ext uri="{BB962C8B-B14F-4D97-AF65-F5344CB8AC3E}">
        <p14:creationId xmlns:p14="http://schemas.microsoft.com/office/powerpoint/2010/main" val="46643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44145" algn="just" hangingPunct="0">
              <a:lnSpc>
                <a:spcPts val="12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RQ1. We have limited success with a heatmap/cosine similarity-based evaluation algorithm. It provides reasonable results but fails to distinguish human teams in our dataset. While this method is simple, it could produce reliable player identification in boxing and tennis games.</a:t>
            </a:r>
          </a:p>
          <a:p>
            <a:pPr marL="0" marR="0" indent="144145" algn="just" hangingPunct="0">
              <a:lnSpc>
                <a:spcPts val="12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RQ2, RQ3. The answers are “no” under presumption that heatmap comparison is a reliable method to analyze team play style. We see that the same teams behave differently in different matches and/or match halves, while distinct teams often show very similar behavioral patterns. However, a more sophisticated method of evaluation might be required.</a:t>
            </a:r>
          </a:p>
          <a:p>
            <a:pPr marL="0" marR="0" indent="144145" algn="just" hangingPunct="0">
              <a:lnSpc>
                <a:spcPts val="12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RQ4. Yes, at least for the AI system built into Google Research Football. It is hard to say how representative are the two bot teams present in our datasets. Since we mostly rely on passes and movements of the player with the ball, the similarity between SaltyFish and WeKick could have been expected to be lower. On the other hand, both these bots optimize performance and rely on other players’ cooperation. Their behavior is described as “simple and reasonable” by the Google Research team, so we can suggest that a “typical” AI system should exhibit similar traits. Thus, human-likeness is not a natural property of a team of bots, and even our simple method can easily distinguish virtual teams from real teams.</a:t>
            </a:r>
            <a:endParaRPr lang="en-US" dirty="0"/>
          </a:p>
        </p:txBody>
      </p:sp>
      <p:sp>
        <p:nvSpPr>
          <p:cNvPr id="4" name="Slide Number Placeholder 3"/>
          <p:cNvSpPr>
            <a:spLocks noGrp="1"/>
          </p:cNvSpPr>
          <p:nvPr>
            <p:ph type="sldNum" sz="quarter" idx="5"/>
          </p:nvPr>
        </p:nvSpPr>
        <p:spPr/>
        <p:txBody>
          <a:bodyPr/>
          <a:lstStyle/>
          <a:p>
            <a:fld id="{4B725628-3A68-42F4-BA86-981817953149}" type="slidenum">
              <a:rPr lang="en-US" smtClean="0"/>
              <a:t>13</a:t>
            </a:fld>
            <a:endParaRPr lang="en-US" dirty="0"/>
          </a:p>
        </p:txBody>
      </p:sp>
    </p:spTree>
    <p:extLst>
      <p:ext uri="{BB962C8B-B14F-4D97-AF65-F5344CB8AC3E}">
        <p14:creationId xmlns:p14="http://schemas.microsoft.com/office/powerpoint/2010/main" val="414231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2021-12-08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2021-12-08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2021-12-08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2021-12-08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2021-12-08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2021-12-08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2021-12-08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2021-12-08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2021-12-08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2021-12-08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2021-12-08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2021-12-08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6508"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D84FB-5D02-47D2-98FD-4F01A02E2AEA}"/>
              </a:ext>
            </a:extLst>
          </p:cNvPr>
          <p:cNvSpPr>
            <a:spLocks noGrp="1"/>
          </p:cNvSpPr>
          <p:nvPr>
            <p:ph type="ctrTitle"/>
          </p:nvPr>
        </p:nvSpPr>
        <p:spPr>
          <a:xfrm>
            <a:off x="4118728" y="3631959"/>
            <a:ext cx="7501651" cy="1090938"/>
          </a:xfrm>
        </p:spPr>
        <p:txBody>
          <a:bodyPr anchor="b">
            <a:noAutofit/>
          </a:bodyPr>
          <a:lstStyle/>
          <a:p>
            <a:pPr algn="l"/>
            <a:r>
              <a:rPr lang="en-US" sz="4000" dirty="0">
                <a:solidFill>
                  <a:srgbClr val="FFFFFF"/>
                </a:solidFill>
              </a:rPr>
              <a:t>Identification of Distinctive Behavior Patterns of Bots and Human Teams in Soccer</a:t>
            </a:r>
          </a:p>
        </p:txBody>
      </p:sp>
      <p:sp>
        <p:nvSpPr>
          <p:cNvPr id="3" name="Subtitle 2">
            <a:extLst>
              <a:ext uri="{FF2B5EF4-FFF2-40B4-BE49-F238E27FC236}">
                <a16:creationId xmlns:a16="http://schemas.microsoft.com/office/drawing/2014/main" id="{E9F6641D-ADF3-40BD-9BA3-E740E77C8826}"/>
              </a:ext>
            </a:extLst>
          </p:cNvPr>
          <p:cNvSpPr>
            <a:spLocks noGrp="1"/>
          </p:cNvSpPr>
          <p:nvPr>
            <p:ph type="subTitle" idx="1"/>
          </p:nvPr>
        </p:nvSpPr>
        <p:spPr>
          <a:xfrm>
            <a:off x="3979718" y="4665505"/>
            <a:ext cx="8205753" cy="887994"/>
          </a:xfrm>
        </p:spPr>
        <p:txBody>
          <a:bodyPr anchor="t">
            <a:normAutofit fontScale="92500" lnSpcReduction="10000"/>
          </a:bodyPr>
          <a:lstStyle/>
          <a:p>
            <a:pPr algn="r"/>
            <a:r>
              <a:rPr lang="en-US" sz="2800" dirty="0">
                <a:solidFill>
                  <a:srgbClr val="FFFFFF"/>
                </a:solidFill>
              </a:rPr>
              <a:t>Mola Bogdan Georgii, Maxim Mozgovoy</a:t>
            </a:r>
          </a:p>
          <a:p>
            <a:pPr algn="r"/>
            <a:r>
              <a:rPr lang="en-US" sz="2800" dirty="0">
                <a:solidFill>
                  <a:srgbClr val="FFFFFF"/>
                </a:solidFill>
              </a:rPr>
              <a:t>{d8212101, mozgovoy}@u-aizu.ac.jp</a:t>
            </a:r>
            <a:endParaRPr lang="en-US" sz="1600" dirty="0">
              <a:solidFill>
                <a:srgbClr val="FFFFFF"/>
              </a:solidFill>
            </a:endParaRPr>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E83D-6A73-4DE4-A206-245C631D9E58}"/>
              </a:ext>
            </a:extLst>
          </p:cNvPr>
          <p:cNvSpPr>
            <a:spLocks noGrp="1"/>
          </p:cNvSpPr>
          <p:nvPr>
            <p:ph type="title"/>
          </p:nvPr>
        </p:nvSpPr>
        <p:spPr/>
        <p:txBody>
          <a:bodyPr/>
          <a:lstStyle/>
          <a:p>
            <a:r>
              <a:rPr lang="en-US" dirty="0"/>
              <a:t>Results</a:t>
            </a:r>
          </a:p>
        </p:txBody>
      </p:sp>
      <p:pic>
        <p:nvPicPr>
          <p:cNvPr id="11" name="Picture 10">
            <a:extLst>
              <a:ext uri="{FF2B5EF4-FFF2-40B4-BE49-F238E27FC236}">
                <a16:creationId xmlns:a16="http://schemas.microsoft.com/office/drawing/2014/main" id="{91A303C3-9DCF-4253-A90E-A5930A71BDA7}"/>
              </a:ext>
            </a:extLst>
          </p:cNvPr>
          <p:cNvPicPr>
            <a:picLocks noChangeAspect="1"/>
          </p:cNvPicPr>
          <p:nvPr/>
        </p:nvPicPr>
        <p:blipFill>
          <a:blip r:embed="rId2"/>
          <a:stretch>
            <a:fillRect/>
          </a:stretch>
        </p:blipFill>
        <p:spPr>
          <a:xfrm>
            <a:off x="2056851" y="1672643"/>
            <a:ext cx="8078297" cy="4600141"/>
          </a:xfrm>
          <a:prstGeom prst="rect">
            <a:avLst/>
          </a:prstGeom>
        </p:spPr>
      </p:pic>
      <p:sp>
        <p:nvSpPr>
          <p:cNvPr id="13" name="TextBox 12">
            <a:extLst>
              <a:ext uri="{FF2B5EF4-FFF2-40B4-BE49-F238E27FC236}">
                <a16:creationId xmlns:a16="http://schemas.microsoft.com/office/drawing/2014/main" id="{D27AD3A1-FD15-49EC-BD1D-5436968817CF}"/>
              </a:ext>
            </a:extLst>
          </p:cNvPr>
          <p:cNvSpPr txBox="1"/>
          <p:nvPr/>
        </p:nvSpPr>
        <p:spPr>
          <a:xfrm>
            <a:off x="2671939" y="6011174"/>
            <a:ext cx="6848122" cy="523220"/>
          </a:xfrm>
          <a:prstGeom prst="rect">
            <a:avLst/>
          </a:prstGeom>
          <a:noFill/>
        </p:spPr>
        <p:txBody>
          <a:bodyPr wrap="square">
            <a:spAutoFit/>
          </a:bodyPr>
          <a:lstStyle/>
          <a:p>
            <a:pPr algn="ctr"/>
            <a:r>
              <a:rPr lang="en-US" sz="2800" dirty="0">
                <a:effectLst/>
                <a:latin typeface="Times New Roman" panose="02020603050405020304" pitchFamily="18" charset="0"/>
                <a:ea typeface="Times New Roman" panose="02020603050405020304" pitchFamily="18" charset="0"/>
              </a:rPr>
              <a:t>Similarity of ball possession heatmaps (%)</a:t>
            </a:r>
            <a:endParaRPr lang="en-US" sz="2800" dirty="0"/>
          </a:p>
        </p:txBody>
      </p:sp>
    </p:spTree>
    <p:extLst>
      <p:ext uri="{BB962C8B-B14F-4D97-AF65-F5344CB8AC3E}">
        <p14:creationId xmlns:p14="http://schemas.microsoft.com/office/powerpoint/2010/main" val="355105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626F-537C-4A95-AB56-BDE6877FC626}"/>
              </a:ext>
            </a:extLst>
          </p:cNvPr>
          <p:cNvSpPr>
            <a:spLocks noGrp="1"/>
          </p:cNvSpPr>
          <p:nvPr>
            <p:ph type="title"/>
          </p:nvPr>
        </p:nvSpPr>
        <p:spPr/>
        <p:txBody>
          <a:bodyPr/>
          <a:lstStyle/>
          <a:p>
            <a:r>
              <a:rPr lang="en-US" dirty="0"/>
              <a:t>results</a:t>
            </a:r>
          </a:p>
        </p:txBody>
      </p:sp>
      <p:pic>
        <p:nvPicPr>
          <p:cNvPr id="5" name="Picture 4">
            <a:extLst>
              <a:ext uri="{FF2B5EF4-FFF2-40B4-BE49-F238E27FC236}">
                <a16:creationId xmlns:a16="http://schemas.microsoft.com/office/drawing/2014/main" id="{4C5DFCBF-943D-493F-AC9C-60DC8F8A6839}"/>
              </a:ext>
            </a:extLst>
          </p:cNvPr>
          <p:cNvPicPr>
            <a:picLocks noChangeAspect="1"/>
          </p:cNvPicPr>
          <p:nvPr/>
        </p:nvPicPr>
        <p:blipFill>
          <a:blip r:embed="rId2"/>
          <a:stretch>
            <a:fillRect/>
          </a:stretch>
        </p:blipFill>
        <p:spPr>
          <a:xfrm>
            <a:off x="2155242" y="1670977"/>
            <a:ext cx="7881515" cy="4488085"/>
          </a:xfrm>
          <a:prstGeom prst="rect">
            <a:avLst/>
          </a:prstGeom>
        </p:spPr>
      </p:pic>
      <p:sp>
        <p:nvSpPr>
          <p:cNvPr id="6" name="TextBox 5">
            <a:extLst>
              <a:ext uri="{FF2B5EF4-FFF2-40B4-BE49-F238E27FC236}">
                <a16:creationId xmlns:a16="http://schemas.microsoft.com/office/drawing/2014/main" id="{832D9520-4A8D-4938-BF86-D67481D35898}"/>
              </a:ext>
            </a:extLst>
          </p:cNvPr>
          <p:cNvSpPr txBox="1"/>
          <p:nvPr/>
        </p:nvSpPr>
        <p:spPr>
          <a:xfrm>
            <a:off x="2671939" y="6011174"/>
            <a:ext cx="6848122" cy="523220"/>
          </a:xfrm>
          <a:prstGeom prst="rect">
            <a:avLst/>
          </a:prstGeom>
          <a:noFill/>
        </p:spPr>
        <p:txBody>
          <a:bodyPr wrap="square">
            <a:spAutoFit/>
          </a:bodyPr>
          <a:lstStyle/>
          <a:p>
            <a:pPr algn="ctr"/>
            <a:r>
              <a:rPr lang="en-US" sz="2800" dirty="0">
                <a:effectLst/>
                <a:latin typeface="Times New Roman" panose="02020603050405020304" pitchFamily="18" charset="0"/>
                <a:ea typeface="Times New Roman" panose="02020603050405020304" pitchFamily="18" charset="0"/>
              </a:rPr>
              <a:t>Similarity of pass/receive heatmaps (%)</a:t>
            </a:r>
            <a:endParaRPr lang="en-US" sz="2800" dirty="0"/>
          </a:p>
        </p:txBody>
      </p:sp>
    </p:spTree>
    <p:extLst>
      <p:ext uri="{BB962C8B-B14F-4D97-AF65-F5344CB8AC3E}">
        <p14:creationId xmlns:p14="http://schemas.microsoft.com/office/powerpoint/2010/main" val="287595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0A15-85FF-4455-8834-A3810CD13DAD}"/>
              </a:ext>
            </a:extLst>
          </p:cNvPr>
          <p:cNvSpPr>
            <a:spLocks noGrp="1"/>
          </p:cNvSpPr>
          <p:nvPr>
            <p:ph type="title"/>
          </p:nvPr>
        </p:nvSpPr>
        <p:spPr/>
        <p:txBody>
          <a:bodyPr/>
          <a:lstStyle/>
          <a:p>
            <a:r>
              <a:rPr lang="en-US" dirty="0"/>
              <a:t>discussions</a:t>
            </a:r>
          </a:p>
        </p:txBody>
      </p:sp>
      <p:sp>
        <p:nvSpPr>
          <p:cNvPr id="3" name="Content Placeholder 2">
            <a:extLst>
              <a:ext uri="{FF2B5EF4-FFF2-40B4-BE49-F238E27FC236}">
                <a16:creationId xmlns:a16="http://schemas.microsoft.com/office/drawing/2014/main" id="{A7F27D29-3571-4587-9F27-8890745030B5}"/>
              </a:ext>
            </a:extLst>
          </p:cNvPr>
          <p:cNvSpPr>
            <a:spLocks noGrp="1"/>
          </p:cNvSpPr>
          <p:nvPr>
            <p:ph idx="1"/>
          </p:nvPr>
        </p:nvSpPr>
        <p:spPr>
          <a:xfrm>
            <a:off x="876984" y="2987655"/>
            <a:ext cx="5155954" cy="1179576"/>
          </a:xfrm>
        </p:spPr>
        <p:txBody>
          <a:bodyPr>
            <a:normAutofit/>
          </a:bodyPr>
          <a:lstStyle/>
          <a:p>
            <a:r>
              <a:rPr lang="en-US" sz="2800" dirty="0">
                <a:effectLst/>
                <a:latin typeface="Times New Roman" panose="02020603050405020304" pitchFamily="18" charset="0"/>
                <a:ea typeface="Times New Roman" panose="02020603050405020304" pitchFamily="18" charset="0"/>
              </a:rPr>
              <a:t>Ball possession heatmaps: 64-90%</a:t>
            </a:r>
          </a:p>
          <a:p>
            <a:r>
              <a:rPr lang="en-US" sz="2800" dirty="0">
                <a:effectLst/>
                <a:latin typeface="Times New Roman" panose="02020603050405020304" pitchFamily="18" charset="0"/>
                <a:ea typeface="Times New Roman" panose="02020603050405020304" pitchFamily="18" charset="0"/>
              </a:rPr>
              <a:t>Pass/receive heatmaps: 58-89%</a:t>
            </a:r>
          </a:p>
          <a:p>
            <a:pPr marL="0" indent="0">
              <a:buNone/>
            </a:pPr>
            <a:endParaRPr lang="en-US" sz="28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0B6A91B4-7CC6-4C76-AF5B-D7DF1D7F471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28446" y="2084832"/>
            <a:ext cx="4568045" cy="2985223"/>
          </a:xfrm>
          <a:prstGeom prst="rect">
            <a:avLst/>
          </a:prstGeom>
        </p:spPr>
      </p:pic>
      <p:sp>
        <p:nvSpPr>
          <p:cNvPr id="6" name="TextBox 5">
            <a:extLst>
              <a:ext uri="{FF2B5EF4-FFF2-40B4-BE49-F238E27FC236}">
                <a16:creationId xmlns:a16="http://schemas.microsoft.com/office/drawing/2014/main" id="{EC437ECA-8CD5-46BB-A6FE-F25100F2983D}"/>
              </a:ext>
            </a:extLst>
          </p:cNvPr>
          <p:cNvSpPr txBox="1"/>
          <p:nvPr/>
        </p:nvSpPr>
        <p:spPr>
          <a:xfrm>
            <a:off x="6032938" y="5318677"/>
            <a:ext cx="6159062" cy="954107"/>
          </a:xfrm>
          <a:prstGeom prst="rect">
            <a:avLst/>
          </a:prstGeom>
          <a:noFill/>
        </p:spPr>
        <p:txBody>
          <a:bodyPr wrap="square">
            <a:spAutoFit/>
          </a:bodyPr>
          <a:lstStyle/>
          <a:p>
            <a:pPr algn="ctr"/>
            <a:r>
              <a:rPr lang="en-US" sz="2800" dirty="0">
                <a:effectLst/>
                <a:latin typeface="Times New Roman" panose="02020603050405020304" pitchFamily="18" charset="0"/>
                <a:ea typeface="Times New Roman" panose="02020603050405020304" pitchFamily="18" charset="0"/>
              </a:rPr>
              <a:t>Heatmaps of V11 (up) and N11 (down) (sim: 74%)</a:t>
            </a:r>
            <a:endParaRPr lang="en-US" sz="2800" dirty="0"/>
          </a:p>
        </p:txBody>
      </p:sp>
    </p:spTree>
    <p:extLst>
      <p:ext uri="{BB962C8B-B14F-4D97-AF65-F5344CB8AC3E}">
        <p14:creationId xmlns:p14="http://schemas.microsoft.com/office/powerpoint/2010/main" val="421504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8148-A363-4F47-806A-C5A6EE8C84EE}"/>
              </a:ext>
            </a:extLst>
          </p:cNvPr>
          <p:cNvSpPr>
            <a:spLocks noGrp="1"/>
          </p:cNvSpPr>
          <p:nvPr>
            <p:ph type="title"/>
          </p:nvPr>
        </p:nvSpPr>
        <p:spPr/>
        <p:txBody>
          <a:bodyPr/>
          <a:lstStyle/>
          <a:p>
            <a:r>
              <a:rPr lang="en-US" dirty="0"/>
              <a:t>discussions</a:t>
            </a:r>
          </a:p>
        </p:txBody>
      </p:sp>
      <p:sp>
        <p:nvSpPr>
          <p:cNvPr id="3" name="Content Placeholder 2">
            <a:extLst>
              <a:ext uri="{FF2B5EF4-FFF2-40B4-BE49-F238E27FC236}">
                <a16:creationId xmlns:a16="http://schemas.microsoft.com/office/drawing/2014/main" id="{6CEB9096-8F4B-4FCC-ACBC-A4E007EEABEE}"/>
              </a:ext>
            </a:extLst>
          </p:cNvPr>
          <p:cNvSpPr>
            <a:spLocks noGrp="1"/>
          </p:cNvSpPr>
          <p:nvPr>
            <p:ph idx="1"/>
          </p:nvPr>
        </p:nvSpPr>
        <p:spPr>
          <a:xfrm>
            <a:off x="365760" y="2286000"/>
            <a:ext cx="11258681"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 to design a method that would allow to assess team play styles?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Does team style persist throughout match and/or between the matches?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it possible to distinguish one team from another?</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it possible to distinguish human players from AI-controlled players?</a:t>
            </a:r>
          </a:p>
        </p:txBody>
      </p:sp>
    </p:spTree>
    <p:extLst>
      <p:ext uri="{BB962C8B-B14F-4D97-AF65-F5344CB8AC3E}">
        <p14:creationId xmlns:p14="http://schemas.microsoft.com/office/powerpoint/2010/main" val="374293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9C68-9A75-48D9-B9F5-3B966B6EF990}"/>
              </a:ext>
            </a:extLst>
          </p:cNvPr>
          <p:cNvSpPr>
            <a:spLocks noGrp="1"/>
          </p:cNvSpPr>
          <p:nvPr>
            <p:ph type="title"/>
          </p:nvPr>
        </p:nvSpPr>
        <p:spPr>
          <a:xfrm>
            <a:off x="1235964" y="640080"/>
            <a:ext cx="9720072" cy="1499616"/>
          </a:xfrm>
        </p:spPr>
        <p:txBody>
          <a:bodyPr/>
          <a:lstStyle/>
          <a:p>
            <a:pPr algn="ctr"/>
            <a:r>
              <a:rPr lang="en-US" dirty="0"/>
              <a:t>Thank you for your attention!</a:t>
            </a:r>
          </a:p>
        </p:txBody>
      </p:sp>
      <p:sp>
        <p:nvSpPr>
          <p:cNvPr id="4" name="Title 1">
            <a:extLst>
              <a:ext uri="{FF2B5EF4-FFF2-40B4-BE49-F238E27FC236}">
                <a16:creationId xmlns:a16="http://schemas.microsoft.com/office/drawing/2014/main" id="{3B80B829-6196-45B8-8562-7D4B987D4664}"/>
              </a:ext>
            </a:extLst>
          </p:cNvPr>
          <p:cNvSpPr txBox="1">
            <a:spLocks/>
          </p:cNvSpPr>
          <p:nvPr/>
        </p:nvSpPr>
        <p:spPr>
          <a:xfrm>
            <a:off x="1235964" y="3429000"/>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t>Questions are welcome!</a:t>
            </a:r>
          </a:p>
        </p:txBody>
      </p:sp>
    </p:spTree>
    <p:extLst>
      <p:ext uri="{BB962C8B-B14F-4D97-AF65-F5344CB8AC3E}">
        <p14:creationId xmlns:p14="http://schemas.microsoft.com/office/powerpoint/2010/main" val="315397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24128" y="585216"/>
            <a:ext cx="9720072" cy="1499616"/>
          </a:xfrm>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88249535-F843-41F1-BA14-9353C47B096D}"/>
              </a:ext>
            </a:extLst>
          </p:cNvPr>
          <p:cNvSpPr>
            <a:spLocks noGrp="1"/>
          </p:cNvSpPr>
          <p:nvPr>
            <p:ph idx="1"/>
          </p:nvPr>
        </p:nvSpPr>
        <p:spPr>
          <a:xfrm>
            <a:off x="7292709" y="3310516"/>
            <a:ext cx="4753788" cy="2150264"/>
          </a:xfrm>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Robotic competitions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Sport analysis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Video games</a:t>
            </a:r>
          </a:p>
          <a:p>
            <a:endParaRPr lang="en-US" dirty="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9530FA4C-62A0-40BE-B331-970EF8F6FBC6}"/>
              </a:ext>
            </a:extLst>
          </p:cNvPr>
          <p:cNvCxnSpPr>
            <a:cxnSpLocks/>
          </p:cNvCxnSpPr>
          <p:nvPr/>
        </p:nvCxnSpPr>
        <p:spPr>
          <a:xfrm>
            <a:off x="3136357" y="4154727"/>
            <a:ext cx="488971" cy="37586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7" name="Picture 2" descr="Image result for soccer">
            <a:extLst>
              <a:ext uri="{FF2B5EF4-FFF2-40B4-BE49-F238E27FC236}">
                <a16:creationId xmlns:a16="http://schemas.microsoft.com/office/drawing/2014/main" id="{028A0000-BD8B-43A5-8F0D-78749F9AE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43" r="9028"/>
          <a:stretch/>
        </p:blipFill>
        <p:spPr bwMode="auto">
          <a:xfrm>
            <a:off x="741325" y="2084832"/>
            <a:ext cx="2526799" cy="2150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19EA976-DDAB-4A25-9513-D84B3DF8BD40}"/>
              </a:ext>
            </a:extLst>
          </p:cNvPr>
          <p:cNvPicPr>
            <a:picLocks noChangeAspect="1"/>
          </p:cNvPicPr>
          <p:nvPr/>
        </p:nvPicPr>
        <p:blipFill rotWithShape="1">
          <a:blip r:embed="rId4">
            <a:extLst>
              <a:ext uri="{28A0092B-C50C-407E-A947-70E740481C1C}">
                <a14:useLocalDpi xmlns:a14="http://schemas.microsoft.com/office/drawing/2010/main" val="0"/>
              </a:ext>
            </a:extLst>
          </a:blip>
          <a:srcRect l="13109" r="-1"/>
          <a:stretch/>
        </p:blipFill>
        <p:spPr>
          <a:xfrm>
            <a:off x="3632628" y="2084832"/>
            <a:ext cx="3295577" cy="2150264"/>
          </a:xfrm>
          <a:prstGeom prst="rect">
            <a:avLst/>
          </a:prstGeom>
        </p:spPr>
      </p:pic>
      <p:cxnSp>
        <p:nvCxnSpPr>
          <p:cNvPr id="11" name="Straight Arrow Connector 10">
            <a:extLst>
              <a:ext uri="{FF2B5EF4-FFF2-40B4-BE49-F238E27FC236}">
                <a16:creationId xmlns:a16="http://schemas.microsoft.com/office/drawing/2014/main" id="{1D05905D-7AD9-45DC-B9B1-7593F0F4DE5A}"/>
              </a:ext>
            </a:extLst>
          </p:cNvPr>
          <p:cNvCxnSpPr>
            <a:cxnSpLocks/>
            <a:stCxn id="7" idx="3"/>
            <a:endCxn id="9" idx="1"/>
          </p:cNvCxnSpPr>
          <p:nvPr/>
        </p:nvCxnSpPr>
        <p:spPr>
          <a:xfrm>
            <a:off x="3268124" y="3159964"/>
            <a:ext cx="36450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0337ECAF-259F-4434-9F1F-2DA194357F2B}"/>
              </a:ext>
            </a:extLst>
          </p:cNvPr>
          <p:cNvCxnSpPr>
            <a:stCxn id="7" idx="2"/>
          </p:cNvCxnSpPr>
          <p:nvPr/>
        </p:nvCxnSpPr>
        <p:spPr>
          <a:xfrm flipH="1">
            <a:off x="2003413" y="4235096"/>
            <a:ext cx="1312" cy="30110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FIFA 21』：おすすめFW(フォワード) ベスト10 | ビデオゲーム | レッドブル">
            <a:extLst>
              <a:ext uri="{FF2B5EF4-FFF2-40B4-BE49-F238E27FC236}">
                <a16:creationId xmlns:a16="http://schemas.microsoft.com/office/drawing/2014/main" id="{3917AB08-C02B-4DA5-AFB1-3B3FA877A9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18" t="10173" r="14246" b="13806"/>
          <a:stretch/>
        </p:blipFill>
        <p:spPr bwMode="auto">
          <a:xfrm>
            <a:off x="3632628" y="4530589"/>
            <a:ext cx="3294266" cy="19697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19C722D-11D9-4E2E-B1AE-50C8A0DBB4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29" t="25639" r="32729" b="12815"/>
          <a:stretch/>
        </p:blipFill>
        <p:spPr bwMode="auto">
          <a:xfrm>
            <a:off x="740013" y="4530589"/>
            <a:ext cx="2526799" cy="196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4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6D75-C85A-4150-B673-342283059123}"/>
              </a:ext>
            </a:extLst>
          </p:cNvPr>
          <p:cNvSpPr>
            <a:spLocks noGrp="1"/>
          </p:cNvSpPr>
          <p:nvPr>
            <p:ph type="title"/>
          </p:nvPr>
        </p:nvSpPr>
        <p:spPr/>
        <p:txBody>
          <a:bodyPr/>
          <a:lstStyle/>
          <a:p>
            <a:r>
              <a:rPr lang="en-US" dirty="0"/>
              <a:t>Soccer as video game</a:t>
            </a:r>
          </a:p>
        </p:txBody>
      </p:sp>
      <p:sp>
        <p:nvSpPr>
          <p:cNvPr id="3" name="Content Placeholder 2">
            <a:extLst>
              <a:ext uri="{FF2B5EF4-FFF2-40B4-BE49-F238E27FC236}">
                <a16:creationId xmlns:a16="http://schemas.microsoft.com/office/drawing/2014/main" id="{00DFE3D7-7ABB-4F63-9F24-48FA1869BC08}"/>
              </a:ext>
            </a:extLst>
          </p:cNvPr>
          <p:cNvSpPr>
            <a:spLocks noGrp="1"/>
          </p:cNvSpPr>
          <p:nvPr>
            <p:ph idx="1"/>
          </p:nvPr>
        </p:nvSpPr>
        <p:spPr>
          <a:xfrm>
            <a:off x="7189075" y="3123149"/>
            <a:ext cx="4151586" cy="2349062"/>
          </a:xfrm>
        </p:spPr>
        <p:txBody>
          <a:bodyPr>
            <a:normAutofit/>
          </a:bodyPr>
          <a:lstStyle/>
          <a:p>
            <a:pPr algn="ctr"/>
            <a:r>
              <a:rPr lang="en-US" sz="3200" dirty="0">
                <a:latin typeface="Times New Roman" panose="02020603050405020304" pitchFamily="18" charset="0"/>
                <a:cs typeface="Times New Roman" panose="02020603050405020304" pitchFamily="18" charset="0"/>
              </a:rPr>
              <a:t>Game AI should keep balance between:</a:t>
            </a:r>
          </a:p>
          <a:p>
            <a:pPr algn="ct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Believability</a:t>
            </a:r>
          </a:p>
          <a:p>
            <a:pPr algn="ct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Effectiveness</a:t>
            </a:r>
          </a:p>
          <a:p>
            <a:pPr marL="0" indent="0" algn="ctr">
              <a:buNone/>
            </a:pPr>
            <a:endParaRPr lang="en-US" sz="2800" dirty="0">
              <a:latin typeface="Times New Roman" panose="02020603050405020304" pitchFamily="18" charset="0"/>
              <a:cs typeface="Times New Roman" panose="02020603050405020304" pitchFamily="18" charset="0"/>
            </a:endParaRPr>
          </a:p>
        </p:txBody>
      </p:sp>
      <p:pic>
        <p:nvPicPr>
          <p:cNvPr id="4" name="Content Placeholder 4">
            <a:extLst>
              <a:ext uri="{FF2B5EF4-FFF2-40B4-BE49-F238E27FC236}">
                <a16:creationId xmlns:a16="http://schemas.microsoft.com/office/drawing/2014/main" id="{93EBFA89-37D3-48C0-A683-21FB37B28B29}"/>
              </a:ext>
            </a:extLst>
          </p:cNvPr>
          <p:cNvPicPr>
            <a:picLocks noChangeAspect="1"/>
          </p:cNvPicPr>
          <p:nvPr/>
        </p:nvPicPr>
        <p:blipFill rotWithShape="1">
          <a:blip r:embed="rId3">
            <a:extLst>
              <a:ext uri="{28A0092B-C50C-407E-A947-70E740481C1C}">
                <a14:useLocalDpi xmlns:a14="http://schemas.microsoft.com/office/drawing/2010/main" val="0"/>
              </a:ext>
            </a:extLst>
          </a:blip>
          <a:srcRect b="7342"/>
          <a:stretch/>
        </p:blipFill>
        <p:spPr>
          <a:xfrm>
            <a:off x="750859" y="2286000"/>
            <a:ext cx="6238775" cy="4023360"/>
          </a:xfrm>
          <a:prstGeom prst="rect">
            <a:avLst/>
          </a:prstGeom>
        </p:spPr>
      </p:pic>
    </p:spTree>
    <p:extLst>
      <p:ext uri="{BB962C8B-B14F-4D97-AF65-F5344CB8AC3E}">
        <p14:creationId xmlns:p14="http://schemas.microsoft.com/office/powerpoint/2010/main" val="209503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9DB-BA0A-41B3-84AA-1DABD922709C}"/>
              </a:ext>
            </a:extLst>
          </p:cNvPr>
          <p:cNvSpPr>
            <a:spLocks noGrp="1"/>
          </p:cNvSpPr>
          <p:nvPr>
            <p:ph type="title"/>
          </p:nvPr>
        </p:nvSpPr>
        <p:spPr>
          <a:xfrm>
            <a:off x="1024128" y="585216"/>
            <a:ext cx="5660451" cy="1499616"/>
          </a:xfrm>
        </p:spPr>
        <p:txBody>
          <a:bodyPr>
            <a:normAutofit/>
          </a:bodyPr>
          <a:lstStyle/>
          <a:p>
            <a:r>
              <a:rPr lang="en-US" sz="4000" dirty="0"/>
              <a:t>Sources of knowledge</a:t>
            </a:r>
          </a:p>
        </p:txBody>
      </p:sp>
      <p:sp>
        <p:nvSpPr>
          <p:cNvPr id="8" name="Content Placeholder 7">
            <a:extLst>
              <a:ext uri="{FF2B5EF4-FFF2-40B4-BE49-F238E27FC236}">
                <a16:creationId xmlns:a16="http://schemas.microsoft.com/office/drawing/2014/main" id="{AF1DEA75-F88F-4EBF-AEC7-B1CC13065114}"/>
              </a:ext>
            </a:extLst>
          </p:cNvPr>
          <p:cNvSpPr>
            <a:spLocks noGrp="1"/>
          </p:cNvSpPr>
          <p:nvPr>
            <p:ph idx="1"/>
          </p:nvPr>
        </p:nvSpPr>
        <p:spPr>
          <a:xfrm>
            <a:off x="840443" y="1746190"/>
            <a:ext cx="5181985" cy="4818992"/>
          </a:xfrm>
        </p:spPr>
        <p:txBody>
          <a:bodyPr>
            <a:normAutofit/>
          </a:bodyPr>
          <a:lstStyle/>
          <a:p>
            <a:r>
              <a:rPr lang="en-US" sz="3200" dirty="0">
                <a:latin typeface="Times New Roman" panose="02020603050405020304" pitchFamily="18" charset="0"/>
                <a:cs typeface="Times New Roman" panose="02020603050405020304" pitchFamily="18" charset="0"/>
              </a:rPr>
              <a:t>Spatiotemporal data:</a:t>
            </a:r>
          </a:p>
          <a:p>
            <a:r>
              <a:rPr lang="en-US" sz="3200" dirty="0">
                <a:latin typeface="Times New Roman" panose="02020603050405020304" pitchFamily="18" charset="0"/>
                <a:cs typeface="Times New Roman" panose="02020603050405020304" pitchFamily="18" charset="0"/>
              </a:rPr>
              <a:t>Array of game state vectors,</a:t>
            </a:r>
          </a:p>
          <a:p>
            <a:r>
              <a:rPr lang="en-US" sz="3200" dirty="0">
                <a:latin typeface="Times New Roman" panose="02020603050405020304" pitchFamily="18" charset="0"/>
                <a:cs typeface="Times New Roman" panose="02020603050405020304" pitchFamily="18" charset="0"/>
              </a:rPr>
              <a:t>“digitalized” matches</a:t>
            </a:r>
          </a:p>
          <a:p>
            <a:r>
              <a:rPr lang="en-US" sz="3200" dirty="0">
                <a:latin typeface="Times New Roman" panose="02020603050405020304" pitchFamily="18" charset="0"/>
                <a:cs typeface="Times New Roman" panose="02020603050405020304" pitchFamily="18" charset="0"/>
              </a:rPr>
              <a:t>Used by:</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Media companies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Sport analytics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Coaches</a:t>
            </a:r>
          </a:p>
        </p:txBody>
      </p:sp>
      <p:pic>
        <p:nvPicPr>
          <p:cNvPr id="4" name="Picture 2" descr="https://chyronhego.com/wp-content/uploads/2018/11/TRACAB-Gen5_Question-3.jpg">
            <a:extLst>
              <a:ext uri="{FF2B5EF4-FFF2-40B4-BE49-F238E27FC236}">
                <a16:creationId xmlns:a16="http://schemas.microsoft.com/office/drawing/2014/main" id="{69F9B6AB-99E9-4C70-A2F6-7389955AB2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47" t="6092" r="9071"/>
          <a:stretch/>
        </p:blipFill>
        <p:spPr bwMode="auto">
          <a:xfrm>
            <a:off x="6414354" y="160667"/>
            <a:ext cx="4795560" cy="31050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Interactive Visualisation of Football Tracking Data | talksportsdata">
            <a:extLst>
              <a:ext uri="{FF2B5EF4-FFF2-40B4-BE49-F238E27FC236}">
                <a16:creationId xmlns:a16="http://schemas.microsoft.com/office/drawing/2014/main" id="{98076B0B-8C96-43ED-AC65-3CF51E088E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80" t="1839" r="14224" b="15402"/>
          <a:stretch/>
        </p:blipFill>
        <p:spPr bwMode="auto">
          <a:xfrm>
            <a:off x="6414354" y="3460143"/>
            <a:ext cx="4795560" cy="310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6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F8148-A363-4F47-806A-C5A6EE8C84EE}"/>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6CEB9096-8F4B-4FCC-ACBC-A4E007EEABEE}"/>
              </a:ext>
            </a:extLst>
          </p:cNvPr>
          <p:cNvSpPr>
            <a:spLocks noGrp="1"/>
          </p:cNvSpPr>
          <p:nvPr>
            <p:ph idx="1"/>
          </p:nvPr>
        </p:nvSpPr>
        <p:spPr>
          <a:xfrm>
            <a:off x="557048" y="2286000"/>
            <a:ext cx="11067393"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 to design a method that would allow to assess team play styles?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Does team style persist throughout match and/or between the matches?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it possible to distinguish one team from another?</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it possible to distinguish human players from AI-controlled players?</a:t>
            </a:r>
          </a:p>
        </p:txBody>
      </p:sp>
    </p:spTree>
    <p:extLst>
      <p:ext uri="{BB962C8B-B14F-4D97-AF65-F5344CB8AC3E}">
        <p14:creationId xmlns:p14="http://schemas.microsoft.com/office/powerpoint/2010/main" val="148083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714C-7A5E-4A4B-B62B-61E4AFE9BB1E}"/>
              </a:ext>
            </a:extLst>
          </p:cNvPr>
          <p:cNvSpPr>
            <a:spLocks noGrp="1"/>
          </p:cNvSpPr>
          <p:nvPr>
            <p:ph type="title"/>
          </p:nvPr>
        </p:nvSpPr>
        <p:spPr/>
        <p:txBody>
          <a:bodyPr/>
          <a:lstStyle/>
          <a:p>
            <a:r>
              <a:rPr lang="en-US" dirty="0"/>
              <a:t>datasets</a:t>
            </a:r>
          </a:p>
        </p:txBody>
      </p:sp>
      <p:graphicFrame>
        <p:nvGraphicFramePr>
          <p:cNvPr id="14" name="Table 14">
            <a:extLst>
              <a:ext uri="{FF2B5EF4-FFF2-40B4-BE49-F238E27FC236}">
                <a16:creationId xmlns:a16="http://schemas.microsoft.com/office/drawing/2014/main" id="{5CBCAD75-CD4B-46B0-B751-F00947403103}"/>
              </a:ext>
            </a:extLst>
          </p:cNvPr>
          <p:cNvGraphicFramePr>
            <a:graphicFrameLocks noGrp="1"/>
          </p:cNvGraphicFramePr>
          <p:nvPr>
            <p:ph idx="1"/>
            <p:extLst>
              <p:ext uri="{D42A27DB-BD31-4B8C-83A1-F6EECF244321}">
                <p14:modId xmlns:p14="http://schemas.microsoft.com/office/powerpoint/2010/main" val="4122192023"/>
              </p:ext>
            </p:extLst>
          </p:nvPr>
        </p:nvGraphicFramePr>
        <p:xfrm>
          <a:off x="782201" y="1981199"/>
          <a:ext cx="10863261" cy="2847060"/>
        </p:xfrm>
        <a:graphic>
          <a:graphicData uri="http://schemas.openxmlformats.org/drawingml/2006/table">
            <a:tbl>
              <a:tblPr firstRow="1" bandRow="1">
                <a:tableStyleId>{21E4AEA4-8DFA-4A89-87EB-49C32662AFE0}</a:tableStyleId>
              </a:tblPr>
              <a:tblGrid>
                <a:gridCol w="3621087">
                  <a:extLst>
                    <a:ext uri="{9D8B030D-6E8A-4147-A177-3AD203B41FA5}">
                      <a16:colId xmlns:a16="http://schemas.microsoft.com/office/drawing/2014/main" val="2153478813"/>
                    </a:ext>
                  </a:extLst>
                </a:gridCol>
                <a:gridCol w="3621087">
                  <a:extLst>
                    <a:ext uri="{9D8B030D-6E8A-4147-A177-3AD203B41FA5}">
                      <a16:colId xmlns:a16="http://schemas.microsoft.com/office/drawing/2014/main" val="2821365628"/>
                    </a:ext>
                  </a:extLst>
                </a:gridCol>
                <a:gridCol w="3621087">
                  <a:extLst>
                    <a:ext uri="{9D8B030D-6E8A-4147-A177-3AD203B41FA5}">
                      <a16:colId xmlns:a16="http://schemas.microsoft.com/office/drawing/2014/main" val="3343750274"/>
                    </a:ext>
                  </a:extLst>
                </a:gridCol>
              </a:tblGrid>
              <a:tr h="1224456">
                <a:tc>
                  <a:txBody>
                    <a:bodyPr/>
                    <a:lstStyle/>
                    <a:p>
                      <a:pPr algn="ctr"/>
                      <a:r>
                        <a:rPr lang="en-US" sz="2800" dirty="0">
                          <a:latin typeface="Times New Roman" panose="02020603050405020304" pitchFamily="18" charset="0"/>
                          <a:cs typeface="Times New Roman" panose="02020603050405020304" pitchFamily="18" charset="0"/>
                        </a:rPr>
                        <a:t>DataStadium: complete matches</a:t>
                      </a:r>
                    </a:p>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Google Research Football: virtual teams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STATS: Anonymized data</a:t>
                      </a:r>
                    </a:p>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55445342"/>
                  </a:ext>
                </a:extLst>
              </a:tr>
              <a:tr h="1475460">
                <a:tc>
                  <a:txBody>
                    <a:bodyPr/>
                    <a:lstStyle/>
                    <a:p>
                      <a:pPr algn="ctr"/>
                      <a:r>
                        <a:rPr lang="en-US" sz="2800" dirty="0">
                          <a:latin typeface="Times New Roman" panose="02020603050405020304" pitchFamily="18" charset="0"/>
                          <a:cs typeface="Times New Roman" panose="02020603050405020304" pitchFamily="18" charset="0"/>
                        </a:rPr>
                        <a:t>5 full games of Japanese J1 League</a:t>
                      </a:r>
                    </a:p>
                  </a:txBody>
                  <a:tcPr/>
                </a:tc>
                <a:tc>
                  <a:txBody>
                    <a:bodyPr/>
                    <a:lstStyle/>
                    <a:p>
                      <a:pPr algn="ctr"/>
                      <a:r>
                        <a:rPr lang="en-US" sz="2800" dirty="0">
                          <a:latin typeface="Times New Roman" panose="02020603050405020304" pitchFamily="18" charset="0"/>
                          <a:cs typeface="Times New Roman" panose="02020603050405020304" pitchFamily="18" charset="0"/>
                        </a:rPr>
                        <a:t>4800 game sequences of virtual agents</a:t>
                      </a:r>
                    </a:p>
                  </a:txBody>
                  <a:tcPr/>
                </a:tc>
                <a:tc>
                  <a:txBody>
                    <a:bodyPr/>
                    <a:lstStyle/>
                    <a:p>
                      <a:pPr algn="ctr"/>
                      <a:r>
                        <a:rPr lang="en-US" sz="2800" dirty="0">
                          <a:latin typeface="Times New Roman" panose="02020603050405020304" pitchFamily="18" charset="0"/>
                          <a:cs typeface="Times New Roman" panose="02020603050405020304" pitchFamily="18" charset="0"/>
                        </a:rPr>
                        <a:t>7578 short game episodes </a:t>
                      </a:r>
                    </a:p>
                  </a:txBody>
                  <a:tcPr/>
                </a:tc>
                <a:extLst>
                  <a:ext uri="{0D108BD9-81ED-4DB2-BD59-A6C34878D82A}">
                    <a16:rowId xmlns:a16="http://schemas.microsoft.com/office/drawing/2014/main" val="579765770"/>
                  </a:ext>
                </a:extLst>
              </a:tr>
            </a:tbl>
          </a:graphicData>
        </a:graphic>
      </p:graphicFrame>
    </p:spTree>
    <p:extLst>
      <p:ext uri="{BB962C8B-B14F-4D97-AF65-F5344CB8AC3E}">
        <p14:creationId xmlns:p14="http://schemas.microsoft.com/office/powerpoint/2010/main" val="56935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714C-7A5E-4A4B-B62B-61E4AFE9BB1E}"/>
              </a:ext>
            </a:extLst>
          </p:cNvPr>
          <p:cNvSpPr>
            <a:spLocks noGrp="1"/>
          </p:cNvSpPr>
          <p:nvPr>
            <p:ph type="title"/>
          </p:nvPr>
        </p:nvSpPr>
        <p:spPr/>
        <p:txBody>
          <a:bodyPr/>
          <a:lstStyle/>
          <a:p>
            <a:r>
              <a:rPr lang="en-US" dirty="0"/>
              <a:t>Data preparations</a:t>
            </a:r>
          </a:p>
        </p:txBody>
      </p:sp>
      <p:pic>
        <p:nvPicPr>
          <p:cNvPr id="4" name="Picture 2" descr="An Interactive Visualisation of Football Tracking Data | talksportsdata">
            <a:extLst>
              <a:ext uri="{FF2B5EF4-FFF2-40B4-BE49-F238E27FC236}">
                <a16:creationId xmlns:a16="http://schemas.microsoft.com/office/drawing/2014/main" id="{22273907-A9F2-464B-BD6D-BF6A2AE863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80" t="1839" r="14224" b="15402"/>
          <a:stretch/>
        </p:blipFill>
        <p:spPr bwMode="auto">
          <a:xfrm>
            <a:off x="1549645" y="2242777"/>
            <a:ext cx="3664111" cy="2372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nteractive Visualisation of Football Tracking Data | talksportsdata">
            <a:extLst>
              <a:ext uri="{FF2B5EF4-FFF2-40B4-BE49-F238E27FC236}">
                <a16:creationId xmlns:a16="http://schemas.microsoft.com/office/drawing/2014/main" id="{252FC478-EF77-43A3-B5AB-D640C791B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80" t="1839" r="14224" b="15402"/>
          <a:stretch/>
        </p:blipFill>
        <p:spPr bwMode="auto">
          <a:xfrm flipH="1" flipV="1">
            <a:off x="6889035" y="2242777"/>
            <a:ext cx="3664111" cy="237244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30A07EAF-13E7-4E04-83BA-E89A007D9716}"/>
              </a:ext>
            </a:extLst>
          </p:cNvPr>
          <p:cNvCxnSpPr>
            <a:cxnSpLocks/>
            <a:stCxn id="4" idx="3"/>
            <a:endCxn id="5" idx="3"/>
          </p:cNvCxnSpPr>
          <p:nvPr/>
        </p:nvCxnSpPr>
        <p:spPr>
          <a:xfrm>
            <a:off x="5213756" y="3429000"/>
            <a:ext cx="167527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F12D9981-868F-4992-A3E1-392F5152A4E0}"/>
              </a:ext>
            </a:extLst>
          </p:cNvPr>
          <p:cNvSpPr txBox="1"/>
          <p:nvPr/>
        </p:nvSpPr>
        <p:spPr>
          <a:xfrm>
            <a:off x="1091513" y="5189838"/>
            <a:ext cx="10008973" cy="1077218"/>
          </a:xfrm>
          <a:prstGeom prst="rect">
            <a:avLst/>
          </a:prstGeom>
          <a:noFill/>
        </p:spPr>
        <p:txBody>
          <a:bodyPr wrap="square" rtlCol="0">
            <a:spAutoFit/>
          </a:bodyPr>
          <a:lstStyle/>
          <a:p>
            <a:pPr marL="342900" indent="-342900">
              <a:buAutoNum type="arabicParenR"/>
            </a:pPr>
            <a:r>
              <a:rPr lang="en-US" sz="3200" dirty="0">
                <a:latin typeface="Times New Roman" panose="02020603050405020304" pitchFamily="18" charset="0"/>
                <a:cs typeface="Times New Roman" panose="02020603050405020304" pitchFamily="18" charset="0"/>
              </a:rPr>
              <a:t>Mirroring of left side team</a:t>
            </a:r>
          </a:p>
          <a:p>
            <a:pPr marL="342900" indent="-342900">
              <a:buAutoNum type="arabicParenR"/>
            </a:pPr>
            <a:r>
              <a:rPr lang="en-US" sz="3200" dirty="0">
                <a:latin typeface="Times New Roman" panose="02020603050405020304" pitchFamily="18" charset="0"/>
                <a:cs typeface="Times New Roman" panose="02020603050405020304" pitchFamily="18" charset="0"/>
              </a:rPr>
              <a:t>Matches of Japanese league is divided into 2 parts</a:t>
            </a:r>
          </a:p>
        </p:txBody>
      </p:sp>
    </p:spTree>
    <p:extLst>
      <p:ext uri="{BB962C8B-B14F-4D97-AF65-F5344CB8AC3E}">
        <p14:creationId xmlns:p14="http://schemas.microsoft.com/office/powerpoint/2010/main" val="31203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81FE-BBE0-4278-BE7E-EA0CFCE1E055}"/>
              </a:ext>
            </a:extLst>
          </p:cNvPr>
          <p:cNvSpPr>
            <a:spLocks noGrp="1"/>
          </p:cNvSpPr>
          <p:nvPr>
            <p:ph type="title"/>
          </p:nvPr>
        </p:nvSpPr>
        <p:spPr/>
        <p:txBody>
          <a:bodyPr/>
          <a:lstStyle/>
          <a:p>
            <a:r>
              <a:rPr lang="en-US" dirty="0"/>
              <a:t>Ball possession-based fingerprinting</a:t>
            </a:r>
          </a:p>
        </p:txBody>
      </p:sp>
      <p:pic>
        <p:nvPicPr>
          <p:cNvPr id="4" name="Content Placeholder 3">
            <a:extLst>
              <a:ext uri="{FF2B5EF4-FFF2-40B4-BE49-F238E27FC236}">
                <a16:creationId xmlns:a16="http://schemas.microsoft.com/office/drawing/2014/main" id="{76C6B5D9-6D97-4840-B9B0-7E9284832176}"/>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631" y="2372184"/>
            <a:ext cx="4447520" cy="3117790"/>
          </a:xfrm>
          <a:prstGeom prst="rect">
            <a:avLst/>
          </a:prstGeom>
        </p:spPr>
      </p:pic>
      <p:sp>
        <p:nvSpPr>
          <p:cNvPr id="6" name="TextBox 5">
            <a:extLst>
              <a:ext uri="{FF2B5EF4-FFF2-40B4-BE49-F238E27FC236}">
                <a16:creationId xmlns:a16="http://schemas.microsoft.com/office/drawing/2014/main" id="{5325A360-0949-469B-A359-9DE758125EDD}"/>
              </a:ext>
            </a:extLst>
          </p:cNvPr>
          <p:cNvSpPr txBox="1"/>
          <p:nvPr/>
        </p:nvSpPr>
        <p:spPr>
          <a:xfrm>
            <a:off x="-277609" y="5777328"/>
            <a:ext cx="6096000" cy="523220"/>
          </a:xfrm>
          <a:prstGeom prst="rect">
            <a:avLst/>
          </a:prstGeom>
          <a:noFill/>
        </p:spPr>
        <p:txBody>
          <a:bodyPr wrap="square">
            <a:spAutoFit/>
          </a:bodyPr>
          <a:lstStyle/>
          <a:p>
            <a:pPr algn="ctr"/>
            <a:r>
              <a:rPr lang="en-US" sz="2800" dirty="0">
                <a:effectLst/>
                <a:latin typeface="Times New Roman" panose="02020603050405020304" pitchFamily="18" charset="0"/>
                <a:ea typeface="Times New Roman" panose="02020603050405020304" pitchFamily="18" charset="0"/>
              </a:rPr>
              <a:t>Cells for ball possession analysis</a:t>
            </a:r>
            <a:endParaRPr lang="en-US" sz="2800" dirty="0"/>
          </a:p>
        </p:txBody>
      </p:sp>
      <p:pic>
        <p:nvPicPr>
          <p:cNvPr id="7" name="Picture 6">
            <a:extLst>
              <a:ext uri="{FF2B5EF4-FFF2-40B4-BE49-F238E27FC236}">
                <a16:creationId xmlns:a16="http://schemas.microsoft.com/office/drawing/2014/main" id="{3E510456-D521-4752-B97E-6C0D1B11CED8}"/>
              </a:ext>
            </a:extLst>
          </p:cNvPr>
          <p:cNvPicPr/>
          <p:nvPr/>
        </p:nvPicPr>
        <p:blipFill>
          <a:blip r:embed="rId3">
            <a:extLst>
              <a:ext uri="{28A0092B-C50C-407E-A947-70E740481C1C}">
                <a14:useLocalDpi xmlns:a14="http://schemas.microsoft.com/office/drawing/2010/main" val="0"/>
              </a:ext>
            </a:extLst>
          </a:blip>
          <a:stretch>
            <a:fillRect/>
          </a:stretch>
        </p:blipFill>
        <p:spPr>
          <a:xfrm>
            <a:off x="5706802" y="3041379"/>
            <a:ext cx="5760899" cy="1779401"/>
          </a:xfrm>
          <a:prstGeom prst="rect">
            <a:avLst/>
          </a:prstGeom>
        </p:spPr>
      </p:pic>
      <p:sp>
        <p:nvSpPr>
          <p:cNvPr id="8" name="TextBox 7">
            <a:extLst>
              <a:ext uri="{FF2B5EF4-FFF2-40B4-BE49-F238E27FC236}">
                <a16:creationId xmlns:a16="http://schemas.microsoft.com/office/drawing/2014/main" id="{84B1A78E-BE6B-4AD3-846B-2187DB29F170}"/>
              </a:ext>
            </a:extLst>
          </p:cNvPr>
          <p:cNvSpPr txBox="1"/>
          <p:nvPr/>
        </p:nvSpPr>
        <p:spPr>
          <a:xfrm>
            <a:off x="5539251" y="5777328"/>
            <a:ext cx="6096000" cy="523220"/>
          </a:xfrm>
          <a:prstGeom prst="rect">
            <a:avLst/>
          </a:prstGeom>
          <a:noFill/>
        </p:spPr>
        <p:txBody>
          <a:bodyPr wrap="square">
            <a:spAutoFit/>
          </a:bodyPr>
          <a:lstStyle/>
          <a:p>
            <a:pPr algn="ctr"/>
            <a:r>
              <a:rPr lang="en-US" sz="2800" dirty="0">
                <a:effectLst/>
                <a:latin typeface="Times New Roman" panose="02020603050405020304" pitchFamily="18" charset="0"/>
                <a:ea typeface="Times New Roman" panose="02020603050405020304" pitchFamily="18" charset="0"/>
              </a:rPr>
              <a:t>Sample heatmap of ball possession</a:t>
            </a:r>
            <a:endParaRPr lang="en-US" sz="2800" dirty="0"/>
          </a:p>
        </p:txBody>
      </p:sp>
    </p:spTree>
    <p:extLst>
      <p:ext uri="{BB962C8B-B14F-4D97-AF65-F5344CB8AC3E}">
        <p14:creationId xmlns:p14="http://schemas.microsoft.com/office/powerpoint/2010/main" val="406669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A954-1C6C-468C-B19F-FB953CFF7F03}"/>
              </a:ext>
            </a:extLst>
          </p:cNvPr>
          <p:cNvSpPr>
            <a:spLocks noGrp="1"/>
          </p:cNvSpPr>
          <p:nvPr>
            <p:ph type="title"/>
          </p:nvPr>
        </p:nvSpPr>
        <p:spPr/>
        <p:txBody>
          <a:bodyPr/>
          <a:lstStyle/>
          <a:p>
            <a:r>
              <a:rPr lang="en-US" dirty="0"/>
              <a:t>Pass-based fingerprinting</a:t>
            </a:r>
          </a:p>
        </p:txBody>
      </p:sp>
      <p:pic>
        <p:nvPicPr>
          <p:cNvPr id="4" name="Picture 3">
            <a:extLst>
              <a:ext uri="{FF2B5EF4-FFF2-40B4-BE49-F238E27FC236}">
                <a16:creationId xmlns:a16="http://schemas.microsoft.com/office/drawing/2014/main" id="{19662B5C-BDE2-45BF-8C45-540E97B3C879}"/>
              </a:ext>
            </a:extLst>
          </p:cNvPr>
          <p:cNvPicPr/>
          <p:nvPr/>
        </p:nvPicPr>
        <p:blipFill rotWithShape="1">
          <a:blip r:embed="rId2" cstate="print">
            <a:extLst>
              <a:ext uri="{28A0092B-C50C-407E-A947-70E740481C1C}">
                <a14:useLocalDpi xmlns:a14="http://schemas.microsoft.com/office/drawing/2010/main" val="0"/>
              </a:ext>
            </a:extLst>
          </a:blip>
          <a:srcRect l="29142" t="22717" r="19083" b="22460"/>
          <a:stretch/>
        </p:blipFill>
        <p:spPr bwMode="auto">
          <a:xfrm>
            <a:off x="7163762" y="2290297"/>
            <a:ext cx="4081131" cy="306084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96A70E2-4DDA-4270-8617-E9DE89CE817B}"/>
              </a:ext>
            </a:extLst>
          </p:cNvPr>
          <p:cNvSpPr txBox="1"/>
          <p:nvPr/>
        </p:nvSpPr>
        <p:spPr>
          <a:xfrm>
            <a:off x="6156327" y="5630183"/>
            <a:ext cx="6096000" cy="523220"/>
          </a:xfrm>
          <a:prstGeom prst="rect">
            <a:avLst/>
          </a:prstGeom>
          <a:noFill/>
        </p:spPr>
        <p:txBody>
          <a:bodyPr wrap="square">
            <a:spAutoFit/>
          </a:bodyPr>
          <a:lstStyle/>
          <a:p>
            <a:pPr algn="ctr"/>
            <a:r>
              <a:rPr lang="en-US" sz="2800" dirty="0">
                <a:effectLst/>
                <a:latin typeface="Times New Roman" panose="02020603050405020304" pitchFamily="18" charset="0"/>
                <a:ea typeface="Times New Roman" panose="02020603050405020304" pitchFamily="18" charset="0"/>
              </a:rPr>
              <a:t>Pass/receive frequency counting</a:t>
            </a:r>
            <a:endParaRPr lang="en-US" sz="2800" dirty="0"/>
          </a:p>
        </p:txBody>
      </p:sp>
      <p:sp>
        <p:nvSpPr>
          <p:cNvPr id="8" name="TextBox 7">
            <a:extLst>
              <a:ext uri="{FF2B5EF4-FFF2-40B4-BE49-F238E27FC236}">
                <a16:creationId xmlns:a16="http://schemas.microsoft.com/office/drawing/2014/main" id="{0C79DC76-8F27-401D-A621-4537BA373A84}"/>
              </a:ext>
            </a:extLst>
          </p:cNvPr>
          <p:cNvSpPr txBox="1"/>
          <p:nvPr/>
        </p:nvSpPr>
        <p:spPr>
          <a:xfrm>
            <a:off x="7792459" y="3820721"/>
            <a:ext cx="741940" cy="707886"/>
          </a:xfrm>
          <a:prstGeom prst="rect">
            <a:avLst/>
          </a:prstGeom>
          <a:solidFill>
            <a:schemeClr val="tx1"/>
          </a:solid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7337D80B-8236-4EAC-AB4E-E789F42F9E1D}"/>
              </a:ext>
            </a:extLst>
          </p:cNvPr>
          <p:cNvSpPr txBox="1"/>
          <p:nvPr/>
        </p:nvSpPr>
        <p:spPr>
          <a:xfrm>
            <a:off x="9963705" y="2363870"/>
            <a:ext cx="780495" cy="707886"/>
          </a:xfrm>
          <a:prstGeom prst="rect">
            <a:avLst/>
          </a:prstGeom>
          <a:solidFill>
            <a:schemeClr val="tx1"/>
          </a:solid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+1</a:t>
            </a:r>
          </a:p>
        </p:txBody>
      </p:sp>
      <p:sp>
        <p:nvSpPr>
          <p:cNvPr id="10" name="Content Placeholder 2">
            <a:extLst>
              <a:ext uri="{FF2B5EF4-FFF2-40B4-BE49-F238E27FC236}">
                <a16:creationId xmlns:a16="http://schemas.microsoft.com/office/drawing/2014/main" id="{3007E54E-4F26-4A81-B65B-3D05BC7C75FF}"/>
              </a:ext>
            </a:extLst>
          </p:cNvPr>
          <p:cNvSpPr>
            <a:spLocks noGrp="1"/>
          </p:cNvSpPr>
          <p:nvPr>
            <p:ph idx="1"/>
          </p:nvPr>
        </p:nvSpPr>
        <p:spPr>
          <a:xfrm>
            <a:off x="205700" y="2588693"/>
            <a:ext cx="6643714" cy="2464055"/>
          </a:xfrm>
        </p:spPr>
        <p:txBody>
          <a:bodyPr>
            <a:norm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Passing/receiving pass increases counter for cell</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Pass is deliberate action that reflect tactical intention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91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Integral design</Template>
  <TotalTime>1220</TotalTime>
  <Words>1219</Words>
  <Application>Microsoft Office PowerPoint</Application>
  <PresentationFormat>Widescreen</PresentationFormat>
  <Paragraphs>87</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Tw Cen MT</vt:lpstr>
      <vt:lpstr>Tw Cen MT Condensed</vt:lpstr>
      <vt:lpstr>Wingdings 3</vt:lpstr>
      <vt:lpstr>Integral</vt:lpstr>
      <vt:lpstr>Identification of Distinctive Behavior Patterns of Bots and Human Teams in Soccer</vt:lpstr>
      <vt:lpstr>Introduction</vt:lpstr>
      <vt:lpstr>Soccer as video game</vt:lpstr>
      <vt:lpstr>Sources of knowledge</vt:lpstr>
      <vt:lpstr>Research questions</vt:lpstr>
      <vt:lpstr>datasets</vt:lpstr>
      <vt:lpstr>Data preparations</vt:lpstr>
      <vt:lpstr>Ball possession-based fingerprinting</vt:lpstr>
      <vt:lpstr>Pass-based fingerprinting</vt:lpstr>
      <vt:lpstr>Results</vt:lpstr>
      <vt:lpstr>results</vt:lpstr>
      <vt:lpstr>discussions</vt:lpstr>
      <vt:lpstr>discussions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Georgii Mola Bogdan</dc:creator>
  <cp:lastModifiedBy>Georgii Mola Bogdan</cp:lastModifiedBy>
  <cp:revision>13</cp:revision>
  <dcterms:created xsi:type="dcterms:W3CDTF">2021-12-06T12:24:12Z</dcterms:created>
  <dcterms:modified xsi:type="dcterms:W3CDTF">2021-12-08T10:32:48Z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