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sldIdLst>
    <p:sldId id="256" r:id="rId2"/>
    <p:sldId id="258" r:id="rId3"/>
    <p:sldId id="259" r:id="rId4"/>
    <p:sldId id="260" r:id="rId5"/>
    <p:sldId id="268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424E"/>
    <a:srgbClr val="346D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7CD460-A4DC-4778-B582-00033D67DF2B}" type="datetimeFigureOut">
              <a:rPr lang="en-US" smtClean="0"/>
              <a:t>12/8/2021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9D460B-58F9-414D-A46D-2D1F125FF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779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C4CD2-F4A2-4B8E-AD8B-51CC7C817A6A}" type="datetime1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7C41-EF48-4DD1-B0A7-FF5BE9DA9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655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961BF-00F9-4089-99E8-378D78DAFA3C}" type="datetime1">
              <a:rPr lang="en-US" smtClean="0"/>
              <a:t>12/8/2021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7C41-EF48-4DD1-B0A7-FF5BE9DA9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4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F260B-142D-422E-B8D3-F895A1DB913B}" type="datetime1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7C41-EF48-4DD1-B0A7-FF5BE9DA9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3847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15E26-0E8F-4807-BAEF-CB1B94DCB5C5}" type="datetime1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7C41-EF48-4DD1-B0A7-FF5BE9DA9D7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32626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B3E5E-F4E6-4872-B585-2A60777470CD}" type="datetime1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7C41-EF48-4DD1-B0A7-FF5BE9DA9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1257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F22BE-D9B3-4F12-9BF6-917CD176BC5E}" type="datetime1">
              <a:rPr lang="en-US" smtClean="0"/>
              <a:t>12/8/2021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7C41-EF48-4DD1-B0A7-FF5BE9DA9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4435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7F92B-4F66-4AA4-B86D-57F75B9CCFA4}" type="datetime1">
              <a:rPr lang="en-US" smtClean="0"/>
              <a:t>12/8/2021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7C41-EF48-4DD1-B0A7-FF5BE9DA9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6043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2375C-8853-41F2-AD44-AF22EFA1E452}" type="datetime1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7C41-EF48-4DD1-B0A7-FF5BE9DA9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873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617F6-0BD8-470B-AECE-3A83EFD1CB57}" type="datetime1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7C41-EF48-4DD1-B0A7-FF5BE9DA9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136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9FA24-A2B2-4D33-AEEB-6E0C455EEEFC}" type="datetime1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7C41-EF48-4DD1-B0A7-FF5BE9DA9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289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9D835-AED1-454F-8B21-05DCA9D67844}" type="datetime1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7C41-EF48-4DD1-B0A7-FF5BE9DA9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552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A3CD6-0AC1-4283-BA55-7F2E4BACB760}" type="datetime1">
              <a:rPr lang="en-US" smtClean="0"/>
              <a:t>12/8/2021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7C41-EF48-4DD1-B0A7-FF5BE9DA9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364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D6ADF-A3CB-4B0E-B7C5-CF4F207D6F0E}" type="datetime1">
              <a:rPr lang="en-US" smtClean="0"/>
              <a:t>12/8/2021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7C41-EF48-4DD1-B0A7-FF5BE9DA9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21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C20-161B-4D70-BED2-CE112E324226}" type="datetime1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7C41-EF48-4DD1-B0A7-FF5BE9DA9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874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DC910-1039-4143-8829-51260C428037}" type="datetime1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7C41-EF48-4DD1-B0A7-FF5BE9DA9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23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081CC-6CC8-426A-9BFF-3D561ECF1E62}" type="datetime1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7C41-EF48-4DD1-B0A7-FF5BE9DA9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062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03E3-0245-409E-A6B9-73F85B41316B}" type="datetime1">
              <a:rPr lang="en-US" smtClean="0"/>
              <a:t>12/8/2021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7C41-EF48-4DD1-B0A7-FF5BE9DA9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801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A476E7E-ED69-406E-A5F6-194F6D7A85D5}" type="datetime1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47C41-EF48-4DD1-B0A7-FF5BE9DA9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1202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8D0172-F2E0-4763-9C35-F02266495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5"/>
            <a:ext cx="12191695" cy="473074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16">
            <a:extLst>
              <a:ext uri="{FF2B5EF4-FFF2-40B4-BE49-F238E27FC236}">
                <a16:creationId xmlns:a16="http://schemas.microsoft.com/office/drawing/2014/main" id="{9F2851FB-E841-4509-8A6D-A416376EA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3753695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F6FB2B2-CE21-407F-B22E-302DADC2C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55533"/>
            <a:ext cx="12192000" cy="2802467"/>
          </a:xfrm>
          <a:custGeom>
            <a:avLst/>
            <a:gdLst>
              <a:gd name="connsiteX0" fmla="*/ 1 w 12192000"/>
              <a:gd name="connsiteY0" fmla="*/ 0 h 2802467"/>
              <a:gd name="connsiteX1" fmla="*/ 71932 w 12192000"/>
              <a:gd name="connsiteY1" fmla="*/ 12261 h 2802467"/>
              <a:gd name="connsiteX2" fmla="*/ 282848 w 12192000"/>
              <a:gd name="connsiteY2" fmla="*/ 48342 h 2802467"/>
              <a:gd name="connsiteX3" fmla="*/ 436464 w 12192000"/>
              <a:gd name="connsiteY3" fmla="*/ 73565 h 2802467"/>
              <a:gd name="connsiteX4" fmla="*/ 619339 w 12192000"/>
              <a:gd name="connsiteY4" fmla="*/ 100188 h 2802467"/>
              <a:gd name="connsiteX5" fmla="*/ 836351 w 12192000"/>
              <a:gd name="connsiteY5" fmla="*/ 132066 h 2802467"/>
              <a:gd name="connsiteX6" fmla="*/ 1076528 w 12192000"/>
              <a:gd name="connsiteY6" fmla="*/ 165696 h 2802467"/>
              <a:gd name="connsiteX7" fmla="*/ 1347183 w 12192000"/>
              <a:gd name="connsiteY7" fmla="*/ 201077 h 2802467"/>
              <a:gd name="connsiteX8" fmla="*/ 1642223 w 12192000"/>
              <a:gd name="connsiteY8" fmla="*/ 238560 h 2802467"/>
              <a:gd name="connsiteX9" fmla="*/ 1962864 w 12192000"/>
              <a:gd name="connsiteY9" fmla="*/ 276043 h 2802467"/>
              <a:gd name="connsiteX10" fmla="*/ 2304232 w 12192000"/>
              <a:gd name="connsiteY10" fmla="*/ 314226 h 2802467"/>
              <a:gd name="connsiteX11" fmla="*/ 2672421 w 12192000"/>
              <a:gd name="connsiteY11" fmla="*/ 349608 h 2802467"/>
              <a:gd name="connsiteX12" fmla="*/ 3057678 w 12192000"/>
              <a:gd name="connsiteY12" fmla="*/ 383587 h 2802467"/>
              <a:gd name="connsiteX13" fmla="*/ 3464881 w 12192000"/>
              <a:gd name="connsiteY13" fmla="*/ 414415 h 2802467"/>
              <a:gd name="connsiteX14" fmla="*/ 3889152 w 12192000"/>
              <a:gd name="connsiteY14" fmla="*/ 443840 h 2802467"/>
              <a:gd name="connsiteX15" fmla="*/ 4331710 w 12192000"/>
              <a:gd name="connsiteY15" fmla="*/ 471515 h 2802467"/>
              <a:gd name="connsiteX16" fmla="*/ 4558476 w 12192000"/>
              <a:gd name="connsiteY16" fmla="*/ 481323 h 2802467"/>
              <a:gd name="connsiteX17" fmla="*/ 4790118 w 12192000"/>
              <a:gd name="connsiteY17" fmla="*/ 492183 h 2802467"/>
              <a:gd name="connsiteX18" fmla="*/ 5025418 w 12192000"/>
              <a:gd name="connsiteY18" fmla="*/ 502342 h 2802467"/>
              <a:gd name="connsiteX19" fmla="*/ 5261937 w 12192000"/>
              <a:gd name="connsiteY19" fmla="*/ 508998 h 2802467"/>
              <a:gd name="connsiteX20" fmla="*/ 5503332 w 12192000"/>
              <a:gd name="connsiteY20" fmla="*/ 514953 h 2802467"/>
              <a:gd name="connsiteX21" fmla="*/ 5747166 w 12192000"/>
              <a:gd name="connsiteY21" fmla="*/ 521259 h 2802467"/>
              <a:gd name="connsiteX22" fmla="*/ 5995877 w 12192000"/>
              <a:gd name="connsiteY22" fmla="*/ 525462 h 2802467"/>
              <a:gd name="connsiteX23" fmla="*/ 6247026 w 12192000"/>
              <a:gd name="connsiteY23" fmla="*/ 525462 h 2802467"/>
              <a:gd name="connsiteX24" fmla="*/ 6500613 w 12192000"/>
              <a:gd name="connsiteY24" fmla="*/ 527564 h 2802467"/>
              <a:gd name="connsiteX25" fmla="*/ 6756639 w 12192000"/>
              <a:gd name="connsiteY25" fmla="*/ 525462 h 2802467"/>
              <a:gd name="connsiteX26" fmla="*/ 7016322 w 12192000"/>
              <a:gd name="connsiteY26" fmla="*/ 521259 h 2802467"/>
              <a:gd name="connsiteX27" fmla="*/ 7276005 w 12192000"/>
              <a:gd name="connsiteY27" fmla="*/ 517405 h 2802467"/>
              <a:gd name="connsiteX28" fmla="*/ 7539345 w 12192000"/>
              <a:gd name="connsiteY28" fmla="*/ 508998 h 2802467"/>
              <a:gd name="connsiteX29" fmla="*/ 7805124 w 12192000"/>
              <a:gd name="connsiteY29" fmla="*/ 500240 h 2802467"/>
              <a:gd name="connsiteX30" fmla="*/ 8070903 w 12192000"/>
              <a:gd name="connsiteY30" fmla="*/ 490081 h 2802467"/>
              <a:gd name="connsiteX31" fmla="*/ 8339121 w 12192000"/>
              <a:gd name="connsiteY31" fmla="*/ 475719 h 2802467"/>
              <a:gd name="connsiteX32" fmla="*/ 8609776 w 12192000"/>
              <a:gd name="connsiteY32" fmla="*/ 458553 h 2802467"/>
              <a:gd name="connsiteX33" fmla="*/ 8881651 w 12192000"/>
              <a:gd name="connsiteY33" fmla="*/ 442089 h 2802467"/>
              <a:gd name="connsiteX34" fmla="*/ 9153526 w 12192000"/>
              <a:gd name="connsiteY34" fmla="*/ 421070 h 2802467"/>
              <a:gd name="connsiteX35" fmla="*/ 9429058 w 12192000"/>
              <a:gd name="connsiteY35" fmla="*/ 395848 h 2802467"/>
              <a:gd name="connsiteX36" fmla="*/ 9700933 w 12192000"/>
              <a:gd name="connsiteY36" fmla="*/ 370626 h 2802467"/>
              <a:gd name="connsiteX37" fmla="*/ 9977684 w 12192000"/>
              <a:gd name="connsiteY37" fmla="*/ 341550 h 2802467"/>
              <a:gd name="connsiteX38" fmla="*/ 10255655 w 12192000"/>
              <a:gd name="connsiteY38" fmla="*/ 309672 h 2802467"/>
              <a:gd name="connsiteX39" fmla="*/ 10529968 w 12192000"/>
              <a:gd name="connsiteY39" fmla="*/ 276043 h 2802467"/>
              <a:gd name="connsiteX40" fmla="*/ 10807939 w 12192000"/>
              <a:gd name="connsiteY40" fmla="*/ 236808 h 2802467"/>
              <a:gd name="connsiteX41" fmla="*/ 11084690 w 12192000"/>
              <a:gd name="connsiteY41" fmla="*/ 194771 h 2802467"/>
              <a:gd name="connsiteX42" fmla="*/ 11362661 w 12192000"/>
              <a:gd name="connsiteY42" fmla="*/ 153085 h 2802467"/>
              <a:gd name="connsiteX43" fmla="*/ 11639412 w 12192000"/>
              <a:gd name="connsiteY43" fmla="*/ 104392 h 2802467"/>
              <a:gd name="connsiteX44" fmla="*/ 11914945 w 12192000"/>
              <a:gd name="connsiteY44" fmla="*/ 54648 h 2802467"/>
              <a:gd name="connsiteX45" fmla="*/ 12191696 w 12192000"/>
              <a:gd name="connsiteY45" fmla="*/ 2452 h 2802467"/>
              <a:gd name="connsiteX46" fmla="*/ 12191696 w 12192000"/>
              <a:gd name="connsiteY46" fmla="*/ 2236410 h 2802467"/>
              <a:gd name="connsiteX47" fmla="*/ 12192000 w 12192000"/>
              <a:gd name="connsiteY47" fmla="*/ 2236410 h 2802467"/>
              <a:gd name="connsiteX48" fmla="*/ 12192000 w 12192000"/>
              <a:gd name="connsiteY48" fmla="*/ 2802467 h 2802467"/>
              <a:gd name="connsiteX49" fmla="*/ 12191696 w 12192000"/>
              <a:gd name="connsiteY49" fmla="*/ 2802467 h 2802467"/>
              <a:gd name="connsiteX50" fmla="*/ 0 w 12192000"/>
              <a:gd name="connsiteY50" fmla="*/ 2802467 h 2802467"/>
              <a:gd name="connsiteX51" fmla="*/ 0 w 12192000"/>
              <a:gd name="connsiteY51" fmla="*/ 2236410 h 2802467"/>
              <a:gd name="connsiteX52" fmla="*/ 1 w 12192000"/>
              <a:gd name="connsiteY52" fmla="*/ 2236410 h 2802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2192000" h="2802467">
                <a:moveTo>
                  <a:pt x="1" y="0"/>
                </a:moveTo>
                <a:lnTo>
                  <a:pt x="71932" y="12261"/>
                </a:lnTo>
                <a:lnTo>
                  <a:pt x="282848" y="48342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3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6"/>
                </a:lnTo>
                <a:lnTo>
                  <a:pt x="2672421" y="349608"/>
                </a:lnTo>
                <a:lnTo>
                  <a:pt x="3057678" y="383587"/>
                </a:lnTo>
                <a:lnTo>
                  <a:pt x="3464881" y="414415"/>
                </a:lnTo>
                <a:lnTo>
                  <a:pt x="3889152" y="443840"/>
                </a:lnTo>
                <a:lnTo>
                  <a:pt x="4331710" y="471515"/>
                </a:lnTo>
                <a:lnTo>
                  <a:pt x="4558476" y="481323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6" y="521259"/>
                </a:lnTo>
                <a:lnTo>
                  <a:pt x="5995877" y="525462"/>
                </a:lnTo>
                <a:lnTo>
                  <a:pt x="6247026" y="525462"/>
                </a:lnTo>
                <a:lnTo>
                  <a:pt x="6500613" y="527564"/>
                </a:lnTo>
                <a:lnTo>
                  <a:pt x="6756639" y="525462"/>
                </a:lnTo>
                <a:lnTo>
                  <a:pt x="7016322" y="521259"/>
                </a:lnTo>
                <a:lnTo>
                  <a:pt x="7276005" y="517405"/>
                </a:lnTo>
                <a:lnTo>
                  <a:pt x="7539345" y="508998"/>
                </a:lnTo>
                <a:lnTo>
                  <a:pt x="7805124" y="500240"/>
                </a:lnTo>
                <a:lnTo>
                  <a:pt x="8070903" y="490081"/>
                </a:lnTo>
                <a:lnTo>
                  <a:pt x="8339121" y="475719"/>
                </a:lnTo>
                <a:lnTo>
                  <a:pt x="8609776" y="458553"/>
                </a:lnTo>
                <a:lnTo>
                  <a:pt x="8881651" y="442089"/>
                </a:lnTo>
                <a:lnTo>
                  <a:pt x="9153526" y="421070"/>
                </a:lnTo>
                <a:lnTo>
                  <a:pt x="9429058" y="395848"/>
                </a:lnTo>
                <a:lnTo>
                  <a:pt x="9700933" y="370626"/>
                </a:lnTo>
                <a:lnTo>
                  <a:pt x="9977684" y="341550"/>
                </a:lnTo>
                <a:lnTo>
                  <a:pt x="10255655" y="309672"/>
                </a:lnTo>
                <a:lnTo>
                  <a:pt x="10529968" y="276043"/>
                </a:lnTo>
                <a:lnTo>
                  <a:pt x="10807939" y="236808"/>
                </a:lnTo>
                <a:lnTo>
                  <a:pt x="11084690" y="194771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236410"/>
                </a:lnTo>
                <a:lnTo>
                  <a:pt x="12192000" y="2236410"/>
                </a:lnTo>
                <a:lnTo>
                  <a:pt x="12192000" y="2802467"/>
                </a:lnTo>
                <a:lnTo>
                  <a:pt x="12191696" y="2802467"/>
                </a:lnTo>
                <a:lnTo>
                  <a:pt x="0" y="2802467"/>
                </a:lnTo>
                <a:lnTo>
                  <a:pt x="0" y="2236410"/>
                </a:lnTo>
                <a:lnTo>
                  <a:pt x="1" y="223641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D89272-B208-45AB-AF27-FCF7CF5FE2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5505" y="623571"/>
            <a:ext cx="10260990" cy="3523885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6200"/>
              <a:t>Game AI Competitions: Motivation for the</a:t>
            </a:r>
            <a:br>
              <a:rPr lang="en-US" sz="6200"/>
            </a:br>
            <a:r>
              <a:rPr lang="en-US" sz="6200"/>
              <a:t>Imitation Game-Playing Competition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4322D6-05C8-4904-8CC9-0C12BD6841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5505" y="4777380"/>
            <a:ext cx="10260990" cy="1209763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</a:pPr>
            <a:r>
              <a:rPr lang="pl-PL" sz="2400" dirty="0">
                <a:solidFill>
                  <a:srgbClr val="15424E"/>
                </a:solidFill>
              </a:rPr>
              <a:t>Maciej Swiechowski</a:t>
            </a:r>
          </a:p>
          <a:p>
            <a:pPr algn="ctr">
              <a:lnSpc>
                <a:spcPct val="90000"/>
              </a:lnSpc>
            </a:pPr>
            <a:r>
              <a:rPr lang="pl-PL" sz="2400" dirty="0">
                <a:solidFill>
                  <a:srgbClr val="15424E"/>
                </a:solidFill>
              </a:rPr>
              <a:t>QED Software</a:t>
            </a:r>
            <a:r>
              <a:rPr lang="en-US" sz="2400" dirty="0">
                <a:solidFill>
                  <a:srgbClr val="15424E"/>
                </a:solidFill>
              </a:rPr>
              <a:t>, </a:t>
            </a:r>
            <a:r>
              <a:rPr lang="pl-PL" sz="2400" dirty="0">
                <a:solidFill>
                  <a:srgbClr val="15424E"/>
                </a:solidFill>
              </a:rPr>
              <a:t>Warsaw, Poland</a:t>
            </a:r>
            <a:endParaRPr lang="en-US" sz="2400" dirty="0">
              <a:solidFill>
                <a:srgbClr val="15424E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en-US" sz="2400" dirty="0">
                <a:solidFill>
                  <a:srgbClr val="15424E"/>
                </a:solidFill>
              </a:rPr>
              <a:t>Proceedings of the Federated Conference on Computer Science and Information Systems</a:t>
            </a:r>
          </a:p>
        </p:txBody>
      </p:sp>
    </p:spTree>
    <p:extLst>
      <p:ext uri="{BB962C8B-B14F-4D97-AF65-F5344CB8AC3E}">
        <p14:creationId xmlns:p14="http://schemas.microsoft.com/office/powerpoint/2010/main" val="7309740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42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29A5-8A02-4426-9DF0-B467BF1B9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5) Commercially Viable Workflow (Industry):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FF5675-A4FE-4EDA-ABBB-981D1573B5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It takes a lot of time of experienced AI designers and programmers to create a competent AI in games.</a:t>
            </a:r>
          </a:p>
          <a:p>
            <a:r>
              <a:rPr lang="en-US" sz="2800" dirty="0"/>
              <a:t>The Imitation Game AI competition solves enables an alternative way of coming up with the problem of creating the AI.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7142BC-CC7B-4204-8E78-9CCF259A2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7C41-EF48-4DD1-B0A7-FF5BE9DA9D7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3236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42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4F7F7-27C6-46CE-9CC9-4A2E83F0D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6) Vision Recognition (Research):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91D8F7-3CD2-42DA-8F41-85C5901E81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One possibility is to give the bots raw pixels of the screen, just like humans observed the game.</a:t>
            </a:r>
          </a:p>
          <a:p>
            <a:r>
              <a:rPr lang="en-US" sz="2800" dirty="0"/>
              <a:t>with raw visual data, the competition would benefit to the computer vision field. </a:t>
            </a:r>
          </a:p>
          <a:p>
            <a:r>
              <a:rPr lang="en-US" sz="2800" dirty="0"/>
              <a:t>It would require effective methods of image classification, concepts extraction, object recognition and visual reasoning.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BC0824-760A-464A-AEF2-C3993A297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7C41-EF48-4DD1-B0A7-FF5BE9DA9D7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9842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42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6A0C2-38D5-4FA3-B0AC-AB37FC3A8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7) Step Towards AGI (Research):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35B34-EF9C-49D2-8F91-D3B289A36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We argue that the Imitation Game AI competition is a step closer to Artificial General Intelligence (AGI or “Strong AI”) than a competition that revolves around making bots as strong as possible. </a:t>
            </a:r>
          </a:p>
          <a:p>
            <a:r>
              <a:rPr lang="en-US" sz="2800" dirty="0"/>
              <a:t>AGI is not about making AI do something more effectively than humans.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3D9C60-475C-456D-925C-279257270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7C41-EF48-4DD1-B0A7-FF5BE9DA9D7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845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42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7B20E-89EF-4EE6-9AB2-101E53834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ANNUAL GAME AI COMPETITIONS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C9FFED-B38D-4C25-BC9B-AD6BB36389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17499" y="2050304"/>
            <a:ext cx="6046236" cy="4195763"/>
          </a:xfrm>
        </p:spPr>
        <p:txBody>
          <a:bodyPr>
            <a:noAutofit/>
          </a:bodyPr>
          <a:lstStyle/>
          <a:p>
            <a:r>
              <a:rPr lang="en-US" sz="2400" dirty="0"/>
              <a:t>General Game Playing (GGP)</a:t>
            </a:r>
          </a:p>
          <a:p>
            <a:r>
              <a:rPr lang="it-IT" sz="2400" dirty="0"/>
              <a:t>General Video Game AI (GVG-AI)</a:t>
            </a:r>
          </a:p>
          <a:p>
            <a:r>
              <a:rPr lang="en-US" sz="2400" dirty="0" err="1"/>
              <a:t>Arimaa</a:t>
            </a:r>
            <a:r>
              <a:rPr lang="en-US" sz="2400" dirty="0"/>
              <a:t> Challenge</a:t>
            </a:r>
          </a:p>
          <a:p>
            <a:r>
              <a:rPr lang="en-US" sz="2400" dirty="0" err="1"/>
              <a:t>Starcraft</a:t>
            </a:r>
            <a:r>
              <a:rPr lang="en-US" sz="2400" dirty="0"/>
              <a:t> AI</a:t>
            </a:r>
          </a:p>
          <a:p>
            <a:r>
              <a:rPr lang="en-US" sz="2400" dirty="0" err="1"/>
              <a:t>microRTS</a:t>
            </a:r>
            <a:r>
              <a:rPr lang="en-US" sz="2400" dirty="0"/>
              <a:t> AI</a:t>
            </a:r>
          </a:p>
          <a:p>
            <a:r>
              <a:rPr lang="en-US" sz="2400" dirty="0"/>
              <a:t>Fighting Game AI</a:t>
            </a:r>
          </a:p>
          <a:p>
            <a:r>
              <a:rPr lang="en-US" sz="2400" dirty="0"/>
              <a:t>Visual Doom AI Competition (</a:t>
            </a:r>
            <a:r>
              <a:rPr lang="en-US" sz="2400" dirty="0" err="1"/>
              <a:t>VizDoom</a:t>
            </a:r>
            <a:r>
              <a:rPr lang="en-US" sz="2400" dirty="0"/>
              <a:t>)</a:t>
            </a:r>
          </a:p>
          <a:p>
            <a:r>
              <a:rPr lang="en-US" sz="2400" dirty="0" err="1"/>
              <a:t>Hanabi</a:t>
            </a:r>
            <a:endParaRPr lang="en-US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4BAD6E-F3AD-4968-8DD1-F1DBF9EE5E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42112" y="2050304"/>
            <a:ext cx="5449888" cy="4200245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/>
              <a:t>Hearthstone AI</a:t>
            </a:r>
          </a:p>
          <a:p>
            <a:r>
              <a:rPr lang="en-US" sz="2600" dirty="0"/>
              <a:t>Strategy Card Game AI </a:t>
            </a:r>
          </a:p>
          <a:p>
            <a:r>
              <a:rPr lang="en-US" sz="2600" dirty="0"/>
              <a:t>Geometry Friends</a:t>
            </a:r>
          </a:p>
          <a:p>
            <a:r>
              <a:rPr lang="en-US" sz="2600" dirty="0"/>
              <a:t>Bot Bowl</a:t>
            </a:r>
          </a:p>
          <a:p>
            <a:r>
              <a:rPr lang="en-US" sz="2600" dirty="0"/>
              <a:t>Angry Birds Level Generation</a:t>
            </a:r>
          </a:p>
          <a:p>
            <a:r>
              <a:rPr lang="en-US" sz="2600" dirty="0"/>
              <a:t>Generative Design in Minecraft Competition</a:t>
            </a:r>
          </a:p>
          <a:p>
            <a:r>
              <a:rPr lang="en-US" sz="2600" dirty="0"/>
              <a:t>Halite Competition </a:t>
            </a:r>
          </a:p>
          <a:p>
            <a:r>
              <a:rPr lang="en-US" sz="2600" dirty="0" err="1"/>
              <a:t>BattleCode</a:t>
            </a:r>
            <a:endParaRPr lang="en-US" sz="2600" dirty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CBC625-5688-41F1-A30F-1C1F84ACB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7C41-EF48-4DD1-B0A7-FF5BE9DA9D7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641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923E8915-D2AA-4327-A45A-972C3CA95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8302FC3C-9804-4950-B721-5FD704BA6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88952" cy="68580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B9695BD-ECF6-49CA-8877-8C493193C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5" y="1828800"/>
            <a:ext cx="0" cy="3200400"/>
          </a:xfrm>
          <a:prstGeom prst="line">
            <a:avLst/>
          </a:prstGeom>
          <a:ln w="1905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6">
            <a:extLst>
              <a:ext uri="{FF2B5EF4-FFF2-40B4-BE49-F238E27FC236}">
                <a16:creationId xmlns:a16="http://schemas.microsoft.com/office/drawing/2014/main" id="{3BC6EBB2-9BDC-4075-BA6B-43A9FBF9C8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228080"/>
            <a:ext cx="993734" cy="762000"/>
          </a:xfrm>
          <a:prstGeom prst="rect">
            <a:avLst/>
          </a:prstGeom>
        </p:spPr>
      </p:pic>
      <p:sp>
        <p:nvSpPr>
          <p:cNvPr id="29" name="Freeform 5">
            <a:extLst>
              <a:ext uri="{FF2B5EF4-FFF2-40B4-BE49-F238E27FC236}">
                <a16:creationId xmlns:a16="http://schemas.microsoft.com/office/drawing/2014/main" id="{F3798573-F27B-47EB-8EA4-7EE34954C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588" y="0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890EAA-9154-401D-A9EC-35DF25289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195" y="804672"/>
            <a:ext cx="3521359" cy="5248656"/>
          </a:xfrm>
        </p:spPr>
        <p:txBody>
          <a:bodyPr anchor="ctr">
            <a:normAutofit/>
          </a:bodyPr>
          <a:lstStyle/>
          <a:p>
            <a:pPr algn="ctr"/>
            <a:r>
              <a:rPr lang="en-US" dirty="0"/>
              <a:t>Two viable approaches to measure the rate of</a:t>
            </a:r>
            <a:br>
              <a:rPr lang="en-US" dirty="0"/>
            </a:br>
            <a:r>
              <a:rPr lang="en-US" dirty="0"/>
              <a:t>imitation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6BC2B3-0697-4400-A8F8-30ED81913D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861" y="804671"/>
            <a:ext cx="6399930" cy="5248657"/>
          </a:xfrm>
        </p:spPr>
        <p:txBody>
          <a:bodyPr anchor="ctr">
            <a:noAutofit/>
          </a:bodyPr>
          <a:lstStyle/>
          <a:p>
            <a:r>
              <a:rPr lang="en-US" sz="2800" dirty="0"/>
              <a:t>Same way as it is done in data-mining competitions</a:t>
            </a:r>
          </a:p>
          <a:p>
            <a:pPr lvl="1"/>
            <a:r>
              <a:rPr lang="en-US" sz="2800" dirty="0"/>
              <a:t>training data and hidden testing data. </a:t>
            </a:r>
          </a:p>
          <a:p>
            <a:pPr lvl="1"/>
            <a:r>
              <a:rPr lang="en-US" sz="2800" dirty="0"/>
              <a:t>Examples as Kaggle and </a:t>
            </a:r>
            <a:r>
              <a:rPr lang="en-US" sz="2800" dirty="0" err="1"/>
              <a:t>KnowledgePit</a:t>
            </a:r>
            <a:r>
              <a:rPr lang="en-US" sz="2800" dirty="0"/>
              <a:t> </a:t>
            </a:r>
          </a:p>
          <a:p>
            <a:r>
              <a:rPr lang="en-US" sz="2800" dirty="0"/>
              <a:t>Human referees judging the bots. </a:t>
            </a:r>
          </a:p>
          <a:p>
            <a:pPr lvl="1"/>
            <a:r>
              <a:rPr lang="en-US" sz="2800" dirty="0"/>
              <a:t>The human experts could see nuances that are difficult to grasp with automatic verification. </a:t>
            </a:r>
          </a:p>
        </p:txBody>
      </p:sp>
    </p:spTree>
    <p:extLst>
      <p:ext uri="{BB962C8B-B14F-4D97-AF65-F5344CB8AC3E}">
        <p14:creationId xmlns:p14="http://schemas.microsoft.com/office/powerpoint/2010/main" val="635461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FFFC1E-6A45-4BD0-88EB-2EFE434B7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7847C41-EF48-4DD1-B0A7-FF5BE9DA9D7A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25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27" name="Freeform: Shape 26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8B59C1-BF49-4DB0-A3E2-4011D46A5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400530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how the input (training) data should be provided.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E4ECF-2168-45CA-B40D-F8CC3A30B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062" y="2682976"/>
            <a:ext cx="10683876" cy="3484879"/>
          </a:xfrm>
        </p:spPr>
        <p:txBody>
          <a:bodyPr>
            <a:noAutofit/>
          </a:bodyPr>
          <a:lstStyle/>
          <a:p>
            <a:r>
              <a:rPr lang="en-US" sz="2800" dirty="0"/>
              <a:t>Training data: The form of videos, sequence of screenshots or structured logs.</a:t>
            </a:r>
          </a:p>
          <a:p>
            <a:r>
              <a:rPr lang="en-US" sz="2800" dirty="0" err="1"/>
              <a:t>LogDL</a:t>
            </a:r>
            <a:r>
              <a:rPr lang="en-US" sz="2800" dirty="0"/>
              <a:t> is mentioned, which was inspired by Game Description Language (GDL)</a:t>
            </a:r>
          </a:p>
          <a:p>
            <a:r>
              <a:rPr lang="en-US" sz="2800" dirty="0"/>
              <a:t>Not give the bots any more information than the human players had.</a:t>
            </a:r>
          </a:p>
          <a:p>
            <a:r>
              <a:rPr lang="en-US" sz="2800" dirty="0"/>
              <a:t>much information as possible </a:t>
            </a:r>
          </a:p>
        </p:txBody>
      </p:sp>
    </p:spTree>
    <p:extLst>
      <p:ext uri="{BB962C8B-B14F-4D97-AF65-F5344CB8AC3E}">
        <p14:creationId xmlns:p14="http://schemas.microsoft.com/office/powerpoint/2010/main" val="24204461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60">
          <a:fgClr>
            <a:srgbClr val="15424E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FC1E7-3AF9-4BA1-9A8E-A731A75B7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7 advantages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C3208-EEA8-4C3B-99E4-2A67CF1CD6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Motivation behind the Imitation Game AI.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F71A48-F331-4855-8485-13B199860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7C41-EF48-4DD1-B0A7-FF5BE9DA9D7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115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42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9A60F-BE15-41EF-95CC-D753CB0AD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1) Human-likeness (Research, Industry):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E97419-F004-4151-B6F8-0CC2053D87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It is good for new methods of implementing human-like AI, and new ways of measuring it.</a:t>
            </a:r>
          </a:p>
          <a:p>
            <a:r>
              <a:rPr lang="en-US" sz="2800" dirty="0"/>
              <a:t>Believable NPC characters greatly increase the immersion in the game. </a:t>
            </a:r>
          </a:p>
          <a:p>
            <a:r>
              <a:rPr lang="en-US" sz="2800" dirty="0"/>
              <a:t>The bots can take part in multi-player matches if there are not enough human players available.</a:t>
            </a:r>
          </a:p>
          <a:p>
            <a:r>
              <a:rPr lang="en-US" sz="2800" dirty="0"/>
              <a:t>human-like bots can be used as virtual testers specialized to predict interactions real (human) players will make.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8D1D6C-F910-42D8-833C-DA99D32F0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7C41-EF48-4DD1-B0A7-FF5BE9DA9D7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489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42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3EE61-51C8-446B-B1AE-6A901D193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2) </a:t>
            </a:r>
            <a:r>
              <a:rPr lang="en-US" dirty="0" err="1"/>
              <a:t>Explainability</a:t>
            </a:r>
            <a:r>
              <a:rPr lang="en-US" dirty="0"/>
              <a:t> (Research, Industry):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5090F6-0FF3-4976-A95F-25933E33F3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“if a bot achieves high accuracy regardless of how much of a black-box it is, we can explain it by asking the same human players for explanation of their reasoning. Expert human players tend to make thoughtful actions”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3570DC-08FC-475A-9203-D2AE8F97E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7C41-EF48-4DD1-B0A7-FF5BE9DA9D7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356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42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73201-431C-4A4C-98A5-F66315E89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3) Controlled Difficulty (Industry):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BC00E0-91E0-4E16-B38E-E45B068401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idea of mimicking human skills is a solution to both superhuman or incompetent bots.</a:t>
            </a:r>
          </a:p>
          <a:p>
            <a:r>
              <a:rPr lang="en-US" sz="2800" dirty="0"/>
              <a:t>Because the goal is imitation of human skill in the game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D63F6A-1097-4F93-8816-EDEA13F2A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7C41-EF48-4DD1-B0A7-FF5BE9DA9D7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97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42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23776-F6B4-4C5E-A0A0-57FF4CACA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4) Personification of AI (Industry):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A3AE4-2EBF-4825-BA20-26913EFA0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 persona system for bots means that even if multiple computer players are meant to have similar intelligence, they have certain individual characteristics</a:t>
            </a:r>
          </a:p>
          <a:p>
            <a:pPr lvl="1"/>
            <a:r>
              <a:rPr lang="en-US" sz="2800" dirty="0"/>
              <a:t>e.g., risk taker, explorer, conqueror, defender, builder etc.</a:t>
            </a:r>
          </a:p>
          <a:p>
            <a:r>
              <a:rPr lang="en-US" sz="2800" dirty="0"/>
              <a:t>the requirement of the imitation AI to be able to learn and mimic the behavior of particularly chosen human players.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B72944-CBA2-4AAE-8748-DA6188CD7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7C41-EF48-4DD1-B0A7-FF5BE9DA9D7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1248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211</TotalTime>
  <Words>608</Words>
  <Application>Microsoft Office PowerPoint</Application>
  <PresentationFormat>Widescreen</PresentationFormat>
  <Paragraphs>68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Gothic</vt:lpstr>
      <vt:lpstr>Wingdings 3</vt:lpstr>
      <vt:lpstr>Ion</vt:lpstr>
      <vt:lpstr>Game AI Competitions: Motivation for the Imitation Game-Playing Competition</vt:lpstr>
      <vt:lpstr>ANNUAL GAME AI COMPETITIONS</vt:lpstr>
      <vt:lpstr>Two viable approaches to measure the rate of imitation</vt:lpstr>
      <vt:lpstr>how the input (training) data should be provided.</vt:lpstr>
      <vt:lpstr>7 advantages </vt:lpstr>
      <vt:lpstr>1) Human-likeness (Research, Industry):</vt:lpstr>
      <vt:lpstr>2) Explainability (Research, Industry):</vt:lpstr>
      <vt:lpstr>3) Controlled Difficulty (Industry):</vt:lpstr>
      <vt:lpstr>4) Personification of AI (Industry):</vt:lpstr>
      <vt:lpstr>5) Commercially Viable Workflow (Industry):</vt:lpstr>
      <vt:lpstr>6) Vision Recognition (Research):</vt:lpstr>
      <vt:lpstr>7) Step Towards AGI (Research):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Game AI Competitions: Motivation for the Imitation Game-Playing Competition</dc:title>
  <dc:creator>YudaKaori</dc:creator>
  <cp:lastModifiedBy>YudaKaori</cp:lastModifiedBy>
  <cp:revision>5</cp:revision>
  <dcterms:created xsi:type="dcterms:W3CDTF">2021-12-07T13:10:32Z</dcterms:created>
  <dcterms:modified xsi:type="dcterms:W3CDTF">2021-12-08T00:59:59Z</dcterms:modified>
</cp:coreProperties>
</file>