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9" r:id="rId3"/>
    <p:sldId id="261" r:id="rId4"/>
    <p:sldId id="285" r:id="rId5"/>
    <p:sldId id="260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328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9" r:id="rId48"/>
    <p:sldId id="327" r:id="rId49"/>
    <p:sldId id="279" r:id="rId50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52"/>
      <p:bold r:id="rId53"/>
      <p:italic r:id="rId54"/>
      <p:boldItalic r:id="rId55"/>
    </p:embeddedFont>
    <p:embeddedFont>
      <p:font typeface="Dosis" panose="02010703020202060003" pitchFamily="2" charset="0"/>
      <p:regular r:id="rId56"/>
      <p:bold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C65316-42C0-42EC-9D0D-E9DD9341BE33}">
  <a:tblStyle styleId="{6CC65316-42C0-42EC-9D0D-E9DD9341BE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111" autoAdjust="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Emergency is a cool concept. One ant vs anthill.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21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Banking, shopping, education.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0114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Such systems are sometimes more efficient, and sometimes not.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property of hierarchy is seemingly related to our brain capacity: we are simply unable to keep track of too many objects and links.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(We are also unable to deal with too many people simultaneously, and structure them into “units”)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So there is a fundamental difference between these types of systems, and we are trying to shoehorn one into another.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336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4852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920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05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Focus on features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You can restrict yourself with some constraints that help you to stay within some “good” range of options.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It’s like weight management – stay within a range.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Watch some key metrics and properties, and you should be okay.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10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4949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308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McConnell cites some research and notes that 100 or 200 lines is “limit of understandability”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Also, “Modern programs tend to have volumes of extremely short routines mixed in with a few longer routines”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516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The complexity of this fragment is 3.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2032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283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Show my code, and how to use </a:t>
            </a:r>
            <a:r>
              <a:rPr lang="en-US" dirty="0" err="1"/>
              <a:t>Codalyze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614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45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PEP8 specifies 79 chars per line.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Just mention there are other things like fan-in/fan-out.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Using too many is like </a:t>
            </a:r>
            <a:r>
              <a:rPr lang="en-US"/>
              <a:t>a complete blood </a:t>
            </a:r>
            <a:r>
              <a:rPr lang="en-US" dirty="0"/>
              <a:t>test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26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390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98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96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79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7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There are 18 lines here, </a:t>
            </a:r>
            <a:r>
              <a:rPr lang="en-US"/>
              <a:t>but it goes </a:t>
            </a:r>
            <a:r>
              <a:rPr lang="en-US" dirty="0"/>
              <a:t>on and on for 135 lines.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Not exceptionally bad, but you can imagine how to deal with it.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This is a very common pattern to see code like this.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Why so and what to do?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23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Why taking away? To simplify reasoning about the code.</a:t>
            </a:r>
          </a:p>
        </p:txBody>
      </p:sp>
    </p:spTree>
    <p:extLst>
      <p:ext uri="{BB962C8B-B14F-4D97-AF65-F5344CB8AC3E}">
        <p14:creationId xmlns:p14="http://schemas.microsoft.com/office/powerpoint/2010/main" val="26874227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356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 we can take away GOTO statement (note that Dijkstra explains why its hard to reason with GOTO present).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deals with space/time separation (space when writing, time when running).</a:t>
            </a:r>
          </a:p>
        </p:txBody>
      </p:sp>
    </p:spTree>
    <p:extLst>
      <p:ext uri="{BB962C8B-B14F-4D97-AF65-F5344CB8AC3E}">
        <p14:creationId xmlns:p14="http://schemas.microsoft.com/office/powerpoint/2010/main" val="1285388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If we don’t know the answer, we can’t reason about the code. It’s hard. If we put some constraints, we can simplify reasoning.</a:t>
            </a:r>
          </a:p>
        </p:txBody>
      </p:sp>
    </p:spTree>
    <p:extLst>
      <p:ext uri="{BB962C8B-B14F-4D97-AF65-F5344CB8AC3E}">
        <p14:creationId xmlns:p14="http://schemas.microsoft.com/office/powerpoint/2010/main" val="2034741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In this case we at least know that some methods don’t change object state.</a:t>
            </a:r>
          </a:p>
        </p:txBody>
      </p:sp>
    </p:spTree>
    <p:extLst>
      <p:ext uri="{BB962C8B-B14F-4D97-AF65-F5344CB8AC3E}">
        <p14:creationId xmlns:p14="http://schemas.microsoft.com/office/powerpoint/2010/main" val="1766385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What if we need to change a student’s name or id? We make a new student object.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(If we continue this thinking further, we’ll come to functional programming)</a:t>
            </a:r>
          </a:p>
        </p:txBody>
      </p:sp>
    </p:spTree>
    <p:extLst>
      <p:ext uri="{BB962C8B-B14F-4D97-AF65-F5344CB8AC3E}">
        <p14:creationId xmlns:p14="http://schemas.microsoft.com/office/powerpoint/2010/main" val="14629138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266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78149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39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“Less time” because systems are larger, and hard to discuss at courses.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Also, the students have to be of some level do write them.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You can think this is “student code”, and “real life” is different.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698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905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Well, let’s start with something…</a:t>
            </a:r>
          </a:p>
        </p:txBody>
      </p:sp>
    </p:spTree>
    <p:extLst>
      <p:ext uri="{BB962C8B-B14F-4D97-AF65-F5344CB8AC3E}">
        <p14:creationId xmlns:p14="http://schemas.microsoft.com/office/powerpoint/2010/main" val="32322597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95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43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484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026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17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299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That’s why there are books on </a:t>
            </a:r>
            <a:r>
              <a:rPr lang="en-US"/>
              <a:t>this subject!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90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If you have people with low skills and not many resources, a shantytown grows naturally.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Why don’t we like it? It looks like a cheap solution, but in fact it brings troubles with infrastructure (water, transport, electricity), and repairing anything is hard because all sort of skills are necessary.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In other words, we hit a “growth limit”, and we can’t really continue.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2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9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122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006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44050" y="-38100"/>
            <a:ext cx="4139800" cy="5192625"/>
          </a:xfrm>
          <a:custGeom>
            <a:avLst/>
            <a:gdLst/>
            <a:ahLst/>
            <a:cxnLst/>
            <a:rect l="l" t="t" r="r" b="b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 flipH="1">
            <a:off x="-647600" y="-14750"/>
            <a:ext cx="24819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457200" rtl="0">
              <a:spcBef>
                <a:spcPts val="600"/>
              </a:spcBef>
              <a:spcAft>
                <a:spcPts val="0"/>
              </a:spcAft>
              <a:buSzPts val="3600"/>
              <a:buChar char="▸"/>
              <a:defRPr sz="3600" i="1"/>
            </a:lvl1pPr>
            <a:lvl2pPr marL="914400" lvl="1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2pPr>
            <a:lvl3pPr marL="1371600" lvl="2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3pPr>
            <a:lvl4pPr marL="1828800" lvl="3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4pPr>
            <a:lvl5pPr marL="2286000" lvl="4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5pPr>
            <a:lvl6pPr marL="2743200" lvl="5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6pPr>
            <a:lvl7pPr marL="3200400" lvl="6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7pPr>
            <a:lvl8pPr marL="3657600" lvl="7" indent="-457200" rtl="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8pPr>
            <a:lvl9pPr marL="4114800" lvl="8" indent="-457200">
              <a:spcBef>
                <a:spcPts val="0"/>
              </a:spcBef>
              <a:spcAft>
                <a:spcPts val="0"/>
              </a:spcAft>
              <a:buSzPts val="3600"/>
              <a:buChar char="▹"/>
              <a:defRPr sz="3600"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-121150" y="-271850"/>
            <a:ext cx="1955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5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" name="Google Shape;26;p4"/>
          <p:cNvSpPr/>
          <p:nvPr/>
        </p:nvSpPr>
        <p:spPr>
          <a:xfrm flipH="1">
            <a:off x="1440947" y="-147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flipH="1">
            <a:off x="6957299" y="4394650"/>
            <a:ext cx="26439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6957475" y="4137550"/>
            <a:ext cx="2186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  <a:endParaRPr sz="150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9" name="Google Shape;29;p4"/>
          <p:cNvSpPr/>
          <p:nvPr/>
        </p:nvSpPr>
        <p:spPr>
          <a:xfrm flipH="1">
            <a:off x="6626547" y="43946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Google Shape;97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dekata.co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hyperlink" Target="https://kata-log.rocks/td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235374" y="1631272"/>
            <a:ext cx="7247778" cy="17246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Testable Modular</a:t>
            </a:r>
            <a:br>
              <a:rPr lang="en" dirty="0"/>
            </a:br>
            <a:r>
              <a:rPr lang="en" dirty="0"/>
              <a:t>Software with TDD, </a:t>
            </a:r>
            <a:br>
              <a:rPr lang="en" dirty="0"/>
            </a:br>
            <a:r>
              <a:rPr lang="en" dirty="0"/>
              <a:t>Simple Rules </a:t>
            </a:r>
            <a:br>
              <a:rPr lang="en" dirty="0"/>
            </a:br>
            <a:r>
              <a:rPr lang="en" dirty="0"/>
              <a:t>and Key Indicators</a:t>
            </a:r>
            <a:endParaRPr dirty="0"/>
          </a:p>
        </p:txBody>
      </p:sp>
      <p:sp>
        <p:nvSpPr>
          <p:cNvPr id="3" name="Google Shape;105;p13">
            <a:extLst>
              <a:ext uri="{FF2B5EF4-FFF2-40B4-BE49-F238E27FC236}">
                <a16:creationId xmlns:a16="http://schemas.microsoft.com/office/drawing/2014/main" id="{30EAA0D1-16C0-4A57-8CD9-B530900905C9}"/>
              </a:ext>
            </a:extLst>
          </p:cNvPr>
          <p:cNvSpPr txBox="1">
            <a:spLocks/>
          </p:cNvSpPr>
          <p:nvPr/>
        </p:nvSpPr>
        <p:spPr>
          <a:xfrm>
            <a:off x="1028475" y="2873828"/>
            <a:ext cx="5238600" cy="114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Dosis"/>
              <a:buNone/>
              <a:defRPr sz="5200" b="0" i="0" u="none" strike="noStrike" cap="none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r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Maxim Mozgovoy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Natural systems are </a:t>
            </a:r>
            <a:r>
              <a:rPr lang="en" i="1" dirty="0"/>
              <a:t>natural</a:t>
            </a:r>
            <a:endParaRPr i="1"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130629" y="1277625"/>
            <a:ext cx="8836089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What is the difference between </a:t>
            </a:r>
            <a:br>
              <a:rPr lang="en-US" sz="2400" dirty="0"/>
            </a:br>
            <a:r>
              <a:rPr lang="en-US" sz="2400" dirty="0"/>
              <a:t>“natural” and “engineered”?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Natural systems often consist </a:t>
            </a:r>
            <a:br>
              <a:rPr lang="en-US" sz="2400" dirty="0"/>
            </a:br>
            <a:r>
              <a:rPr lang="en-US" sz="2400" dirty="0"/>
              <a:t>of numerous </a:t>
            </a:r>
            <a:r>
              <a:rPr lang="en-US" sz="2400" i="1" dirty="0"/>
              <a:t>interacting agents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exhibiting </a:t>
            </a:r>
            <a:r>
              <a:rPr lang="en-US" sz="2400" i="1" dirty="0"/>
              <a:t>emergent behavior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074" name="Picture 2" descr="ant-colony">
            <a:extLst>
              <a:ext uri="{FF2B5EF4-FFF2-40B4-BE49-F238E27FC236}">
                <a16:creationId xmlns:a16="http://schemas.microsoft.com/office/drawing/2014/main" id="{A7D30EAE-5EDE-4F71-A531-EF16BFDFB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0" t="2283" r="38552"/>
          <a:stretch/>
        </p:blipFill>
        <p:spPr bwMode="auto">
          <a:xfrm>
            <a:off x="6143431" y="1019486"/>
            <a:ext cx="3000569" cy="39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939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Natural systems are </a:t>
            </a:r>
            <a:r>
              <a:rPr lang="en" i="1" dirty="0"/>
              <a:t>natural</a:t>
            </a:r>
            <a:endParaRPr i="1"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130629" y="1277625"/>
            <a:ext cx="8836089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What is the difference between </a:t>
            </a:r>
            <a:br>
              <a:rPr lang="en-US" sz="2400" dirty="0"/>
            </a:br>
            <a:r>
              <a:rPr lang="en-US" sz="2400" dirty="0"/>
              <a:t>“natural” and “engineered”?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This is not only about “nature”,</a:t>
            </a:r>
            <a:br>
              <a:rPr lang="en-US" sz="2400" dirty="0"/>
            </a:br>
            <a:r>
              <a:rPr lang="en-US" sz="2400" dirty="0"/>
              <a:t>this is also about processes</a:t>
            </a:r>
            <a:br>
              <a:rPr lang="en-US" sz="2400" dirty="0"/>
            </a:br>
            <a:r>
              <a:rPr lang="en-US" sz="2400" dirty="0"/>
              <a:t>happening in human society</a:t>
            </a:r>
            <a:br>
              <a:rPr lang="en-US" sz="2400" dirty="0"/>
            </a:br>
            <a:r>
              <a:rPr lang="en-US" sz="2400" dirty="0"/>
              <a:t>and daily life.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ACFD9E9-5743-4904-BEF5-47341BA36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2"/>
          <a:stretch/>
        </p:blipFill>
        <p:spPr bwMode="auto">
          <a:xfrm>
            <a:off x="4786604" y="1025174"/>
            <a:ext cx="4357396" cy="392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67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Engineered systems are </a:t>
            </a:r>
            <a:r>
              <a:rPr lang="en" i="1" dirty="0"/>
              <a:t>hierarchical</a:t>
            </a:r>
            <a:endParaRPr i="1"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130629" y="1277625"/>
            <a:ext cx="8836089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What is the difference between </a:t>
            </a:r>
            <a:br>
              <a:rPr lang="en-US" sz="2400" dirty="0"/>
            </a:br>
            <a:r>
              <a:rPr lang="en-US" sz="2400" dirty="0"/>
              <a:t>“natural” and “engineered”?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Engineered systems consist of</a:t>
            </a:r>
            <a:br>
              <a:rPr lang="en-US" sz="2400" dirty="0"/>
            </a:br>
            <a:r>
              <a:rPr lang="en-US" sz="2400" dirty="0"/>
              <a:t>reusable components </a:t>
            </a:r>
            <a:br>
              <a:rPr lang="en-US" sz="2400" dirty="0"/>
            </a:br>
            <a:r>
              <a:rPr lang="en-US" sz="2400" dirty="0"/>
              <a:t>embedded into opaque modules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7A0C1-AF47-4E72-96D9-167E1EF7C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0" t="7846" r="15614" b="16871"/>
          <a:stretch/>
        </p:blipFill>
        <p:spPr>
          <a:xfrm rot="16200000">
            <a:off x="5490470" y="1142404"/>
            <a:ext cx="3668123" cy="36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691796" y="8854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Everyone knows that debugging is twice as hard as writing a program in the first place. So if you're 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clever as you can be when you write it, how will you ever debug it?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457200" lvl="1" indent="0" algn="r">
              <a:spcBef>
                <a:spcPts val="600"/>
              </a:spcBef>
              <a:buNone/>
            </a:pPr>
            <a:r>
              <a:rPr lang="en-US" sz="2400" i="0" dirty="0"/>
              <a:t>B. Kernighan, P. </a:t>
            </a:r>
            <a:r>
              <a:rPr lang="en-US" sz="2400" i="0" dirty="0" err="1"/>
              <a:t>Plauger</a:t>
            </a:r>
            <a:r>
              <a:rPr lang="en-US" sz="2400" i="0" dirty="0"/>
              <a:t>. </a:t>
            </a:r>
            <a:br>
              <a:rPr lang="en-US" sz="2400" i="0" dirty="0"/>
            </a:br>
            <a:r>
              <a:rPr lang="en-US" sz="2400" i="0" dirty="0"/>
              <a:t>The Elements of Programming Style (2</a:t>
            </a:r>
            <a:r>
              <a:rPr lang="en-US" sz="2400" i="0" baseline="30000" dirty="0"/>
              <a:t>nd</a:t>
            </a:r>
            <a:r>
              <a:rPr lang="en-US" sz="2400" i="0" dirty="0"/>
              <a:t> Ed). </a:t>
            </a:r>
            <a:br>
              <a:rPr lang="en-US" sz="2400" i="0" dirty="0"/>
            </a:br>
            <a:r>
              <a:rPr lang="en-US" sz="2400" i="0" dirty="0"/>
              <a:t>McGraw-Hill, 1978, p. 10.</a:t>
            </a:r>
            <a:endParaRPr sz="2400" i="0" dirty="0"/>
          </a:p>
        </p:txBody>
      </p:sp>
    </p:spTree>
    <p:extLst>
      <p:ext uri="{BB962C8B-B14F-4D97-AF65-F5344CB8AC3E}">
        <p14:creationId xmlns:p14="http://schemas.microsoft.com/office/powerpoint/2010/main" val="63660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 We Fix It?</a:t>
            </a:r>
            <a:endParaRPr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design good software</a:t>
            </a:r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501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architecture is “the best” and how to make it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Unsurprisingly, there is no universal answer.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Different architecture types are good for different systems.</a:t>
            </a:r>
          </a:p>
          <a:p>
            <a:pPr marL="342900" indent="-342900"/>
            <a:r>
              <a:rPr lang="en-US" sz="2400" dirty="0"/>
              <a:t>Different approaches to grow a healthy system exist.</a:t>
            </a:r>
          </a:p>
          <a:p>
            <a:pPr marL="342900" indent="-342900"/>
            <a:r>
              <a:rPr lang="en-US" sz="2400" dirty="0"/>
              <a:t>Numerous books are written on the subject, e.g.:</a:t>
            </a:r>
          </a:p>
          <a:p>
            <a:pPr marL="342900" indent="-342900"/>
            <a:endParaRPr lang="en-US" sz="1800" dirty="0"/>
          </a:p>
          <a:p>
            <a:pPr marL="0" indent="0">
              <a:buNone/>
            </a:pPr>
            <a:r>
              <a:rPr lang="en-US" sz="2000" dirty="0"/>
              <a:t>Martin R. Clean Architecture. Prentice Hall, 2017</a:t>
            </a:r>
          </a:p>
          <a:p>
            <a:pPr marL="0" indent="0">
              <a:buNone/>
            </a:pPr>
            <a:r>
              <a:rPr lang="en-US" sz="2000" dirty="0"/>
              <a:t>Freeman S., Pryce N. Growing Object-Oriented Software. Addison Wesley, 2010.</a:t>
            </a:r>
          </a:p>
          <a:p>
            <a:pPr marL="0" indent="0">
              <a:buNone/>
            </a:pPr>
            <a:r>
              <a:rPr lang="en-US" sz="2000" dirty="0"/>
              <a:t>Microsoft Application Architecture Guide (2nd Ed). Microsoft Press, 2009.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7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architecture is “the best” and how to make it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One (relatively) simple approach is to make sure </a:t>
            </a:r>
            <a:br>
              <a:rPr lang="en-US" sz="2400" dirty="0"/>
            </a:br>
            <a:r>
              <a:rPr lang="en-US" sz="2400" dirty="0"/>
              <a:t>that your system satisfies some properties.</a:t>
            </a:r>
          </a:p>
          <a:p>
            <a:pPr marL="342900" indent="-342900"/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the property of </a:t>
            </a:r>
            <a:r>
              <a:rPr lang="en-US" sz="2400" i="1" dirty="0"/>
              <a:t>agility</a:t>
            </a:r>
            <a:r>
              <a:rPr lang="en-US" sz="2400" dirty="0"/>
              <a:t> is comprised of:</a:t>
            </a:r>
          </a:p>
          <a:p>
            <a:pPr marL="342900" indent="-342900"/>
            <a:r>
              <a:rPr lang="en-US" sz="2400" dirty="0"/>
              <a:t>Debuggability</a:t>
            </a:r>
          </a:p>
          <a:p>
            <a:pPr marL="342900" indent="-342900"/>
            <a:r>
              <a:rPr lang="en-US" sz="2400" dirty="0"/>
              <a:t>Extensibility</a:t>
            </a:r>
          </a:p>
          <a:p>
            <a:pPr marL="342900" indent="-342900"/>
            <a:r>
              <a:rPr lang="en-US" sz="2400" dirty="0"/>
              <a:t>Portability</a:t>
            </a:r>
          </a:p>
          <a:p>
            <a:pPr marL="342900" indent="-342900"/>
            <a:r>
              <a:rPr lang="en-US" sz="2400" dirty="0"/>
              <a:t>Scalability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" name="Google Shape;312;p37">
            <a:extLst>
              <a:ext uri="{FF2B5EF4-FFF2-40B4-BE49-F238E27FC236}">
                <a16:creationId xmlns:a16="http://schemas.microsoft.com/office/drawing/2014/main" id="{8BB338DC-F679-4700-8F74-CD058E929711}"/>
              </a:ext>
            </a:extLst>
          </p:cNvPr>
          <p:cNvSpPr txBox="1">
            <a:spLocks/>
          </p:cNvSpPr>
          <p:nvPr/>
        </p:nvSpPr>
        <p:spPr>
          <a:xfrm>
            <a:off x="3203511" y="2288193"/>
            <a:ext cx="3607835" cy="28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Roboto"/>
              <a:buNone/>
            </a:pPr>
            <a:endParaRPr lang="en-US" sz="2400" dirty="0"/>
          </a:p>
          <a:p>
            <a:pPr marL="342900" indent="-342900"/>
            <a:r>
              <a:rPr lang="en-US" sz="2400" dirty="0" err="1"/>
              <a:t>Securability</a:t>
            </a:r>
            <a:endParaRPr lang="en-US" sz="2400" dirty="0"/>
          </a:p>
          <a:p>
            <a:pPr marL="342900" indent="-342900"/>
            <a:r>
              <a:rPr lang="en-US" sz="2400" dirty="0"/>
              <a:t>Testability</a:t>
            </a:r>
          </a:p>
          <a:p>
            <a:pPr marL="342900" indent="-342900"/>
            <a:r>
              <a:rPr lang="en-US" sz="2400" dirty="0"/>
              <a:t>Understandability</a:t>
            </a:r>
          </a:p>
        </p:txBody>
      </p:sp>
    </p:spTree>
    <p:extLst>
      <p:ext uri="{BB962C8B-B14F-4D97-AF65-F5344CB8AC3E}">
        <p14:creationId xmlns:p14="http://schemas.microsoft.com/office/powerpoint/2010/main" val="2564436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architecture is “the best” and how to make it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Similarly, you can follow some “rules of thumb” to make sure</a:t>
            </a:r>
            <a:br>
              <a:rPr lang="en-US" sz="2400" dirty="0"/>
            </a:br>
            <a:r>
              <a:rPr lang="en-US" sz="2400" dirty="0"/>
              <a:t>you are not doing something potentially bad.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2400" dirty="0"/>
              <a:t>A simple example of such a rule: “no </a:t>
            </a:r>
            <a:r>
              <a:rPr lang="en-US" sz="2400" i="1" dirty="0"/>
              <a:t>public</a:t>
            </a:r>
            <a:r>
              <a:rPr lang="en-US" sz="2400" dirty="0"/>
              <a:t> data class members”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2400" b="1" dirty="0">
                <a:latin typeface="Consolas" panose="020B0609020204030204" pitchFamily="49" charset="0"/>
              </a:rPr>
              <a:t>class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MyClass</a:t>
            </a:r>
            <a:r>
              <a:rPr lang="en-US" sz="2400" dirty="0">
                <a:latin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    </a:t>
            </a:r>
            <a:r>
              <a:rPr lang="en-US" sz="2400" b="1" dirty="0">
                <a:latin typeface="Consolas" panose="020B0609020204030204" pitchFamily="49" charset="0"/>
              </a:rPr>
              <a:t>public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b="1" dirty="0">
                <a:latin typeface="Consolas" panose="020B0609020204030204" pitchFamily="49" charset="0"/>
              </a:rPr>
              <a:t>int</a:t>
            </a:r>
            <a:r>
              <a:rPr lang="en-US" sz="2400" dirty="0">
                <a:latin typeface="Consolas" panose="020B0609020204030204" pitchFamily="49" charset="0"/>
              </a:rPr>
              <a:t> x; // bad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105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Other examples: </a:t>
            </a: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Law of Demeter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i="1" dirty="0" err="1">
                <a:latin typeface="Roboto" panose="02000000000000000000" pitchFamily="2" charset="0"/>
                <a:ea typeface="Roboto" panose="02000000000000000000" pitchFamily="2" charset="0"/>
              </a:rPr>
              <a:t>Liskov</a:t>
            </a: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 substitution principle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69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TDD, Simple Rules, and </a:t>
            </a:r>
            <a:r>
              <a:rPr lang="en-US" u="sng" dirty="0"/>
              <a:t>Key Indicators</a:t>
            </a:r>
            <a:endParaRPr u="sng"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start with something simple</a:t>
            </a:r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747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Lines of code (functions)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We don’t have hard evidence for good rules. Some expert views:</a:t>
            </a:r>
          </a:p>
          <a:p>
            <a:pPr marL="0" indent="0">
              <a:buNone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sz="2400" i="1" dirty="0"/>
              <a:t>Functions should hardly ever be 20 lines long. Functions should do one thing. They should do it well. They should do it only. </a:t>
            </a:r>
            <a:r>
              <a:rPr lang="en-US" sz="2400" dirty="0"/>
              <a:t>*</a:t>
            </a:r>
          </a:p>
          <a:p>
            <a:pPr marL="342900" indent="-342900">
              <a:buFontTx/>
              <a:buChar char="-"/>
            </a:pPr>
            <a:r>
              <a:rPr lang="en-US" sz="2400" i="1" dirty="0"/>
              <a:t>From time to time, a complex algorithm will lead to a longer routine, and in those circumstances, the routine should be allowed to grow organically up to 100-200 lines.</a:t>
            </a:r>
            <a:r>
              <a:rPr lang="en-US" sz="2400" dirty="0"/>
              <a:t> **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2300" dirty="0"/>
              <a:t>* R. Martin. Clean Code. Pearson, 2008 (pp. 34-35.)</a:t>
            </a:r>
          </a:p>
          <a:p>
            <a:pPr marL="0" indent="0">
              <a:buNone/>
            </a:pPr>
            <a:r>
              <a:rPr lang="en-US" sz="2300" dirty="0"/>
              <a:t>** S. McConnell. Code Complete (2</a:t>
            </a:r>
            <a:r>
              <a:rPr lang="en-US" sz="2300" baseline="30000" dirty="0"/>
              <a:t>nd</a:t>
            </a:r>
            <a:r>
              <a:rPr lang="en-US" sz="2300" dirty="0"/>
              <a:t> Ed). MS Press, 2004 (sec. 7.4)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949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Problem</a:t>
            </a:r>
            <a:endParaRPr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 this your code?</a:t>
            </a:r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Cyclomatic (McCabe) complexity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i="1" dirty="0"/>
              <a:t>“The cyclomatic complexity of a section of source code is the number of linearly independent paths within it”</a:t>
            </a:r>
            <a:r>
              <a:rPr lang="en-US" sz="2400" dirty="0"/>
              <a:t> — Wikipedia</a:t>
            </a:r>
          </a:p>
          <a:p>
            <a:pPr marL="0" indent="0">
              <a:buNone/>
            </a:pPr>
            <a:endParaRPr lang="en-US" sz="800" dirty="0"/>
          </a:p>
          <a:p>
            <a:pPr marL="342900" indent="-342900">
              <a:buFontTx/>
              <a:buChar char="-"/>
            </a:pPr>
            <a:r>
              <a:rPr lang="en-US" sz="2400" dirty="0"/>
              <a:t>0…5: probably fine;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6…10: think how to simplify it;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10+: break routines into parts*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* S. McConnell. Code Complete (2</a:t>
            </a:r>
            <a:r>
              <a:rPr lang="en-US" sz="2400" baseline="30000" dirty="0"/>
              <a:t>nd</a:t>
            </a:r>
            <a:r>
              <a:rPr lang="en-US" sz="2400" dirty="0"/>
              <a:t> Ed), sec. 19.6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75F6B8B-B002-4329-A093-6F8A9BF3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27" y="1318650"/>
            <a:ext cx="2728159" cy="3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6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Obtaining code stats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Unfortunately, the process of getting these stats depends on your programming environment and the language you use.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MS Visual Studio provides “Code metrics” functionality, but it works for C#, VB.NET, and F# only.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 MS Visual Studio Code you can use, e.g., </a:t>
            </a:r>
            <a:r>
              <a:rPr lang="en-US" sz="2400" i="1" dirty="0" err="1"/>
              <a:t>Codalyze</a:t>
            </a:r>
            <a:r>
              <a:rPr lang="en-US" sz="2400" dirty="0"/>
              <a:t> extension</a:t>
            </a:r>
            <a:br>
              <a:rPr lang="en-US" sz="2400" dirty="0"/>
            </a:br>
            <a:r>
              <a:rPr lang="en-US" sz="2400" dirty="0"/>
              <a:t>to calculate some simple metrics.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023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Codalyze results (1)</a:t>
            </a:r>
            <a:endParaRPr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32544-50EC-461B-ADB5-02E0ECCE3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" r="20281"/>
          <a:stretch/>
        </p:blipFill>
        <p:spPr>
          <a:xfrm>
            <a:off x="46656" y="1062015"/>
            <a:ext cx="8966718" cy="3799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C191C-2228-441E-9870-2BF19D682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2" r="25562"/>
          <a:stretch/>
        </p:blipFill>
        <p:spPr>
          <a:xfrm>
            <a:off x="1800810" y="1062014"/>
            <a:ext cx="5001208" cy="3799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9B863-1C78-4C00-8009-6F0A0F4AB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84" r="1590"/>
          <a:stretch/>
        </p:blipFill>
        <p:spPr>
          <a:xfrm>
            <a:off x="6802018" y="1062014"/>
            <a:ext cx="2071396" cy="379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03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Codalyze results (2)</a:t>
            </a:r>
            <a:endParaRPr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32544-50EC-461B-ADB5-02E0ECCE3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" r="20281" b="62380"/>
          <a:stretch/>
        </p:blipFill>
        <p:spPr>
          <a:xfrm>
            <a:off x="46656" y="1062016"/>
            <a:ext cx="8966718" cy="1429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C191C-2228-441E-9870-2BF19D682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2" r="25562" b="58144"/>
          <a:stretch/>
        </p:blipFill>
        <p:spPr>
          <a:xfrm>
            <a:off x="1800810" y="1062014"/>
            <a:ext cx="5001208" cy="1590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9B863-1C78-4C00-8009-6F0A0F4AB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84" r="1590" b="58144"/>
          <a:stretch/>
        </p:blipFill>
        <p:spPr>
          <a:xfrm>
            <a:off x="6802018" y="1062014"/>
            <a:ext cx="2071396" cy="1590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2D095-6E83-4FD7-86B0-79E7DFD4E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986"/>
          <a:stretch/>
        </p:blipFill>
        <p:spPr>
          <a:xfrm>
            <a:off x="46656" y="2571750"/>
            <a:ext cx="8724120" cy="1785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53B84-E1BE-4036-9C91-30DB9C376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31" r="1484"/>
          <a:stretch/>
        </p:blipFill>
        <p:spPr>
          <a:xfrm>
            <a:off x="1800809" y="2571750"/>
            <a:ext cx="6623913" cy="1785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58C7B-9976-4E54-9773-8A7C6BF8EF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29"/>
          <a:stretch/>
        </p:blipFill>
        <p:spPr>
          <a:xfrm>
            <a:off x="6497217" y="2571749"/>
            <a:ext cx="2143524" cy="17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Pylint and Black functionality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Other tools I use daily inside Visual Studio Code: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b="1" dirty="0" err="1"/>
              <a:t>Pylint</a:t>
            </a:r>
            <a:r>
              <a:rPr lang="en-US" sz="2400" dirty="0"/>
              <a:t>. Highlights potential flaws (like classes with too many functions) and possible improvements (like non-static methods that can be made static)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Black</a:t>
            </a:r>
            <a:r>
              <a:rPr lang="en-US" sz="2400" dirty="0"/>
              <a:t>. Reformats Python code according to PEP8 guideline. </a:t>
            </a:r>
            <a:br>
              <a:rPr lang="en-US" sz="2400" dirty="0"/>
            </a:br>
            <a:r>
              <a:rPr lang="en-US" sz="2400" dirty="0"/>
              <a:t>In particular, it breaks long lines (&gt; 88 characters or so).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94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TDD, </a:t>
            </a:r>
            <a:r>
              <a:rPr lang="en-US" u="sng" dirty="0"/>
              <a:t>Simple Rules</a:t>
            </a:r>
            <a:r>
              <a:rPr lang="en-US" dirty="0"/>
              <a:t>, and Key Indicators</a:t>
            </a:r>
            <a:endParaRPr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Principles to think about</a:t>
            </a:r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800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Polarizing Technique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Our tools are improved by means of two simple methods: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Give us something so we can use it.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Take something from us, so we can’t use it anymore.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702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Evolution by growth: the case of C++, Java, Python…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Old tools can’t satisfy all our needs, so new functionality is added: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A0F74B4-E048-4AA9-A17A-E6152D473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818442"/>
              </p:ext>
            </p:extLst>
          </p:nvPr>
        </p:nvGraphicFramePr>
        <p:xfrm>
          <a:off x="3809306" y="2023526"/>
          <a:ext cx="4364309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840">
                <a:tc>
                  <a:txBody>
                    <a:bodyPr/>
                    <a:lstStyle/>
                    <a:p>
                      <a:r>
                        <a:rPr lang="en-US" sz="2600" dirty="0"/>
                        <a:t>Year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Pages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1986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327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1991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691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1997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910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dirty="0"/>
                        <a:t>2013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1346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2553C0C-4C43-44B4-BF2B-91E5124D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81" y="2023526"/>
            <a:ext cx="21717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Evolution by growth: the case of C++, Java, Python…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Old tools can’t satisfy all our needs, so new functionality is added: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70126BEA-532C-4040-AEEC-D40CAF61F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8" y="1779919"/>
            <a:ext cx="2275656" cy="285886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35E2DFEA-52B8-40E8-9B46-42BBC17D9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508893"/>
              </p:ext>
            </p:extLst>
          </p:nvPr>
        </p:nvGraphicFramePr>
        <p:xfrm>
          <a:off x="4236657" y="1779918"/>
          <a:ext cx="4104456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840">
                <a:tc>
                  <a:txBody>
                    <a:bodyPr/>
                    <a:lstStyle/>
                    <a:p>
                      <a:r>
                        <a:rPr lang="en-US" sz="2600" dirty="0"/>
                        <a:t>Year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Pages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600" dirty="0"/>
                        <a:t>1996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dirty="0"/>
                        <a:t>333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600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dirty="0"/>
                        <a:t>442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6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dirty="0"/>
                        <a:t>595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6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dirty="0"/>
                        <a:t>928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60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600" dirty="0"/>
                        <a:t>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45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Evolution by growth: the case of C++, Java, Python…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000" i="1" dirty="0"/>
              <a:t>“Programmers should be free to pick their own programming style, and that style should be fully supported by C++. Allowing a useful feature is more important than preventing every possible misuse of C++.”</a:t>
            </a:r>
            <a:r>
              <a:rPr lang="en-US" sz="2000" dirty="0"/>
              <a:t> – B. </a:t>
            </a:r>
            <a:r>
              <a:rPr lang="en-US" sz="2000" dirty="0" err="1"/>
              <a:t>Stroustrup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graphicFrame>
        <p:nvGraphicFramePr>
          <p:cNvPr id="10" name="Таблица 14">
            <a:extLst>
              <a:ext uri="{FF2B5EF4-FFF2-40B4-BE49-F238E27FC236}">
                <a16:creationId xmlns:a16="http://schemas.microsoft.com/office/drawing/2014/main" id="{FDF3C552-EE40-4BD7-A44A-1C71ADD43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161464"/>
              </p:ext>
            </p:extLst>
          </p:nvPr>
        </p:nvGraphicFramePr>
        <p:xfrm>
          <a:off x="1315330" y="2124572"/>
          <a:ext cx="6303640" cy="2801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807">
                <a:tc>
                  <a:txBody>
                    <a:bodyPr/>
                    <a:lstStyle/>
                    <a:p>
                      <a:r>
                        <a:rPr lang="en-US" sz="2000" dirty="0"/>
                        <a:t>C++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Java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807">
                <a:tc>
                  <a:txBody>
                    <a:bodyPr/>
                    <a:lstStyle/>
                    <a:p>
                      <a:r>
                        <a:rPr lang="en-US" sz="2000" dirty="0"/>
                        <a:t>templates (1990)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generics (2004)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807">
                <a:tc>
                  <a:txBody>
                    <a:bodyPr/>
                    <a:lstStyle/>
                    <a:p>
                      <a:r>
                        <a:rPr lang="en-US" sz="2000" dirty="0"/>
                        <a:t>string class (1998)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strings</a:t>
                      </a:r>
                      <a:r>
                        <a:rPr lang="en-US" sz="2000" baseline="0" dirty="0"/>
                        <a:t> (1996)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807">
                <a:tc>
                  <a:txBody>
                    <a:bodyPr/>
                    <a:lstStyle/>
                    <a:p>
                      <a:r>
                        <a:rPr lang="en-US" sz="2000" dirty="0"/>
                        <a:t>range</a:t>
                      </a:r>
                      <a:r>
                        <a:rPr lang="en-US" sz="2000" baseline="0" dirty="0"/>
                        <a:t> loop (2011)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2004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07">
                <a:tc>
                  <a:txBody>
                    <a:bodyPr/>
                    <a:lstStyle/>
                    <a:p>
                      <a:r>
                        <a:rPr lang="en-US" sz="2000" dirty="0"/>
                        <a:t>lambda </a:t>
                      </a:r>
                      <a:r>
                        <a:rPr lang="en-US" sz="2000" dirty="0" err="1"/>
                        <a:t>expr</a:t>
                      </a:r>
                      <a:r>
                        <a:rPr lang="en-US" sz="2000" dirty="0"/>
                        <a:t> (2011)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2014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913">
                <a:tc>
                  <a:txBody>
                    <a:bodyPr/>
                    <a:lstStyle/>
                    <a:p>
                      <a:r>
                        <a:rPr lang="en-US" sz="2000" dirty="0" err="1"/>
                        <a:t>std</a:t>
                      </a:r>
                      <a:r>
                        <a:rPr lang="en-US" sz="2000" dirty="0"/>
                        <a:t> multithreading (2011)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1996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807">
                <a:tc>
                  <a:txBody>
                    <a:bodyPr/>
                    <a:lstStyle/>
                    <a:p>
                      <a:r>
                        <a:rPr lang="en-US" sz="2000" dirty="0" err="1"/>
                        <a:t>std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regexp</a:t>
                      </a:r>
                      <a:r>
                        <a:rPr lang="en-US" sz="2000" dirty="0"/>
                        <a:t> (2011)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2002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49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latest code review: a 135-line long function</a:t>
            </a:r>
            <a:endParaRPr dirty="0"/>
          </a:p>
        </p:txBody>
      </p:sp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A10D5-0A22-471F-9471-DD7ECA95A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0" t="31711" r="7433"/>
          <a:stretch/>
        </p:blipFill>
        <p:spPr>
          <a:xfrm>
            <a:off x="1146153" y="1119065"/>
            <a:ext cx="7997847" cy="37296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Evolution by restriction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Our tools are improved by means of two simple methods: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Give us something so we can use it.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Take something from us, so we can’t use it anymore.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6822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take away GOTO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200" dirty="0"/>
              <a:t>A fragment in BASIC: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Monfort</a:t>
            </a:r>
            <a:r>
              <a:rPr lang="en-US" sz="2200" dirty="0"/>
              <a:t> N. et al.</a:t>
            </a:r>
          </a:p>
          <a:p>
            <a:pPr marL="0" indent="0">
              <a:buNone/>
            </a:pPr>
            <a:r>
              <a:rPr lang="en-US" sz="2200" dirty="0"/>
              <a:t>10 PRINT CHR$(205.5+</a:t>
            </a:r>
            <a:br>
              <a:rPr lang="en-US" sz="2200" dirty="0"/>
            </a:br>
            <a:r>
              <a:rPr lang="en-US" sz="2200" dirty="0"/>
              <a:t>RND(1)); : GOTO 10.</a:t>
            </a:r>
          </a:p>
          <a:p>
            <a:pPr marL="0" indent="0">
              <a:buNone/>
            </a:pPr>
            <a:r>
              <a:rPr lang="en-US" sz="2200" dirty="0"/>
              <a:t>The MIT Press, 2012</a:t>
            </a:r>
            <a:br>
              <a:rPr lang="en-US" sz="2200" dirty="0"/>
            </a:br>
            <a:r>
              <a:rPr lang="en-US" sz="2200" dirty="0"/>
              <a:t>(p. 258)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53823-C649-459C-8AF7-C89699876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88"/>
          <a:stretch/>
        </p:blipFill>
        <p:spPr>
          <a:xfrm>
            <a:off x="3425006" y="1025175"/>
            <a:ext cx="5718993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14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take away GOTO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ON… GOSUB is not for the faint-hearted: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F872-A39F-40E7-B888-19BB3837F5EA}"/>
              </a:ext>
            </a:extLst>
          </p:cNvPr>
          <p:cNvSpPr txBox="1"/>
          <p:nvPr/>
        </p:nvSpPr>
        <p:spPr>
          <a:xfrm>
            <a:off x="391885" y="1774275"/>
            <a:ext cx="63541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</a:rPr>
              <a:t>10   INPUT "Write a number, please"; A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20   ON A/4 GOSUB 1000,2000,3000: PRINT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999  END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1000 PRINT "1. Subroutine"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1001 A=A+1: RETURN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2000 PRINT "2. Subroutine"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2001 A=A+1: RETURN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3000 PRINT "3. Subroutine"</a:t>
            </a:r>
          </a:p>
          <a:p>
            <a:r>
              <a:rPr lang="en-US" sz="2000" dirty="0">
                <a:latin typeface="Consolas" panose="020B0609020204030204" pitchFamily="49" charset="0"/>
              </a:rPr>
              <a:t>3001 A=A+1: RETURN</a:t>
            </a:r>
            <a:endParaRPr lang="ru-RU" sz="20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03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242596" y="863327"/>
            <a:ext cx="8724122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“For a number of years I have been familiar with the observation that the quality of programmers is a decreasing function of the density of go to statements in the programs they produce. More recently I discovered why the use of the go to statement has such disastrous effects, and I became convinced that the go to statement should be abolished from all "higher level" programming languages”</a:t>
            </a:r>
          </a:p>
          <a:p>
            <a:pPr marL="0" indent="0" algn="r">
              <a:buNone/>
            </a:pPr>
            <a:r>
              <a:rPr lang="en-US" sz="2400" i="0" dirty="0"/>
              <a:t>E. Dijkstra. Go To Statement Considered Harmful.</a:t>
            </a:r>
          </a:p>
          <a:p>
            <a:pPr marL="0" indent="0" algn="r">
              <a:buNone/>
            </a:pPr>
            <a:r>
              <a:rPr lang="en-US" sz="2400" i="0" dirty="0"/>
              <a:t>Communications of the ACM, 11(3), 1968, pp.147-148</a:t>
            </a:r>
            <a:endParaRPr lang="en-US" sz="4000" i="0" dirty="0"/>
          </a:p>
        </p:txBody>
      </p:sp>
    </p:spTree>
    <p:extLst>
      <p:ext uri="{BB962C8B-B14F-4D97-AF65-F5344CB8AC3E}">
        <p14:creationId xmlns:p14="http://schemas.microsoft.com/office/powerpoint/2010/main" val="165452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take away mutability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x = </a:t>
            </a:r>
            <a:r>
              <a:rPr lang="en-US" sz="2400" dirty="0" err="1">
                <a:latin typeface="Consolas" panose="020B0609020204030204" pitchFamily="49" charset="0"/>
              </a:rPr>
              <a:t>MyObject</a:t>
            </a:r>
            <a:r>
              <a:rPr lang="en-US" sz="2400" dirty="0"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# is x the same or not after these lines?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y = x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z = </a:t>
            </a:r>
            <a:r>
              <a:rPr lang="en-US" sz="2400" dirty="0" err="1">
                <a:latin typeface="Consolas" panose="020B0609020204030204" pitchFamily="49" charset="0"/>
              </a:rPr>
              <a:t>x.calc</a:t>
            </a:r>
            <a:r>
              <a:rPr lang="en-US" sz="2400" dirty="0"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400" dirty="0" err="1">
                <a:latin typeface="Consolas" panose="020B0609020204030204" pitchFamily="49" charset="0"/>
              </a:rPr>
              <a:t>x.do_it</a:t>
            </a:r>
            <a:r>
              <a:rPr lang="en-US" sz="2400" dirty="0">
                <a:latin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400" dirty="0" err="1">
                <a:latin typeface="Consolas" panose="020B0609020204030204" pitchFamily="49" charset="0"/>
              </a:rPr>
              <a:t>my_fun</a:t>
            </a:r>
            <a:r>
              <a:rPr lang="en-US" sz="2400" dirty="0">
                <a:latin typeface="Consolas" panose="020B0609020204030204" pitchFamily="49" charset="0"/>
              </a:rPr>
              <a:t>(x)</a:t>
            </a:r>
          </a:p>
          <a:p>
            <a:pPr marL="0" indent="0">
              <a:buNone/>
            </a:pP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10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take away mutability (command-query)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“Command-Query Separation principle: </a:t>
            </a:r>
          </a:p>
          <a:p>
            <a:pPr marL="0" indent="0">
              <a:buNone/>
            </a:pP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functions should not produce abstract side effects”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*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private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latin typeface="Consolas" panose="020B0609020204030204" pitchFamily="49" charset="0"/>
              </a:rPr>
              <a:t> x;		  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private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latin typeface="Consolas" panose="020B0609020204030204" pitchFamily="49" charset="0"/>
              </a:rPr>
              <a:t> x;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IncRetX</a:t>
            </a:r>
            <a:r>
              <a:rPr lang="en-US" sz="2400" dirty="0">
                <a:latin typeface="Consolas" panose="020B0609020204030204" pitchFamily="49" charset="0"/>
              </a:rPr>
              <a:t>() {	  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IncX</a:t>
            </a:r>
            <a:r>
              <a:rPr lang="en-US" sz="2400" dirty="0">
                <a:latin typeface="Consolas" panose="020B0609020204030204" pitchFamily="49" charset="0"/>
              </a:rPr>
              <a:t>() { x++; }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    x++;			  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RetX</a:t>
            </a:r>
            <a:r>
              <a:rPr lang="en-US" sz="2400" dirty="0">
                <a:latin typeface="Consolas" panose="020B0609020204030204" pitchFamily="49" charset="0"/>
              </a:rPr>
              <a:t>() {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latin typeface="Consolas" panose="020B0609020204030204" pitchFamily="49" charset="0"/>
              </a:rPr>
              <a:t> x; }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70C0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latin typeface="Consolas" panose="020B0609020204030204" pitchFamily="49" charset="0"/>
              </a:rPr>
              <a:t> x;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* B. Meyer. Object-oriented Software Construction (2</a:t>
            </a:r>
            <a:r>
              <a:rPr lang="en-US" sz="2000" baseline="30000" dirty="0"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Ed).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Prentice-Hall, 2000 (p.751)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B68EF86-F5CE-46C6-BD1A-171EC4BCA409}"/>
              </a:ext>
            </a:extLst>
          </p:cNvPr>
          <p:cNvSpPr/>
          <p:nvPr/>
        </p:nvSpPr>
        <p:spPr>
          <a:xfrm>
            <a:off x="3340359" y="2737619"/>
            <a:ext cx="559837" cy="475861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621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take away mutability (just “be immutable”)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923731"/>
            <a:ext cx="9143999" cy="4002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i="1" dirty="0">
                <a:latin typeface="Roboto" panose="02000000000000000000" pitchFamily="2" charset="0"/>
                <a:ea typeface="Roboto" panose="02000000000000000000" pitchFamily="2" charset="0"/>
              </a:rPr>
              <a:t>“make all classes immutable”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* (i.e., do all the work in the class constructor and never touch it afterwards).</a:t>
            </a: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                                                          * Y.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Bugaenko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. Elegant objects,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                                                             Vol.1. 2017 (Sec. 2.6) </a:t>
            </a:r>
            <a:b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82A7B-9D20-4586-A71C-33E513E4B303}"/>
              </a:ext>
            </a:extLst>
          </p:cNvPr>
          <p:cNvSpPr txBox="1"/>
          <p:nvPr/>
        </p:nvSpPr>
        <p:spPr>
          <a:xfrm>
            <a:off x="0" y="1858646"/>
            <a:ext cx="65500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class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Student: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def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__</a:t>
            </a:r>
            <a:r>
              <a:rPr lang="en-US" sz="2000" dirty="0" err="1">
                <a:latin typeface="Consolas" panose="020B0609020204030204" pitchFamily="49" charset="0"/>
                <a:ea typeface="Roboto" panose="02000000000000000000" pitchFamily="2" charset="0"/>
              </a:rPr>
              <a:t>init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__(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, name, id):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    </a:t>
            </a:r>
            <a:r>
              <a:rPr lang="en-US" sz="2000" b="1" dirty="0" err="1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 err="1">
                <a:latin typeface="Consolas" panose="020B0609020204030204" pitchFamily="49" charset="0"/>
                <a:ea typeface="Roboto" panose="02000000000000000000" pitchFamily="2" charset="0"/>
              </a:rPr>
              <a:t>._name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= name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    </a:t>
            </a:r>
            <a:r>
              <a:rPr lang="en-US" sz="2000" b="1" dirty="0" err="1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 err="1">
                <a:latin typeface="Consolas" panose="020B0609020204030204" pitchFamily="49" charset="0"/>
                <a:ea typeface="Roboto" panose="02000000000000000000" pitchFamily="2" charset="0"/>
              </a:rPr>
              <a:t>._id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= id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def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name(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):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    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return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 err="1">
                <a:latin typeface="Consolas" panose="020B0609020204030204" pitchFamily="49" charset="0"/>
                <a:ea typeface="Roboto" panose="02000000000000000000" pitchFamily="2" charset="0"/>
              </a:rPr>
              <a:t>._name</a:t>
            </a:r>
            <a:endParaRPr lang="en-US" sz="2000" dirty="0">
              <a:latin typeface="Consolas" panose="020B0609020204030204" pitchFamily="49" charset="0"/>
              <a:ea typeface="Roboto" panose="02000000000000000000" pitchFamily="2" charset="0"/>
            </a:endParaRPr>
          </a:p>
          <a:p>
            <a:endParaRPr lang="en-US" sz="2000" dirty="0">
              <a:latin typeface="Consolas" panose="020B0609020204030204" pitchFamily="49" charset="0"/>
              <a:ea typeface="Roboto" panose="02000000000000000000" pitchFamily="2" charset="0"/>
            </a:endParaRP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def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id(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):</a:t>
            </a:r>
          </a:p>
          <a:p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       </a:t>
            </a:r>
            <a:r>
              <a:rPr lang="en-US" sz="2000" b="1" dirty="0">
                <a:latin typeface="Consolas" panose="020B0609020204030204" pitchFamily="49" charset="0"/>
                <a:ea typeface="Roboto" panose="02000000000000000000" pitchFamily="2" charset="0"/>
              </a:rPr>
              <a:t>return</a:t>
            </a:r>
            <a:r>
              <a:rPr lang="en-US" sz="2000" dirty="0">
                <a:latin typeface="Consolas" panose="020B0609020204030204" pitchFamily="49" charset="0"/>
                <a:ea typeface="Roboto" panose="02000000000000000000" pitchFamily="2" charset="0"/>
              </a:rPr>
              <a:t> </a:t>
            </a:r>
            <a:r>
              <a:rPr lang="en-US" sz="2000" b="1" dirty="0" err="1">
                <a:latin typeface="Consolas" panose="020B0609020204030204" pitchFamily="49" charset="0"/>
                <a:ea typeface="Roboto" panose="02000000000000000000" pitchFamily="2" charset="0"/>
              </a:rPr>
              <a:t>self</a:t>
            </a:r>
            <a:r>
              <a:rPr lang="en-US" sz="2000" dirty="0" err="1">
                <a:latin typeface="Consolas" panose="020B0609020204030204" pitchFamily="49" charset="0"/>
                <a:ea typeface="Roboto" panose="02000000000000000000" pitchFamily="2" charset="0"/>
              </a:rPr>
              <a:t>._id</a:t>
            </a:r>
            <a:endParaRPr lang="en-US" sz="2000" dirty="0">
              <a:latin typeface="Consolas" panose="020B0609020204030204" pitchFamily="49" charset="0"/>
              <a:ea typeface="Roboto" panose="02000000000000000000" pitchFamily="2" charset="0"/>
            </a:endParaRPr>
          </a:p>
          <a:p>
            <a:endParaRPr lang="ru-RU" sz="20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13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/>
              <a:t>TDD</a:t>
            </a:r>
            <a:r>
              <a:rPr lang="en-US" dirty="0"/>
              <a:t>, Simple Rules, and Key Indicators</a:t>
            </a:r>
            <a:endParaRPr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Towards testable architecture</a:t>
            </a:r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601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Test-driven development is a discipline that helps professional software developers ship clean, flexible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code that works, on time.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457200" lvl="1" indent="0" algn="r">
              <a:spcBef>
                <a:spcPts val="600"/>
              </a:spcBef>
              <a:buNone/>
            </a:pPr>
            <a:r>
              <a:rPr lang="en-US" sz="2400" i="0" dirty="0"/>
              <a:t>Martin, R. (2007). Professionalism and</a:t>
            </a:r>
            <a:br>
              <a:rPr lang="en-US" sz="2400" i="0" dirty="0"/>
            </a:br>
            <a:r>
              <a:rPr lang="en-US" sz="2400" i="0" dirty="0"/>
              <a:t>test-driven development. </a:t>
            </a:r>
            <a:br>
              <a:rPr lang="en-US" sz="2400" i="0" dirty="0"/>
            </a:br>
            <a:r>
              <a:rPr lang="en-US" sz="2400" i="0" dirty="0"/>
              <a:t>IEEE Software, 24(3), 32-36.</a:t>
            </a:r>
            <a:endParaRPr sz="2400" i="0" dirty="0"/>
          </a:p>
        </p:txBody>
      </p:sp>
    </p:spTree>
    <p:extLst>
      <p:ext uri="{BB962C8B-B14F-4D97-AF65-F5344CB8AC3E}">
        <p14:creationId xmlns:p14="http://schemas.microsoft.com/office/powerpoint/2010/main" val="3317141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900450" y="8854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Be humble about what your unit tests can achieve (…)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Unit tests are unlikely to test more than one trillionth of the functionality of any given method in 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reasonable testing cycle. Get over it.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457200" lvl="1" indent="0" algn="r">
              <a:spcBef>
                <a:spcPts val="600"/>
              </a:spcBef>
              <a:buNone/>
            </a:pPr>
            <a:r>
              <a:rPr lang="en-US" sz="2400" i="0" dirty="0" err="1"/>
              <a:t>Coplien</a:t>
            </a:r>
            <a:r>
              <a:rPr lang="en-US" sz="2400" i="0" dirty="0"/>
              <a:t>, J. Why Most Unit Testing is Waste.</a:t>
            </a:r>
            <a:br>
              <a:rPr lang="en-US" sz="2400" i="0" dirty="0"/>
            </a:br>
            <a:r>
              <a:rPr lang="en-US" sz="2400" i="0" dirty="0"/>
              <a:t>RBCS-US, 2014.</a:t>
            </a:r>
            <a:endParaRPr sz="2400" i="0" dirty="0"/>
          </a:p>
        </p:txBody>
      </p:sp>
    </p:spTree>
    <p:extLst>
      <p:ext uri="{BB962C8B-B14F-4D97-AF65-F5344CB8AC3E}">
        <p14:creationId xmlns:p14="http://schemas.microsoft.com/office/powerpoint/2010/main" val="1517909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very general observation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400" dirty="0"/>
              <a:t>A single algorithm is like an atom. It might be simple or complex inside, but it is understood “holistically” (as a </a:t>
            </a:r>
            <a:r>
              <a:rPr lang="en-US" sz="2400" i="1" dirty="0"/>
              <a:t>whole)</a:t>
            </a:r>
            <a:r>
              <a:rPr lang="en-US" sz="2400" dirty="0"/>
              <a:t>.</a:t>
            </a:r>
          </a:p>
          <a:p>
            <a:pPr marL="342900" indent="-342900"/>
            <a:r>
              <a:rPr lang="en-US" sz="2400" dirty="0"/>
              <a:t>Much time is spent learning/training algorithms.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A software project contains numerous algorithms.</a:t>
            </a:r>
          </a:p>
          <a:p>
            <a:pPr marL="342900" indent="-342900"/>
            <a:r>
              <a:rPr lang="en-US" sz="2400" dirty="0"/>
              <a:t>Thus, it is a “system” that has structure.</a:t>
            </a:r>
          </a:p>
          <a:p>
            <a:pPr marL="342900" indent="-342900"/>
            <a:r>
              <a:rPr lang="en-US" sz="2400" dirty="0"/>
              <a:t>Less time is spent on discussing structure.</a:t>
            </a:r>
            <a:endParaRPr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3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Approaching TDD 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I am approaching TDD since the time of the Beck’s XP book*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“Best practices” weren’t codified well enough.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Tools and examples weren’t easily available.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Even </a:t>
            </a:r>
            <a:r>
              <a:rPr lang="en-US" sz="2400" i="1" dirty="0"/>
              <a:t>today</a:t>
            </a:r>
            <a:r>
              <a:rPr lang="en-US" sz="2400" dirty="0"/>
              <a:t> it is too easy to get into a mess and abandon TDD.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* K. Beck. Extreme Programming Explained. Addison-Wesley, 1999.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Three Laws of TDD*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5"/>
            <a:ext cx="9143999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You may not write production code </a:t>
            </a:r>
            <a:br>
              <a:rPr lang="en-US" sz="2400" dirty="0"/>
            </a:br>
            <a:r>
              <a:rPr lang="en-US" sz="2400" dirty="0"/>
              <a:t>until you have written a failing unit test**.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You may not write more of a unit test </a:t>
            </a:r>
            <a:br>
              <a:rPr lang="en-US" sz="2400" dirty="0"/>
            </a:br>
            <a:r>
              <a:rPr lang="en-US" sz="2400" dirty="0"/>
              <a:t>than is sufficient to fail, and not compiling is failing.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You may not write more production code </a:t>
            </a:r>
            <a:br>
              <a:rPr lang="en-US" sz="2400" dirty="0"/>
            </a:br>
            <a:r>
              <a:rPr lang="en-US" sz="2400" dirty="0"/>
              <a:t>than is sufficient to pass the currently failing test.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/>
              <a:t>* </a:t>
            </a:r>
            <a:r>
              <a:rPr lang="en-US" sz="2000" i="0" dirty="0"/>
              <a:t>Martin, R. (2007). Professionalism and test-driven development. </a:t>
            </a:r>
            <a:br>
              <a:rPr lang="en-US" sz="2000" i="0" dirty="0"/>
            </a:br>
            <a:r>
              <a:rPr lang="en-US" sz="2000" i="0" dirty="0"/>
              <a:t>IEEE Software, 24(3), 32-36.</a:t>
            </a:r>
          </a:p>
          <a:p>
            <a:pPr marL="0" indent="0">
              <a:buNone/>
            </a:pPr>
            <a:r>
              <a:rPr lang="en-US" sz="2000" i="0" dirty="0"/>
              <a:t>* A </a:t>
            </a:r>
            <a:r>
              <a:rPr lang="en-US" sz="2000" i="1" dirty="0"/>
              <a:t>unit</a:t>
            </a:r>
            <a:r>
              <a:rPr lang="en-US" sz="2000" i="0" dirty="0"/>
              <a:t> is the smallest testable part of an application.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832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More (implicit) rules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When you can pass the test, refactor the code to clean it up.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(You can and should also refactor tests).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As a rule, when your tests become more specific, </a:t>
            </a:r>
            <a:br>
              <a:rPr lang="en-US" sz="2400" dirty="0"/>
            </a:br>
            <a:r>
              <a:rPr lang="en-US" sz="2400" dirty="0"/>
              <a:t>the production code becomes more generic.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 a rule, you should not strive for 1-to-1 correspondence between tests and classes or functions; they are independent.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 a rule, you should not strive for 100% test coverage: </a:t>
            </a:r>
            <a:br>
              <a:rPr lang="en-US" sz="2400" dirty="0"/>
            </a:br>
            <a:r>
              <a:rPr lang="en-US" sz="2400" dirty="0"/>
              <a:t>e.g., trivial “glue” code and GUI is OK to test manually.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59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Even more stuff… how to start?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Practical development is complicated, so there are </a:t>
            </a:r>
            <a:r>
              <a:rPr lang="en-US" sz="2400" i="1" dirty="0"/>
              <a:t>lots</a:t>
            </a:r>
            <a:r>
              <a:rPr lang="en-US" sz="2400" dirty="0"/>
              <a:t> of cases, where it isn’t clear how to apply TDD.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However, many of them are widely discussed.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An easy way to start is to try out some “code katas”</a:t>
            </a:r>
            <a:br>
              <a:rPr lang="en-US" sz="2400" dirty="0"/>
            </a:br>
            <a:r>
              <a:rPr lang="en-US" sz="2400" dirty="0">
                <a:hlinkClick r:id="rId3"/>
              </a:rPr>
              <a:t>http://codekata.com</a:t>
            </a:r>
            <a:br>
              <a:rPr lang="en-US" sz="2400" dirty="0"/>
            </a:br>
            <a:r>
              <a:rPr lang="en-US" sz="2400" dirty="0">
                <a:hlinkClick r:id="rId4"/>
              </a:rPr>
              <a:t>https://kata-log.rocks/tdd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9AFD9-DCB4-4F22-A82B-60DA4779E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245"/>
          <a:stretch/>
        </p:blipFill>
        <p:spPr>
          <a:xfrm>
            <a:off x="4254761" y="3173053"/>
            <a:ext cx="2537927" cy="172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6A5DC-DFA2-4B18-B477-AEEE2523BA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00"/>
          <a:stretch/>
        </p:blipFill>
        <p:spPr>
          <a:xfrm>
            <a:off x="6792688" y="3173053"/>
            <a:ext cx="2340854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06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Case study: Tic tac toe kata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Let’s write the Tic tac toe game using TDD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1BA464F-8BEA-4352-B46B-15D0F192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17" y="1748668"/>
            <a:ext cx="3509564" cy="31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606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Automated tests vs TDD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Many arguments in favor of TDD emphasize </a:t>
            </a:r>
            <a:r>
              <a:rPr lang="en-US" sz="2400" i="1" dirty="0"/>
              <a:t>automated unit tests</a:t>
            </a:r>
            <a:r>
              <a:rPr lang="en-US" sz="2400" dirty="0"/>
              <a:t>: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[We] write unit tests so that [our] confidence in the operation of the program can become part of the program itself.*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[on refactoring]: you have the tests, so you are less likely to break something without knowing it.**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* K. Beck. Extreme Programming Explained. Addison-Wesley, 1999 (Ch. 10). ** </a:t>
            </a:r>
            <a:r>
              <a:rPr lang="en-US" sz="2400" i="1" dirty="0"/>
              <a:t>ibid.</a:t>
            </a:r>
            <a:r>
              <a:rPr lang="en-US" sz="2400" dirty="0"/>
              <a:t>, Ch. 11.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73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Automated tests vs TDD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Tests describe our software and make refactoring safer.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“To me, legacy code is simply</a:t>
            </a:r>
            <a:br>
              <a:rPr lang="en-US" sz="2400" i="1" dirty="0"/>
            </a:br>
            <a:r>
              <a:rPr lang="en-US" sz="2400" i="1" dirty="0"/>
              <a:t>code without tests”*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/>
              <a:t>* M. Feathers. Working effectively</a:t>
            </a:r>
            <a:br>
              <a:rPr lang="en-US" sz="2400" dirty="0"/>
            </a:br>
            <a:r>
              <a:rPr lang="en-US" sz="2400" dirty="0"/>
              <a:t>with legacy code. Pearson, 2004.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3" name="Picture 2" descr="A cat in a bathtub&#10;&#10;Description automatically generated">
            <a:extLst>
              <a:ext uri="{FF2B5EF4-FFF2-40B4-BE49-F238E27FC236}">
                <a16:creationId xmlns:a16="http://schemas.microsoft.com/office/drawing/2014/main" id="{9DF99FBF-FE98-40CD-94FB-B87E351BC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832" y="1711376"/>
            <a:ext cx="3616540" cy="31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4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TDD is “Test First”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However, there is another consideration: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/>
            <a:r>
              <a:rPr lang="en-US" sz="2400" dirty="0"/>
              <a:t>TDD forces you to create </a:t>
            </a:r>
            <a:r>
              <a:rPr lang="en-US" sz="2400" i="1" dirty="0"/>
              <a:t>testable</a:t>
            </a:r>
            <a:r>
              <a:rPr lang="en-US" sz="2400" dirty="0"/>
              <a:t> architecture consisting of small isolated components. It won’t happen if you test </a:t>
            </a:r>
            <a:r>
              <a:rPr lang="en-US" sz="2400" i="1" dirty="0"/>
              <a:t>after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1000" dirty="0"/>
          </a:p>
          <a:p>
            <a:pPr marL="342900" indent="-342900"/>
            <a:r>
              <a:rPr lang="en-US" sz="2400" dirty="0"/>
              <a:t>Testability is an important property of good software. A test is the simplest </a:t>
            </a:r>
            <a:r>
              <a:rPr lang="en-US" sz="2400" i="1" dirty="0"/>
              <a:t>client</a:t>
            </a:r>
            <a:r>
              <a:rPr lang="en-US" sz="2400" dirty="0"/>
              <a:t> of your component. If a component is hard to test, it is probably hard to reuse.</a:t>
            </a:r>
          </a:p>
          <a:p>
            <a:pPr marL="0" indent="0">
              <a:buNone/>
            </a:pPr>
            <a:endParaRPr lang="en-US" sz="1000" dirty="0"/>
          </a:p>
          <a:p>
            <a:pPr marL="342900" indent="-342900"/>
            <a:r>
              <a:rPr lang="en-US" sz="2400" dirty="0"/>
              <a:t>Thus, TDD is a way to add another constraint into the system.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143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Other architectural Implications (?)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0" y="1025174"/>
            <a:ext cx="9143999" cy="4032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342900" indent="-342900"/>
            <a:r>
              <a:rPr lang="en-US" sz="2400" dirty="0"/>
              <a:t>Some authors criticize TDD for the </a:t>
            </a:r>
            <a:r>
              <a:rPr lang="en-US" sz="2400" i="1" dirty="0"/>
              <a:t>alleged</a:t>
            </a:r>
            <a:r>
              <a:rPr lang="en-US" sz="2400" dirty="0"/>
              <a:t> “no upfront design” approach (and thus for the lack of well-thought architecture).</a:t>
            </a:r>
          </a:p>
          <a:p>
            <a:pPr marL="0" indent="0">
              <a:buNone/>
            </a:pPr>
            <a:endParaRPr lang="en-US" sz="1000" dirty="0"/>
          </a:p>
          <a:p>
            <a:pPr marL="342900" indent="-342900"/>
            <a:r>
              <a:rPr lang="en-US" sz="2400" dirty="0"/>
              <a:t>TDD does not specify in which order you should implement classes and methods, and not against design thinking.</a:t>
            </a:r>
          </a:p>
          <a:p>
            <a:pPr marL="0" indent="0">
              <a:buNone/>
            </a:pPr>
            <a:endParaRPr lang="en-US" sz="1000" dirty="0"/>
          </a:p>
          <a:p>
            <a:pPr marL="342900" indent="-342900"/>
            <a:r>
              <a:rPr lang="en-US" sz="2400" dirty="0"/>
              <a:t>However, balancing “the big picture” and “the small picture” and establishing “natural growth” can be challenging.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654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ctrTitle" idx="4294967295"/>
          </p:nvPr>
        </p:nvSpPr>
        <p:spPr>
          <a:xfrm>
            <a:off x="1033300" y="1583350"/>
            <a:ext cx="6672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8700"/>
                </a:solidFill>
              </a:rPr>
              <a:t>THANKS!</a:t>
            </a:r>
            <a:endParaRPr sz="6000">
              <a:solidFill>
                <a:srgbClr val="FF8700"/>
              </a:solidFill>
            </a:endParaRPr>
          </a:p>
        </p:txBody>
      </p:sp>
      <p:sp>
        <p:nvSpPr>
          <p:cNvPr id="306" name="Google Shape;306;p36"/>
          <p:cNvSpPr txBox="1">
            <a:spLocks noGrp="1"/>
          </p:cNvSpPr>
          <p:nvPr>
            <p:ph type="subTitle" idx="4294967295"/>
          </p:nvPr>
        </p:nvSpPr>
        <p:spPr>
          <a:xfrm>
            <a:off x="1033300" y="2630575"/>
            <a:ext cx="7185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</a:rPr>
              <a:t>Any questions?</a:t>
            </a:r>
            <a:endParaRPr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The architecture that actually predominates in practice [is] the BIG BALL OF MUD.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[It] is haphazardly structured, sprawling, sloppy, duct-tape and bailing wire, spaghetti code jungle.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457200" lvl="1" indent="0" algn="r">
              <a:spcBef>
                <a:spcPts val="600"/>
              </a:spcBef>
              <a:buNone/>
            </a:pPr>
            <a:r>
              <a:rPr lang="en-US" sz="2400" i="0" dirty="0"/>
              <a:t>Foote, B., &amp; Yoder, J. (1997). Big ball of mud. Pattern languages of program design, 4, 654-692.</a:t>
            </a:r>
            <a:endParaRPr sz="2400" i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83975" y="121298"/>
            <a:ext cx="8518849" cy="41367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/>
              <a:t>…many of our software systems are </a:t>
            </a:r>
            <a:br>
              <a:rPr lang="en-US" sz="2400" dirty="0"/>
            </a:br>
            <a:r>
              <a:rPr lang="en-US" sz="2400" dirty="0"/>
              <a:t>(…) shantytowns. [They] are usually </a:t>
            </a:r>
            <a:br>
              <a:rPr lang="en-US" sz="2400" dirty="0"/>
            </a:br>
            <a:r>
              <a:rPr lang="en-US" sz="2400" dirty="0"/>
              <a:t>built from common, inexpensive </a:t>
            </a:r>
            <a:br>
              <a:rPr lang="en-US" sz="2400" dirty="0"/>
            </a:br>
            <a:r>
              <a:rPr lang="en-US" sz="2400" dirty="0"/>
              <a:t>materials and simple tools (…) using </a:t>
            </a:r>
            <a:br>
              <a:rPr lang="en-US" sz="2400" dirty="0"/>
            </a:br>
            <a:r>
              <a:rPr lang="en-US" sz="2400" dirty="0"/>
              <a:t>relatively unskilled labor. (…) </a:t>
            </a:r>
            <a:br>
              <a:rPr lang="en-US" sz="2400" dirty="0"/>
            </a:br>
            <a:r>
              <a:rPr lang="en-US" sz="2400" dirty="0"/>
              <a:t>Shantytowns fulfill an immediate, </a:t>
            </a:r>
            <a:br>
              <a:rPr lang="en-US" sz="2400" dirty="0"/>
            </a:br>
            <a:r>
              <a:rPr lang="en-US" sz="2400" dirty="0"/>
              <a:t>local need for housing (…) Loftier </a:t>
            </a:r>
            <a:br>
              <a:rPr lang="en-US" sz="2400" dirty="0"/>
            </a:br>
            <a:r>
              <a:rPr lang="en-US" sz="2400" dirty="0"/>
              <a:t>architectural goals are a luxury that has to wait.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6324F8-F1F9-4D25-9EF4-4CC287622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r="23899"/>
          <a:stretch/>
        </p:blipFill>
        <p:spPr bwMode="auto">
          <a:xfrm>
            <a:off x="5108510" y="205273"/>
            <a:ext cx="3951515" cy="36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4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Architectural challenges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-102638" y="1095855"/>
            <a:ext cx="4096139" cy="3771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400" dirty="0"/>
              <a:t>Your system should be designed </a:t>
            </a:r>
            <a:r>
              <a:rPr lang="en-US" sz="2400" i="1" dirty="0"/>
              <a:t>well</a:t>
            </a:r>
            <a:r>
              <a:rPr lang="en-US" sz="2400" dirty="0"/>
              <a:t>.</a:t>
            </a:r>
          </a:p>
          <a:p>
            <a:pPr marL="342900" indent="-342900"/>
            <a:r>
              <a:rPr lang="en-US" sz="2400" dirty="0"/>
              <a:t>Design isn’t free.</a:t>
            </a:r>
          </a:p>
          <a:p>
            <a:pPr marL="342900" indent="-342900"/>
            <a:r>
              <a:rPr lang="en-US" sz="2400" dirty="0"/>
              <a:t>But you can’t design everything in advance.</a:t>
            </a:r>
          </a:p>
          <a:p>
            <a:pPr marL="342900" indent="-342900"/>
            <a:r>
              <a:rPr lang="en-US" sz="2400" dirty="0"/>
              <a:t>The system should be able to grow.</a:t>
            </a:r>
          </a:p>
          <a:p>
            <a:pPr marL="342900" indent="-342900"/>
            <a:r>
              <a:rPr lang="en-US" sz="2400" dirty="0"/>
              <a:t>“Natural” growth leads to the big ball of mud.</a:t>
            </a:r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2F3A4E-EAE6-4B9B-A4A7-C3CDAB36E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6928" r="8923" b="13050"/>
          <a:stretch/>
        </p:blipFill>
        <p:spPr bwMode="auto">
          <a:xfrm>
            <a:off x="3750905" y="1095856"/>
            <a:ext cx="5281127" cy="36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5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So?</a:t>
            </a:r>
            <a:endParaRPr dirty="0"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it happens the way it happens?</a:t>
            </a:r>
            <a:endParaRPr dirty="0"/>
          </a:p>
        </p:txBody>
      </p:sp>
      <p:sp>
        <p:nvSpPr>
          <p:cNvPr id="129" name="Google Shape;129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267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Programming as modeling</a:t>
            </a:r>
            <a:endParaRPr dirty="0"/>
          </a:p>
        </p:txBody>
      </p:sp>
      <p:sp>
        <p:nvSpPr>
          <p:cNvPr id="312" name="Google Shape;312;p37"/>
          <p:cNvSpPr txBox="1">
            <a:spLocks noGrp="1"/>
          </p:cNvSpPr>
          <p:nvPr>
            <p:ph type="body" idx="1"/>
          </p:nvPr>
        </p:nvSpPr>
        <p:spPr>
          <a:xfrm>
            <a:off x="699796" y="1277625"/>
            <a:ext cx="8266922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400" dirty="0"/>
              <a:t>In most cases, a software system represent some processes that happen in real or imaginary world.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In a </a:t>
            </a:r>
            <a:r>
              <a:rPr lang="en-US" sz="2400" dirty="0" err="1"/>
              <a:t>webshop</a:t>
            </a:r>
            <a:r>
              <a:rPr lang="en-US" sz="2400" dirty="0"/>
              <a:t> a </a:t>
            </a:r>
            <a:r>
              <a:rPr lang="en-US" sz="2400" i="1" dirty="0"/>
              <a:t>customer</a:t>
            </a:r>
            <a:r>
              <a:rPr lang="en-US" sz="2400" dirty="0"/>
              <a:t> takes a </a:t>
            </a:r>
            <a:r>
              <a:rPr lang="en-US" sz="2400" i="1" dirty="0"/>
              <a:t>product</a:t>
            </a:r>
            <a:r>
              <a:rPr lang="en-US" sz="2400" dirty="0"/>
              <a:t> from a </a:t>
            </a:r>
            <a:r>
              <a:rPr lang="en-US" sz="2400" i="1" dirty="0"/>
              <a:t>shelf</a:t>
            </a:r>
            <a:r>
              <a:rPr lang="en-US" sz="2400" dirty="0"/>
              <a:t> and puts it into a </a:t>
            </a:r>
            <a:r>
              <a:rPr lang="en-US" sz="2400" i="1" dirty="0"/>
              <a:t>cart</a:t>
            </a:r>
            <a:r>
              <a:rPr lang="en-US" sz="2400" dirty="0"/>
              <a:t>, then proceeds to a </a:t>
            </a:r>
            <a:r>
              <a:rPr lang="en-US" sz="2400" i="1" dirty="0"/>
              <a:t>checkout</a:t>
            </a:r>
            <a:r>
              <a:rPr lang="en-US" sz="2400" dirty="0"/>
              <a:t>).</a:t>
            </a:r>
          </a:p>
          <a:p>
            <a:pPr marL="342900" indent="-342900"/>
            <a:r>
              <a:rPr lang="en-US" sz="2400" i="1" dirty="0"/>
              <a:t>Pacman</a:t>
            </a:r>
            <a:r>
              <a:rPr lang="en-US" sz="2400" dirty="0"/>
              <a:t> eats </a:t>
            </a:r>
            <a:r>
              <a:rPr lang="en-US" sz="2400" i="1" dirty="0"/>
              <a:t>pills</a:t>
            </a:r>
            <a:r>
              <a:rPr lang="en-US" sz="2400" dirty="0"/>
              <a:t> and runs from the </a:t>
            </a:r>
            <a:r>
              <a:rPr lang="en-US" sz="2400" i="1" dirty="0"/>
              <a:t>ghosts</a:t>
            </a:r>
            <a:r>
              <a:rPr lang="en-US" sz="2400" dirty="0"/>
              <a:t> chasing him. </a:t>
            </a:r>
          </a:p>
          <a:p>
            <a:pPr marL="342900" indent="-342900"/>
            <a:r>
              <a:rPr lang="en-US" sz="2400" dirty="0"/>
              <a:t>You draw a </a:t>
            </a:r>
            <a:r>
              <a:rPr lang="en-US" sz="2400" i="1" dirty="0"/>
              <a:t>picture</a:t>
            </a:r>
            <a:r>
              <a:rPr lang="en-US" sz="2400" dirty="0"/>
              <a:t> on </a:t>
            </a:r>
            <a:r>
              <a:rPr lang="en-US" sz="2400" i="1" dirty="0"/>
              <a:t>canvas</a:t>
            </a:r>
            <a:r>
              <a:rPr lang="en-US" sz="2400" dirty="0"/>
              <a:t> with a </a:t>
            </a:r>
            <a:r>
              <a:rPr lang="en-US" sz="2400" i="1" dirty="0"/>
              <a:t>brush</a:t>
            </a:r>
            <a:r>
              <a:rPr lang="en-US" sz="2400" dirty="0"/>
              <a:t>, using a </a:t>
            </a:r>
            <a:r>
              <a:rPr lang="en-US" sz="2400" i="1" dirty="0"/>
              <a:t>color</a:t>
            </a:r>
            <a:r>
              <a:rPr lang="en-US" sz="2400" dirty="0"/>
              <a:t> from your favorite </a:t>
            </a:r>
            <a:r>
              <a:rPr lang="en-US" sz="2400" i="1" dirty="0"/>
              <a:t>palette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313" name="Google Shape;313;p3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125786"/>
      </p:ext>
    </p:extLst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7500</TotalTime>
  <Words>3086</Words>
  <Application>Microsoft Office PowerPoint</Application>
  <PresentationFormat>On-screen Show (16:9)</PresentationFormat>
  <Paragraphs>378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Dosis</vt:lpstr>
      <vt:lpstr>Roboto</vt:lpstr>
      <vt:lpstr>Consolas</vt:lpstr>
      <vt:lpstr>Arial</vt:lpstr>
      <vt:lpstr>William template</vt:lpstr>
      <vt:lpstr>Testable Modular Software with TDD,  Simple Rules  and Key Indicators</vt:lpstr>
      <vt:lpstr>The Problem</vt:lpstr>
      <vt:lpstr>My latest code review: a 135-line long function</vt:lpstr>
      <vt:lpstr>A very general observation</vt:lpstr>
      <vt:lpstr>PowerPoint Presentation</vt:lpstr>
      <vt:lpstr>PowerPoint Presentation</vt:lpstr>
      <vt:lpstr>Architectural challenges</vt:lpstr>
      <vt:lpstr>Why So?</vt:lpstr>
      <vt:lpstr>Programming as modeling</vt:lpstr>
      <vt:lpstr>Natural systems are natural</vt:lpstr>
      <vt:lpstr>Natural systems are natural</vt:lpstr>
      <vt:lpstr>Engineered systems are hierarchical</vt:lpstr>
      <vt:lpstr>PowerPoint Presentation</vt:lpstr>
      <vt:lpstr>Can We Fix It?</vt:lpstr>
      <vt:lpstr>Which architecture is “the best” and how to make it</vt:lpstr>
      <vt:lpstr>Which architecture is “the best” and how to make it</vt:lpstr>
      <vt:lpstr>Which architecture is “the best” and how to make it</vt:lpstr>
      <vt:lpstr>TDD, Simple Rules, and Key Indicators</vt:lpstr>
      <vt:lpstr>Lines of code (functions)</vt:lpstr>
      <vt:lpstr>Cyclomatic (McCabe) complexity</vt:lpstr>
      <vt:lpstr>Obtaining code stats</vt:lpstr>
      <vt:lpstr>Codalyze results (1)</vt:lpstr>
      <vt:lpstr>Codalyze results (2)</vt:lpstr>
      <vt:lpstr>Pylint and Black functionality</vt:lpstr>
      <vt:lpstr>TDD, Simple Rules, and Key Indicators</vt:lpstr>
      <vt:lpstr>A Polarizing Technique</vt:lpstr>
      <vt:lpstr>Evolution by growth: the case of C++, Java, Python…</vt:lpstr>
      <vt:lpstr>Evolution by growth: the case of C++, Java, Python…</vt:lpstr>
      <vt:lpstr>Evolution by growth: the case of C++, Java, Python…</vt:lpstr>
      <vt:lpstr>Evolution by restriction</vt:lpstr>
      <vt:lpstr>Example: take away GOTO</vt:lpstr>
      <vt:lpstr>Example: take away GOTO</vt:lpstr>
      <vt:lpstr>PowerPoint Presentation</vt:lpstr>
      <vt:lpstr>Example: take away mutability</vt:lpstr>
      <vt:lpstr>Example: take away mutability (command-query)</vt:lpstr>
      <vt:lpstr>Example: take away mutability (just “be immutable”)</vt:lpstr>
      <vt:lpstr>TDD, Simple Rules, and Key Indicators</vt:lpstr>
      <vt:lpstr>PowerPoint Presentation</vt:lpstr>
      <vt:lpstr>PowerPoint Presentation</vt:lpstr>
      <vt:lpstr>Approaching TDD </vt:lpstr>
      <vt:lpstr>The Three Laws of TDD*</vt:lpstr>
      <vt:lpstr>More (implicit) rules</vt:lpstr>
      <vt:lpstr>Even more stuff… how to start?</vt:lpstr>
      <vt:lpstr>Case study: Tic tac toe kata</vt:lpstr>
      <vt:lpstr>Automated tests vs TDD</vt:lpstr>
      <vt:lpstr>Automated tests vs TDD</vt:lpstr>
      <vt:lpstr>TDD is “Test First”</vt:lpstr>
      <vt:lpstr>Other architectural Implications (?)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TDD</dc:title>
  <cp:lastModifiedBy>Mozgovoy Maxim</cp:lastModifiedBy>
  <cp:revision>135</cp:revision>
  <dcterms:modified xsi:type="dcterms:W3CDTF">2021-12-01T03:09:42Z</dcterms:modified>
</cp:coreProperties>
</file>