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1ac32b7d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1ac32b7d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1ac32b7d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1ac32b7d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1ac32b7d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1ac32b7d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1ac32b7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1ac32b7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1ac32b7d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1ac32b7d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1ac32b7d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1ac32b7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ac32b7d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1ac32b7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1ac32b7d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1ac32b7d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1ac32b7d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1ac32b7d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ac32b7d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1ac32b7d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ac32b7d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1ac32b7d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www.researchgate.net/profile/Christian-Thurau/publication/221113941_Synthesizing_Movements_for_Computer_Game_Characters/links/09e4151290bd209df5000000/Synthesizing-Movements-for-Computer-Game-Characters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hyperlink" Target="http://citeseerx.ist.psu.edu/viewdoc/download?doi=10.1.1.551.2301&amp;rep=rep1&amp;type=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www.researchgate.net/profile/Christian-Thurau/publication/221024424_Combining_Self_Organizing_Maps_and_Multilayer_Perceptrons_to_Learn_Bot-Behaviour_for_a_Commercial_Game/links/09e4151290bcc268b4000000/Combining-Self-Organizing-Maps-and-Multilayer-Perceptrons-to-Learn-Bot-Behaviour-for-a-Commercial-Gam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639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C.</a:t>
            </a:r>
            <a:r>
              <a:rPr lang="ja" sz="2600"/>
              <a:t> Thurau</a:t>
            </a:r>
            <a:r>
              <a:rPr lang="ja" sz="2600"/>
              <a:t>, G. Sagerer, C. Bauckhage</a:t>
            </a:r>
            <a:endParaRPr sz="2600"/>
          </a:p>
        </p:txBody>
      </p:sp>
      <p:sp>
        <p:nvSpPr>
          <p:cNvPr id="55" name="Google Shape;55;p13"/>
          <p:cNvSpPr txBox="1"/>
          <p:nvPr/>
        </p:nvSpPr>
        <p:spPr>
          <a:xfrm>
            <a:off x="1454800" y="4102975"/>
            <a:ext cx="695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chemeClr val="dk2"/>
                </a:solidFill>
              </a:rPr>
              <a:t>Proceedings of the international conference on computer games, artificial intelligence, design and education</a:t>
            </a:r>
            <a:endParaRPr sz="300"/>
          </a:p>
        </p:txBody>
      </p:sp>
      <p:sp>
        <p:nvSpPr>
          <p:cNvPr id="56" name="Google Shape;56;p13"/>
          <p:cNvSpPr txBox="1"/>
          <p:nvPr/>
        </p:nvSpPr>
        <p:spPr>
          <a:xfrm>
            <a:off x="536850" y="1013650"/>
            <a:ext cx="8070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5300">
                <a:solidFill>
                  <a:schemeClr val="dk2"/>
                </a:solidFill>
              </a:rPr>
              <a:t>Imitation learning </a:t>
            </a:r>
            <a:endParaRPr b="1" sz="5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5300">
                <a:solidFill>
                  <a:schemeClr val="dk2"/>
                </a:solidFill>
              </a:rPr>
              <a:t>at all levels of Game-AI</a:t>
            </a:r>
            <a:endParaRPr b="1"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20375" y="219875"/>
            <a:ext cx="39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Motion Modeling</a:t>
            </a:r>
            <a:endParaRPr b="1" sz="3600"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20000" y="908800"/>
            <a:ext cx="83040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00"/>
              <a:t>C</a:t>
            </a:r>
            <a:r>
              <a:rPr lang="ja" sz="2300"/>
              <a:t>omplex movements in humans/animals are built up by combinations of simpler motor or movement primitives.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1600"/>
              <a:t>[7. Z. Gharamani. Building blocks of movement. Nature]</a:t>
            </a:r>
            <a:endParaRPr sz="16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88" y="2475475"/>
            <a:ext cx="8260613" cy="22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1727400" y="4681800"/>
            <a:ext cx="568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Agent performing long jump by means of movement primitives</a:t>
            </a:r>
            <a:endParaRPr sz="1200"/>
          </a:p>
        </p:txBody>
      </p:sp>
      <p:sp>
        <p:nvSpPr>
          <p:cNvPr id="128" name="Google Shape;128;p22"/>
          <p:cNvSpPr txBox="1"/>
          <p:nvPr/>
        </p:nvSpPr>
        <p:spPr>
          <a:xfrm>
            <a:off x="4121725" y="182975"/>
            <a:ext cx="498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 u="sng">
                <a:solidFill>
                  <a:schemeClr val="hlink"/>
                </a:solidFill>
                <a:hlinkClick r:id="rId4"/>
              </a:rPr>
              <a:t>https://www.researchgate.net/profile/Christian-Thurau/publication/221113941_Synthesizing_Movements_for_Computer_Game_Characters/links/09e4151290bd209df5000000/Synthesizing-Movements-for-Computer-Game-Characters.pdf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293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Conclusion</a:t>
            </a:r>
            <a:endParaRPr b="1" sz="3600"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/>
              <a:t>- They presented a comprehensive approach for the imitation of a human controlled game agent for a FPS game.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00"/>
              <a:t>- They identified different behavioural layers, namely strategic, tactical and reactive behaviours.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00"/>
              <a:t>- They outlined suited approaches for behavioural learning in each of the mentioned layers and sketched their recent work on the topic of motion modeling.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00"/>
              <a:t>- However, artificial player that integrates all the techniques presented so far was not yet realized.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1700"/>
              <a:t>- Their game-bots outperform conventional bots which are driven by finite state machines or similar architectures.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1584650" y="2260350"/>
            <a:ext cx="53427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ja" sz="3600"/>
              <a:t>Thank you for listening</a:t>
            </a:r>
            <a:endParaRPr b="1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23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ja" sz="3600"/>
              <a:t>Goal</a:t>
            </a:r>
            <a:endParaRPr b="1" sz="36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909150" y="1317000"/>
            <a:ext cx="73257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- P</a:t>
            </a:r>
            <a:r>
              <a:rPr lang="ja" sz="2600"/>
              <a:t>resent different algorithms that learn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600"/>
              <a:t>from human play data.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600"/>
              <a:t>- Show that machine learning can be applied on different levels of behaviours.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1974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ja" sz="3600"/>
              <a:t>Quake </a:t>
            </a:r>
            <a:r>
              <a:rPr b="1" lang="ja" sz="3600"/>
              <a:t>II</a:t>
            </a:r>
            <a:endParaRPr b="1" sz="36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663" y="351400"/>
            <a:ext cx="1689425" cy="23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50" y="1269300"/>
            <a:ext cx="6073502" cy="341634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394426" y="3264450"/>
            <a:ext cx="254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- FPS game in 1997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- Many play data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606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Categories of Behaviours</a:t>
            </a:r>
            <a:endParaRPr b="1" sz="36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19600" y="1187125"/>
            <a:ext cx="4052400" cy="19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solidFill>
                  <a:schemeClr val="dk1"/>
                </a:solidFill>
              </a:rPr>
              <a:t>- Strategy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600">
                <a:solidFill>
                  <a:schemeClr val="dk1"/>
                </a:solidFill>
              </a:rPr>
              <a:t>- Tactics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600">
                <a:solidFill>
                  <a:schemeClr val="dk1"/>
                </a:solidFill>
              </a:rPr>
              <a:t>- Reactive Behaviours</a:t>
            </a:r>
            <a:endParaRPr sz="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88" y="3269325"/>
            <a:ext cx="7576622" cy="173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2069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Strategy</a:t>
            </a:r>
            <a:endParaRPr b="1" sz="36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506550" y="1256350"/>
            <a:ext cx="8130900" cy="1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/>
              <a:t>Strategy is a long-term goal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600"/>
              <a:t>	ex. </a:t>
            </a:r>
            <a:r>
              <a:rPr lang="ja" sz="2600"/>
              <a:t>secure strong position, pick up important items</a:t>
            </a:r>
            <a:endParaRPr sz="26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597" y="4020425"/>
            <a:ext cx="5485452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06550" y="3359750"/>
            <a:ext cx="723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solidFill>
                  <a:schemeClr val="dk2"/>
                </a:solidFill>
              </a:rPr>
              <a:t>Strategy can be different on different situations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124650"/>
            <a:ext cx="57930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ja" sz="3600"/>
              <a:t>How to </a:t>
            </a:r>
            <a:r>
              <a:rPr b="1" lang="ja" sz="3600"/>
              <a:t>Learn Strategies</a:t>
            </a:r>
            <a:endParaRPr b="1" sz="36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5650"/>
            <a:ext cx="8758523" cy="35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3753750" y="4546000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3D waypoint map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24650"/>
            <a:ext cx="57930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ja" sz="3600"/>
              <a:t>How to Learn Strategies</a:t>
            </a:r>
            <a:endParaRPr b="1" sz="3600"/>
          </a:p>
        </p:txBody>
      </p:sp>
      <p:sp>
        <p:nvSpPr>
          <p:cNvPr id="98" name="Google Shape;98;p19"/>
          <p:cNvSpPr txBox="1"/>
          <p:nvPr/>
        </p:nvSpPr>
        <p:spPr>
          <a:xfrm>
            <a:off x="3030750" y="4156425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Potential fields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50" y="1021775"/>
            <a:ext cx="7033298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5500" y="2701625"/>
            <a:ext cx="2422426" cy="21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887925" y="18177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635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 u="sng">
                <a:solidFill>
                  <a:schemeClr val="hlink"/>
                </a:solidFill>
                <a:hlinkClick r:id="rId5"/>
              </a:rPr>
              <a:t>http://citeseerx.ist.psu.edu/viewdoc/download?doi=10.1.1.551.2301&amp;rep=rep1&amp;type=pdf</a:t>
            </a:r>
            <a:endParaRPr sz="800">
              <a:solidFill>
                <a:schemeClr val="dk1"/>
              </a:solidFill>
            </a:endParaRPr>
          </a:p>
          <a:p>
            <a:pPr indent="635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Tactics</a:t>
            </a:r>
            <a:endParaRPr b="1" sz="3600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554150" y="1152475"/>
            <a:ext cx="7542000" cy="1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Tactics is behaviour to deal with localized situation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/>
              <a:t>	ex. ambush enemy</a:t>
            </a:r>
            <a:endParaRPr sz="2400"/>
          </a:p>
        </p:txBody>
      </p:sp>
      <p:sp>
        <p:nvSpPr>
          <p:cNvPr id="108" name="Google Shape;108;p20"/>
          <p:cNvSpPr txBox="1"/>
          <p:nvPr/>
        </p:nvSpPr>
        <p:spPr>
          <a:xfrm>
            <a:off x="311700" y="3299100"/>
            <a:ext cx="450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How to Learn Tactics?</a:t>
            </a:r>
            <a:endParaRPr sz="3000"/>
          </a:p>
        </p:txBody>
      </p:sp>
      <p:sp>
        <p:nvSpPr>
          <p:cNvPr id="109" name="Google Shape;109;p20"/>
          <p:cNvSpPr txBox="1"/>
          <p:nvPr/>
        </p:nvSpPr>
        <p:spPr>
          <a:xfrm>
            <a:off x="554150" y="3945600"/>
            <a:ext cx="839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2"/>
                </a:solidFill>
              </a:rPr>
              <a:t>&gt;&gt; </a:t>
            </a:r>
            <a:r>
              <a:rPr lang="ja" sz="2400">
                <a:solidFill>
                  <a:schemeClr val="dk2"/>
                </a:solidFill>
              </a:rPr>
              <a:t>there are only little known techniques of how to approach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19900"/>
            <a:ext cx="486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Reactive Behaviours</a:t>
            </a:r>
            <a:endParaRPr b="1" sz="3600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588800" y="901375"/>
            <a:ext cx="8425200" cy="11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/>
              <a:t>Reactive behaviour is simple reaction to audio or visual information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200"/>
              <a:t>	ex. movement, </a:t>
            </a:r>
            <a:r>
              <a:rPr lang="ja" sz="2200"/>
              <a:t>jumping, </a:t>
            </a:r>
            <a:r>
              <a:rPr lang="ja" sz="2200"/>
              <a:t>aiming, shooting enemy</a:t>
            </a:r>
            <a:endParaRPr sz="22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625" y="2660500"/>
            <a:ext cx="5253501" cy="23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311700" y="2311975"/>
            <a:ext cx="607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How to learn Reactive Behaviours</a:t>
            </a:r>
            <a:endParaRPr sz="3000"/>
          </a:p>
        </p:txBody>
      </p:sp>
      <p:sp>
        <p:nvSpPr>
          <p:cNvPr id="118" name="Google Shape;118;p21"/>
          <p:cNvSpPr txBox="1"/>
          <p:nvPr/>
        </p:nvSpPr>
        <p:spPr>
          <a:xfrm>
            <a:off x="588800" y="3039350"/>
            <a:ext cx="498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Basic MLP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	Input: game state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	Output: Reactive Behaviour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86575" y="4397050"/>
            <a:ext cx="462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 u="sng">
                <a:solidFill>
                  <a:schemeClr val="hlink"/>
                </a:solidFill>
                <a:hlinkClick r:id="rId4"/>
              </a:rPr>
              <a:t>https://www.researchgate.net/profile/Christian-Thurau/publication/221024424_Combining_Self_Organizing_Maps_and_Multilayer_Perceptrons_to_Learn_Bot-Behaviour_for_a_Commercial_Game/links/09e4151290bcc268b4000000/Combining-Self-Organizing-Maps-and-Multilayer-Perceptrons-to-Learn-Bot-Behaviour-for-a-Commercial-Game.pdf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