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14" r:id="rId1"/>
  </p:sldMasterIdLst>
  <p:notesMasterIdLst>
    <p:notesMasterId r:id="rId16"/>
  </p:notesMasterIdLst>
  <p:sldIdLst>
    <p:sldId id="256" r:id="rId2"/>
    <p:sldId id="258" r:id="rId3"/>
    <p:sldId id="270" r:id="rId4"/>
    <p:sldId id="271" r:id="rId5"/>
    <p:sldId id="272" r:id="rId6"/>
    <p:sldId id="269" r:id="rId7"/>
    <p:sldId id="266" r:id="rId8"/>
    <p:sldId id="267" r:id="rId9"/>
    <p:sldId id="274" r:id="rId10"/>
    <p:sldId id="275" r:id="rId11"/>
    <p:sldId id="268" r:id="rId12"/>
    <p:sldId id="273" r:id="rId13"/>
    <p:sldId id="276" r:id="rId14"/>
    <p:sldId id="265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5A2A4-AE4A-FD41-B3E8-8F7C9B872636}" type="datetimeFigureOut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9DB8A-FA72-9D4D-BEBA-F9BD9D77A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5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7F9CD-E46E-884E-816C-3790AA2A5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D9240D-9BD7-D744-B6D8-EDE136D65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B7FF2-F462-CD4D-8316-FD2290FE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1689-568A-2243-9DA4-8549991A01B0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23D89A-64C8-7848-9D7E-0C1FB5E5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8061FA-EFC9-DA47-8E98-05088806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0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D38991-6CB1-C643-A921-074C2D33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8FECD8-B497-7246-AE45-BBEE256EC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AD677D-337A-474A-94CB-BFC4225A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4C10-42BC-0740-BDC1-137AC20F1763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99E32B-9D03-5B49-990A-FB03D302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776869-53F3-4545-9373-C6A015EF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37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7E7BD14-3CBF-A74C-8EB6-6C23C49C2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B756F95-68E4-5E42-84A7-F9F9C95D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163DC6-3EBD-CC4E-83AD-3987911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DC52-E5BF-FA4C-96AE-3F49DAA754AC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E9DEDE-4186-7F41-AF8C-DD8EB21C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FB846B-7CB4-204A-87CD-EA6980D0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85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C17E9-42C2-0645-9EB4-B00EBCBD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3CECD8-00C2-F645-AF35-A57DC221C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D69A58-EE4B-D545-9168-512F6F8D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24A3-9AB7-FB49-9153-18BB60C8EE57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07DF95-BF3B-D34F-9768-B7E9C32B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0B3E00-DC17-AF4E-8170-DD03638F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91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85E40-9516-DC44-84A2-CC331D26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7F07A3-082D-CC46-A37A-4B285C704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98EE6-326E-7F45-8B20-D18ADF84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389A-5571-7547-A6B8-E1681800DD99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0E240C-1D79-BA46-B89B-15B045FD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010E31-964C-A246-80AD-78D35169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26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A5B6E-C21D-1749-B892-51363746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C0C05D-D1EC-734F-B157-985F3601A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B1F6C7-3AB6-1A48-B407-E05A141E8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16AF31-EBE3-1B45-B548-EA8A769F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3639-6E08-CE4B-835D-E8AABD4778A8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C21063-5154-CC40-8B52-CFEFCEC5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1E335A-75EA-6941-9053-5B4D2F3A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52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5F0452-90EB-F444-9BAB-EF5AE0B9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1D8604-8F51-AA4A-B6C2-4E20353C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D72F13-BE03-7A49-ACA0-E881F8251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35092E8-F56E-A84E-B873-44BD10E39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504F28-637B-374E-A214-AA6D6A97B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2441099-A041-2448-AD45-C39B49C5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2FF1-1261-AA41-9119-8696E8F90FE1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E7A1B6C-A21D-1F42-93D6-4E76DD0E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40A09B8-EA46-1F49-9A37-F3BC49C4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6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FA9B85-2ACB-DC46-9BB0-928C3F5A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05E2AD-444C-BA4A-B78A-5AD865B0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445C-9C0F-844A-A590-E2ABEFB94527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2B1535-C219-AB4E-8DFE-B722614B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1FB3B9-B351-6741-9045-E0789A16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75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CDFCF6-4934-3240-9CC6-17FC6AE5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2FB-2D12-6B45-B556-D605ADE052FB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234AF17-B9E4-3A42-929E-BE50BE23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18F354-D937-294F-95A8-B110565D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89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534B3-50F9-DE4B-BB5E-41CD80CD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C2E060-3990-A64A-9EA2-ECDAAB69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095620-3839-9941-A051-FD764DD2F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50F343-82F5-9044-9F54-A69F5FC0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AE5-3C25-FB46-AA0F-E1E3D2EECC91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43E80A-0E29-D346-8924-78EF6B35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8F6CCE-D6CA-724A-95EF-3E62E45C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1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1F16AF-AD52-4D44-AB9E-EAC6FBC4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51D3B0-75A1-E543-96B3-E7D792FA5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6B4D14-4F97-7142-9EFD-10C8CA52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5FCC44-9ACC-9A40-AAC5-0EDEACD1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BB8D-A537-8D41-ABE1-C00C5F28F349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61C672-1563-D844-BD29-A02A2E25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discussion</a:t>
            </a:r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9C9971-549C-154C-AFFC-62A96411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449247-6465-8F49-9D5B-70C1E615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F6C733-7471-D74F-BF04-90CF9DD1D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97433F-5185-074A-9471-696619A44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F2B7-9367-3F4C-8E4F-ED3932B00C56}" type="datetime1">
              <a:rPr kumimoji="1" lang="ja-JP" altLang="en-US" smtClean="0"/>
              <a:t>2021/11/9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EBEF89-69AF-FC4C-9910-D2D230B9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93C70C-CC3E-A64C-B705-5D933E5BA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8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  <p:sldLayoutId id="2147484816" r:id="rId2"/>
    <p:sldLayoutId id="2147484817" r:id="rId3"/>
    <p:sldLayoutId id="2147484818" r:id="rId4"/>
    <p:sldLayoutId id="2147484819" r:id="rId5"/>
    <p:sldLayoutId id="2147484820" r:id="rId6"/>
    <p:sldLayoutId id="2147484821" r:id="rId7"/>
    <p:sldLayoutId id="2147484822" r:id="rId8"/>
    <p:sldLayoutId id="2147484823" r:id="rId9"/>
    <p:sldLayoutId id="2147484824" r:id="rId10"/>
    <p:sldLayoutId id="214748482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CCA335-C78C-EF47-BB93-9222BC46A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2912" y="4233514"/>
            <a:ext cx="4086176" cy="1221130"/>
          </a:xfrm>
          <a:noFill/>
        </p:spPr>
        <p:txBody>
          <a:bodyPr>
            <a:normAutofit lnSpcReduction="10000"/>
          </a:bodyPr>
          <a:lstStyle/>
          <a:p>
            <a:r>
              <a:rPr kumimoji="1" lang="en-US" altLang="ja-JP" sz="2000" dirty="0">
                <a:solidFill>
                  <a:srgbClr val="080808"/>
                </a:solidFill>
              </a:rPr>
              <a:t>Ryota Ishii, Suguru Ito, Ruck Thawonmas, Tomohiro Harada</a:t>
            </a:r>
          </a:p>
          <a:p>
            <a:r>
              <a:rPr lang="en-US" altLang="ja-JP" sz="2000" dirty="0">
                <a:solidFill>
                  <a:srgbClr val="080808"/>
                </a:solidFill>
              </a:rPr>
              <a:t>2019 IEEE Conference on Games (CoG)</a:t>
            </a:r>
            <a:endParaRPr kumimoji="1" lang="ja-JP" altLang="en-US" sz="2000">
              <a:solidFill>
                <a:srgbClr val="080808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61D983-7865-184C-874E-D5A9C163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6610" y="2377864"/>
            <a:ext cx="6998780" cy="1724542"/>
          </a:xfrm>
          <a:noFill/>
        </p:spPr>
        <p:txBody>
          <a:bodyPr anchor="ctr">
            <a:normAutofit/>
          </a:bodyPr>
          <a:lstStyle/>
          <a:p>
            <a:r>
              <a:rPr kumimoji="1" lang="en-US" altLang="ja-JP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Fighting Game AI Using Highlight Cues for Generation of Entertaining Gameplay</a:t>
            </a:r>
            <a:endParaRPr kumimoji="1" lang="ja-JP" altLang="en-US" sz="360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55CC11-40AA-F449-8248-4833D943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D47256-A946-CA47-83CF-FCD9D88F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2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EC7F4-D971-6240-B7A1-408E5B1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05" y="1236668"/>
            <a:ext cx="5452533" cy="5299597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 was evaluated for each round.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y-axis is the number of people who found it fun.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result by binomial test: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AI1 with all highlight cues is more fun than </a:t>
            </a:r>
            <a:r>
              <a:rPr lang="en-US" altLang="ja-JP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all rounds.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ja-JP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AI2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and "</a:t>
            </a:r>
            <a:r>
              <a:rPr lang="en-US" altLang="ja-JP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AI4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are no different in terms of fun.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"</a:t>
            </a:r>
            <a:r>
              <a:rPr lang="en-US" altLang="ja-JP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AI3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AI3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more fun, but less reliable than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AI1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's fun. 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pic>
        <p:nvPicPr>
          <p:cNvPr id="7" name="図 6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6B12FC1C-47EB-B24D-97D6-6B5BE089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619" y="321735"/>
            <a:ext cx="6096000" cy="605819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C1FC4E-39D9-B94F-92AB-F9B5859404CD}"/>
              </a:ext>
            </a:extLst>
          </p:cNvPr>
          <p:cNvSpPr txBox="1"/>
          <p:nvPr/>
        </p:nvSpPr>
        <p:spPr>
          <a:xfrm>
            <a:off x="7318565" y="324493"/>
            <a:ext cx="10526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n=66</a:t>
            </a:r>
            <a:endParaRPr kumimoji="1" lang="ja-JP" altLang="en-US" sz="2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259F57-AD2D-1E4A-97D4-15A1C9626385}"/>
              </a:ext>
            </a:extLst>
          </p:cNvPr>
          <p:cNvSpPr txBox="1"/>
          <p:nvPr/>
        </p:nvSpPr>
        <p:spPr>
          <a:xfrm>
            <a:off x="10392656" y="324493"/>
            <a:ext cx="10526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n=17</a:t>
            </a:r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275945-3404-F845-B736-2A0A54C6A750}"/>
              </a:ext>
            </a:extLst>
          </p:cNvPr>
          <p:cNvSpPr txBox="1"/>
          <p:nvPr/>
        </p:nvSpPr>
        <p:spPr>
          <a:xfrm>
            <a:off x="7318564" y="3119999"/>
            <a:ext cx="10526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n=17</a:t>
            </a:r>
            <a:endParaRPr kumimoji="1" lang="ja-JP" altLang="en-US" sz="24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56C167-021E-5B45-8A6A-6ED7BBEEADC9}"/>
              </a:ext>
            </a:extLst>
          </p:cNvPr>
          <p:cNvSpPr txBox="1"/>
          <p:nvPr/>
        </p:nvSpPr>
        <p:spPr>
          <a:xfrm>
            <a:off x="10392656" y="3119998"/>
            <a:ext cx="10526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n=10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90875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7" y="1244009"/>
                <a:ext cx="5935566" cy="507084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Also, 1000 rounds of gameplay were generated for each of the five AI types and analyzed using three criteria:</a:t>
                </a:r>
              </a:p>
              <a:p>
                <a:pPr lvl="1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Average Variance of the HP Difference</a:t>
                </a:r>
              </a:p>
              <a:p>
                <a:pPr lvl="1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Average Use of </a:t>
                </a:r>
                <a:r>
                  <a:rPr lang="en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RankAct</a:t>
                </a: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Actions</a:t>
                </a:r>
              </a:p>
              <a:p>
                <a:pPr lvl="1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Average Distance Between the Two Characters</a:t>
                </a:r>
              </a:p>
              <a:p>
                <a:pPr>
                  <a:buClr>
                    <a:prstClr val="black"/>
                  </a:buClr>
                </a:pP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AI that uses "</a:t>
                </a:r>
                <a:r>
                  <a:rPr lang="en" altLang="ja-JP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 Transition</a:t>
                </a: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 shows the HP difference is changing sharply at the end of the round.</a:t>
                </a:r>
              </a:p>
              <a:p>
                <a:pPr marL="0" indent="0">
                  <a:buClr>
                    <a:prstClr val="black"/>
                  </a:buClr>
                  <a:buNone/>
                </a:pPr>
                <a:r>
                  <a:rPr lang="ja-JP" alt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en" altLang="ja-JP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 Transition</a:t>
                </a:r>
                <a:r>
                  <a:rPr lang="en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 is working well.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7" y="1244009"/>
                <a:ext cx="5935566" cy="5070844"/>
              </a:xfrm>
              <a:blipFill>
                <a:blip r:embed="rId2"/>
                <a:stretch>
                  <a:fillRect l="-1709" t="-1995" r="-25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pic>
        <p:nvPicPr>
          <p:cNvPr id="7" name="図 6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7DC53B9B-C494-1C46-A3D7-B51CCD70B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522" y="1493336"/>
            <a:ext cx="5747478" cy="4458391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B0C2FF4-20D9-B648-8869-816546188AB2}"/>
              </a:ext>
            </a:extLst>
          </p:cNvPr>
          <p:cNvCxnSpPr>
            <a:cxnSpLocks/>
          </p:cNvCxnSpPr>
          <p:nvPr/>
        </p:nvCxnSpPr>
        <p:spPr>
          <a:xfrm>
            <a:off x="10770781" y="5628141"/>
            <a:ext cx="12652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93429E5-09D0-174F-BD50-0CFC83AF030F}"/>
              </a:ext>
            </a:extLst>
          </p:cNvPr>
          <p:cNvCxnSpPr>
            <a:cxnSpLocks/>
          </p:cNvCxnSpPr>
          <p:nvPr/>
        </p:nvCxnSpPr>
        <p:spPr>
          <a:xfrm>
            <a:off x="6579033" y="5833703"/>
            <a:ext cx="10764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57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EC7F4-D971-6240-B7A1-408E5B1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221763"/>
            <a:ext cx="4598384" cy="446909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ranked action in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RankAct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highest visual effects and requires a large amount of energy, was rarely performed by all the AIs.</a:t>
            </a:r>
          </a:p>
          <a:p>
            <a:pPr marL="0" indent="0">
              <a:buClr>
                <a:schemeClr val="tx1"/>
              </a:buClr>
              <a:buNone/>
            </a:pP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promote the execution of this kind of action is a future issue.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pic>
        <p:nvPicPr>
          <p:cNvPr id="7" name="図 6" descr="グラフ, 棒グラフ, 箱ひげ図&#10;&#10;自動的に生成された説明">
            <a:extLst>
              <a:ext uri="{FF2B5EF4-FFF2-40B4-BE49-F238E27FC236}">
                <a16:creationId xmlns:a16="http://schemas.microsoft.com/office/drawing/2014/main" id="{D14801F7-8D19-FD4C-8910-057428406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851" y="855966"/>
            <a:ext cx="6950149" cy="514606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66B58C-DC44-A640-9DC9-B9CCB18E355D}"/>
              </a:ext>
            </a:extLst>
          </p:cNvPr>
          <p:cNvSpPr txBox="1"/>
          <p:nvPr/>
        </p:nvSpPr>
        <p:spPr>
          <a:xfrm>
            <a:off x="6443332" y="4201387"/>
            <a:ext cx="914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 1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E28F77-D867-9544-B4BB-1597D0608148}"/>
              </a:ext>
            </a:extLst>
          </p:cNvPr>
          <p:cNvSpPr txBox="1"/>
          <p:nvPr/>
        </p:nvSpPr>
        <p:spPr>
          <a:xfrm>
            <a:off x="7850372" y="4201387"/>
            <a:ext cx="914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 2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D4CD1B-8C10-A846-8D15-A7D5BA58DB7E}"/>
              </a:ext>
            </a:extLst>
          </p:cNvPr>
          <p:cNvSpPr txBox="1"/>
          <p:nvPr/>
        </p:nvSpPr>
        <p:spPr>
          <a:xfrm>
            <a:off x="9257413" y="4201387"/>
            <a:ext cx="914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 3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AC00D39-2186-FF42-80C5-61C54643DE77}"/>
              </a:ext>
            </a:extLst>
          </p:cNvPr>
          <p:cNvSpPr txBox="1"/>
          <p:nvPr/>
        </p:nvSpPr>
        <p:spPr>
          <a:xfrm>
            <a:off x="10634133" y="4201387"/>
            <a:ext cx="914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 4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1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7" y="1244008"/>
                <a:ext cx="5452533" cy="511234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AI1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AI2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AI3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include "</a:t>
                </a:r>
                <a:r>
                  <a:rPr lang="en-US" altLang="ja-JP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 in their evaluation functions, are mainly fighting at close range.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other hand, </a:t>
                </a:r>
                <a:r>
                  <a:rPr lang="en-US" altLang="ja-JP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AI4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don't include "</a:t>
                </a:r>
                <a:r>
                  <a:rPr lang="en-US" altLang="ja-JP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 in their evaluation function, are fighting at a distance.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" altLang="ja-JP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 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en-US" altLang="ja-JP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 is working well.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7" y="1244008"/>
                <a:ext cx="5452533" cy="5112341"/>
              </a:xfrm>
              <a:blipFill>
                <a:blip r:embed="rId2"/>
                <a:stretch>
                  <a:fillRect l="-1856" t="-1980" r="-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6BFB652E-68BE-FE4C-B1E0-7443785D2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028" y="1244007"/>
            <a:ext cx="6354972" cy="47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7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61D983-7865-184C-874E-D5A9C163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440" y="2353641"/>
            <a:ext cx="7388924" cy="2150719"/>
          </a:xfrm>
          <a:noFill/>
        </p:spPr>
        <p:txBody>
          <a:bodyPr anchor="ctr">
            <a:normAutofit/>
          </a:bodyPr>
          <a:lstStyle/>
          <a:p>
            <a:r>
              <a:rPr kumimoji="1" lang="en-US" altLang="ja-JP" sz="4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</a:t>
            </a:r>
            <a:endParaRPr kumimoji="1" lang="ja-JP" altLang="en-US" sz="480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55CC11-40AA-F449-8248-4833D943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AC8C7F-79FC-764F-8693-7FB48F4B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67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EC7F4-D971-6240-B7A1-408E5B1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244009"/>
            <a:ext cx="10905066" cy="444684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methods, build a fighting game AI for generating gameplay to entertain the spectators by incorporating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cues into the evaluation function of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Monte-Carlo Tree Search (MCTS)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scene that attracts the spectator's interest in content such as sports.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is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FightingICE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2D fighting game often used in game AI competitions and research.</a:t>
            </a:r>
          </a:p>
          <a:p>
            <a:pPr>
              <a:buClr>
                <a:schemeClr val="tx1"/>
              </a:buClr>
            </a:pP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60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Monte-Carlo Tree Search (MCTS)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EC7F4-D971-6240-B7A1-408E5B1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67440"/>
            <a:ext cx="10905066" cy="392341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Monte-Carlo Tree Search (MCTS)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method that combines the Monte-Carlo method with game tree search.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achieved good results in fighting game AI competitions.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AI will follow the fighting game AI using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MCTS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25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Generation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EC7F4-D971-6240-B7A1-408E5B1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05" y="1286540"/>
            <a:ext cx="10905066" cy="4572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in sports, match scenes are evaluated automatically based on several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cues such as "Audio" and "Score Differential," and scenes with high evaluation values are selected for a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Clr>
                <a:schemeClr val="tx1"/>
              </a:buClr>
              <a:buNone/>
            </a:pP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hypothesized that if these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cues are applied to fighting game AI, an exciting AI that can fight for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start to finish can be built.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AI by incorporating the three </a:t>
            </a:r>
            <a:r>
              <a:rPr lang="en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cues of "</a:t>
            </a:r>
            <a:r>
              <a:rPr lang="en" altLang="ja-JP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Transition</a:t>
            </a:r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 "</a:t>
            </a:r>
            <a:r>
              <a:rPr lang="en" altLang="ja-JP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 and "</a:t>
            </a:r>
            <a:r>
              <a:rPr lang="en" altLang="ja-JP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into the </a:t>
            </a:r>
            <a:r>
              <a:rPr lang="en" altLang="ja-JP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MCTS</a:t>
            </a:r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function.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7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Generation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7" y="1244009"/>
                <a:ext cx="10905066" cy="444684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en-US" altLang="ja-JP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 Transition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 is a concept that combines the elapsed time of the current match round and the damage value that the AI gives to the opponent.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concept causes the AI to prioritize actions with high damage value, and these fighting styles become more pronounced as the time is closer to the end of the round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𝑆𝑐𝑜𝑟𝑒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𝑅𝑜𝑢𝑛𝑑𝑇𝑖𝑚𝑒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×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𝐷𝑎𝑚𝑎𝑔𝑒</m:t>
                      </m:r>
                    </m:oMath>
                  </m:oMathPara>
                </a14:m>
                <a:endParaRPr kumimoji="1" lang="ja-JP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7" y="1244009"/>
                <a:ext cx="10905066" cy="4446845"/>
              </a:xfrm>
              <a:blipFill>
                <a:blip r:embed="rId2"/>
                <a:stretch>
                  <a:fillRect l="-930" t="-2273" r="-1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8D0D7A5-0D09-5943-90D2-60CC11473C6E}"/>
              </a:ext>
            </a:extLst>
          </p:cNvPr>
          <p:cNvSpPr/>
          <p:nvPr/>
        </p:nvSpPr>
        <p:spPr>
          <a:xfrm>
            <a:off x="3710763" y="4601497"/>
            <a:ext cx="4720856" cy="5021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59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Generation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EC7F4-D971-6240-B7A1-408E5B1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244453"/>
            <a:ext cx="10905066" cy="260549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ja-JP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is a concept that prioritizes the actions included in the action list called </a:t>
            </a:r>
            <a:r>
              <a:rPr lang="en-US" altLang="ja-JP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RankAct</a:t>
            </a: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</a:pPr>
            <a:r>
              <a:rPr lang="en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considered to have a high visual effect are added to the </a:t>
            </a:r>
            <a:r>
              <a:rPr lang="en" altLang="ja-JP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RankAct</a:t>
            </a:r>
            <a:r>
              <a:rPr lang="en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</a:pPr>
            <a:r>
              <a:rPr lang="en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the </a:t>
            </a:r>
            <a:r>
              <a:rPr lang="en" altLang="ja-JP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en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i.e., the smaller the </a:t>
            </a:r>
            <a:r>
              <a:rPr lang="en" altLang="ja-JP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en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value, the larger the </a:t>
            </a:r>
            <a:r>
              <a:rPr lang="en" altLang="ja-JP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value, and so the action is given priority.</a:t>
            </a:r>
          </a:p>
          <a:p>
            <a:pPr>
              <a:buClr>
                <a:schemeClr val="tx1"/>
              </a:buClr>
            </a:pPr>
            <a:r>
              <a:rPr lang="en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an action that is not in the </a:t>
            </a:r>
            <a:r>
              <a:rPr lang="en" altLang="ja-JP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RankAct</a:t>
            </a:r>
            <a:r>
              <a:rPr lang="en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0.</a:t>
            </a:r>
            <a:endParaRPr kumimoji="1" lang="ja-JP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 dirty="0"/>
              <a:t>paper discussion</a:t>
            </a:r>
            <a:endParaRPr kumimoji="1" lang="ja-JP" altLang="en-US"/>
          </a:p>
        </p:txBody>
      </p:sp>
      <p:pic>
        <p:nvPicPr>
          <p:cNvPr id="7" name="図 6" descr="テーブル&#10;&#10;自動的に生成された説明">
            <a:extLst>
              <a:ext uri="{FF2B5EF4-FFF2-40B4-BE49-F238E27FC236}">
                <a16:creationId xmlns:a16="http://schemas.microsoft.com/office/drawing/2014/main" id="{AE46EE4B-94F6-6743-998A-02FE4F94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2" y="3699331"/>
            <a:ext cx="6982048" cy="2427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B77FE46-3A26-AB44-92F4-3EB9F55BF07D}"/>
                  </a:ext>
                </a:extLst>
              </p:cNvPr>
              <p:cNvSpPr txBox="1"/>
              <p:nvPr/>
            </p:nvSpPr>
            <p:spPr>
              <a:xfrm>
                <a:off x="507030" y="3978045"/>
                <a:ext cx="4702923" cy="163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𝐴𝑐𝑡𝑖𝑜𝑛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𝑅𝑎𝑛𝑘</m:t>
                                      </m:r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𝑏𝑒𝑙𝑜𝑛𝑔𝑠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𝑡𝑜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𝑅𝑎𝑛𝑘𝐴𝑐𝑡</m:t>
                                  </m:r>
                                </m:e>
                              </m:d>
                            </m:e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𝑜𝑡h𝑒𝑟𝑤𝑖𝑠𝑒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B77FE46-3A26-AB44-92F4-3EB9F55BF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30" y="3978045"/>
                <a:ext cx="4702923" cy="1632242"/>
              </a:xfrm>
              <a:prstGeom prst="rect">
                <a:avLst/>
              </a:prstGeom>
              <a:blipFill>
                <a:blip r:embed="rId3"/>
                <a:stretch>
                  <a:fillRect l="-38710" t="-143411" b="-2348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7CE3290-B991-0442-BDBD-6AA9C53A0947}"/>
              </a:ext>
            </a:extLst>
          </p:cNvPr>
          <p:cNvSpPr/>
          <p:nvPr/>
        </p:nvSpPr>
        <p:spPr>
          <a:xfrm>
            <a:off x="507030" y="3922922"/>
            <a:ext cx="4702923" cy="198005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26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Generation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7" y="1244009"/>
                <a:ext cx="10905066" cy="507084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</a:t>
                </a:r>
                <a:r>
                  <a:rPr lang="en-US" altLang="ja-JP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 is a concept that prioritizes close-distance fights near the center of the screen.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altLang="ja-JP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Center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x coordinate of the center of the screen, and </a:t>
                </a:r>
                <a:r>
                  <a:rPr lang="en-US" altLang="ja-JP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Xpos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x coordinate of the AI.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altLang="ja-JP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will be higher when the AI is positioned closer to the center of the screen.</a:t>
                </a:r>
              </a:p>
              <a:p>
                <a:pPr>
                  <a:buClr>
                    <a:schemeClr val="tx1"/>
                  </a:buClr>
                </a:pPr>
                <a:endParaRPr kumimoji="1" lang="en-US" altLang="ja-JP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𝐷𝑖𝑠𝑡𝑎𝑛𝑐𝑒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𝑐𝑒𝑛𝑡𝑒𝑟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𝑋𝑝𝑜𝑠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𝑐𝑒𝑛𝑡𝑒𝑟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kumimoji="1" lang="ja-JP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7" y="1244009"/>
                <a:ext cx="10905066" cy="5070844"/>
              </a:xfrm>
              <a:blipFill>
                <a:blip r:embed="rId2"/>
                <a:stretch>
                  <a:fillRect l="-930" t="-1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45B994-3B7F-F94C-8621-2F5430ACA152}"/>
              </a:ext>
            </a:extLst>
          </p:cNvPr>
          <p:cNvSpPr/>
          <p:nvPr/>
        </p:nvSpPr>
        <p:spPr>
          <a:xfrm>
            <a:off x="3753293" y="5358809"/>
            <a:ext cx="4550735" cy="7860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34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0705" y="1244453"/>
                <a:ext cx="10905066" cy="256790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evaluation function of </a:t>
                </a:r>
                <a:r>
                  <a:rPr lang="en-US" altLang="ja-JP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MCTS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 follows using the three </a:t>
                </a:r>
                <a:r>
                  <a:rPr lang="en-US" altLang="ja-JP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highlight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cues described above.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altLang="ja-JP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36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𝐸𝑣𝑎𝑙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𝑆𝑐𝑜𝑟𝑒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𝐴𝑐𝑡𝑖𝑜𝑛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𝐷𝑖𝑠𝑡𝑎𝑛𝑐𝑒</m:t>
                      </m:r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experiment, </a:t>
                </a:r>
                <a:r>
                  <a:rPr lang="en-US" altLang="ja-JP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ja-JP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MCTS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AI) and four other AIs, </a:t>
                </a: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AI1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AI2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AI3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AI4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are compared.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705" y="1244453"/>
                <a:ext cx="10905066" cy="2567904"/>
              </a:xfrm>
              <a:blipFill>
                <a:blip r:embed="rId2"/>
                <a:stretch>
                  <a:fillRect l="-930" t="-3941" b="-7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pic>
        <p:nvPicPr>
          <p:cNvPr id="7" name="図 6" descr="テーブル&#10;&#10;自動的に生成された説明">
            <a:extLst>
              <a:ext uri="{FF2B5EF4-FFF2-40B4-BE49-F238E27FC236}">
                <a16:creationId xmlns:a16="http://schemas.microsoft.com/office/drawing/2014/main" id="{AACF6CB9-BA10-3B4A-ABB0-DEA9FC959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45937"/>
            <a:ext cx="5960660" cy="274759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3E6E2B2-83C6-5C40-8BF3-293D41B28E81}"/>
              </a:ext>
            </a:extLst>
          </p:cNvPr>
          <p:cNvSpPr/>
          <p:nvPr/>
        </p:nvSpPr>
        <p:spPr>
          <a:xfrm>
            <a:off x="2679405" y="2256503"/>
            <a:ext cx="6900530" cy="5611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8BFEFD-E88C-5E4A-A233-FAD9C657A6E2}"/>
              </a:ext>
            </a:extLst>
          </p:cNvPr>
          <p:cNvSpPr txBox="1"/>
          <p:nvPr/>
        </p:nvSpPr>
        <p:spPr>
          <a:xfrm>
            <a:off x="670705" y="4068084"/>
            <a:ext cx="56556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AIs have different weights of </a:t>
            </a:r>
            <a:r>
              <a:rPr lang="en-US" altLang="ja-JP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cues in the evaluation function, as shown in Table 2.</a:t>
            </a:r>
          </a:p>
          <a:p>
            <a:pPr>
              <a:buClr>
                <a:schemeClr val="tx1"/>
              </a:buClr>
            </a:pP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AI1 uses all highlight cues.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143361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EC7F4-D971-6240-B7A1-408E5B1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505724"/>
            <a:ext cx="10905066" cy="444684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conducting a user survey, the fun of the AI-generated gameplay was evaluated.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participants in it were asked to watch two gameplay videos.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match between </a:t>
            </a:r>
            <a:r>
              <a:rPr lang="en-US" altLang="ja-JP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endParaRPr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match between one same type of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AI1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AI4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AI2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AI2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they were asked to answer which of the two gameplays </a:t>
            </a:r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(AIs)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more fun, and the exact binomial test was conducted based on the results.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50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946</Words>
  <Application>Microsoft Macintosh PowerPoint</Application>
  <PresentationFormat>ワイド画面</PresentationFormat>
  <Paragraphs>119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游ゴシック</vt:lpstr>
      <vt:lpstr>游ゴシック Light</vt:lpstr>
      <vt:lpstr>Arial</vt:lpstr>
      <vt:lpstr>Cambria Math</vt:lpstr>
      <vt:lpstr>Times New Roman</vt:lpstr>
      <vt:lpstr>Wingdings</vt:lpstr>
      <vt:lpstr>Office テーマ</vt:lpstr>
      <vt:lpstr>A Fighting Game AI Using Highlight Cues for Generation of Entertaining Gameplay</vt:lpstr>
      <vt:lpstr>Introduction</vt:lpstr>
      <vt:lpstr>Monte-Carlo Tree Search (MCTS)</vt:lpstr>
      <vt:lpstr>Highlight Generation</vt:lpstr>
      <vt:lpstr>Highlight Generation</vt:lpstr>
      <vt:lpstr>Highlight Generation</vt:lpstr>
      <vt:lpstr>Highlight Generation</vt:lpstr>
      <vt:lpstr>Experiments</vt:lpstr>
      <vt:lpstr>Experiments</vt:lpstr>
      <vt:lpstr>Results</vt:lpstr>
      <vt:lpstr>Results</vt:lpstr>
      <vt:lpstr>Results</vt:lpstr>
      <vt:lpstr>Results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伊藤亮哉</dc:creator>
  <cp:lastModifiedBy>伊藤亮哉</cp:lastModifiedBy>
  <cp:revision>71</cp:revision>
  <dcterms:created xsi:type="dcterms:W3CDTF">2021-07-18T18:52:24Z</dcterms:created>
  <dcterms:modified xsi:type="dcterms:W3CDTF">2021-11-09T14:22:37Z</dcterms:modified>
</cp:coreProperties>
</file>