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72" r:id="rId4"/>
    <p:sldId id="258" r:id="rId5"/>
    <p:sldId id="268" r:id="rId6"/>
    <p:sldId id="263" r:id="rId7"/>
    <p:sldId id="264" r:id="rId8"/>
    <p:sldId id="261" r:id="rId9"/>
    <p:sldId id="269" r:id="rId10"/>
    <p:sldId id="262" r:id="rId11"/>
    <p:sldId id="271" r:id="rId12"/>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8D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1498" autoAdjust="0"/>
  </p:normalViewPr>
  <p:slideViewPr>
    <p:cSldViewPr snapToGrid="0">
      <p:cViewPr varScale="1">
        <p:scale>
          <a:sx n="61" d="100"/>
          <a:sy n="61" d="100"/>
        </p:scale>
        <p:origin x="88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5343F13-7EA4-4808-B598-7ED2750079BA}"/>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CA5E6-9072-4875-9F90-D380D491AC88}"/>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6FBD3974-51BD-4578-BA61-F77443E9F2B6}" type="datetimeFigureOut">
              <a:rPr lang="en-US" smtClean="0"/>
              <a:t>10/27/2021</a:t>
            </a:fld>
            <a:endParaRPr lang="en-US"/>
          </a:p>
        </p:txBody>
      </p:sp>
      <p:sp>
        <p:nvSpPr>
          <p:cNvPr id="4" name="Footer Placeholder 3">
            <a:extLst>
              <a:ext uri="{FF2B5EF4-FFF2-40B4-BE49-F238E27FC236}">
                <a16:creationId xmlns:a16="http://schemas.microsoft.com/office/drawing/2014/main" id="{01F2C9BF-C7B6-44EB-B1B1-CF358EC08962}"/>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EEE857D-895F-44C0-A5AA-2C749C743AAC}"/>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84F054D2-8A57-40FC-BD5C-EF33C9CEDC13}" type="slidenum">
              <a:rPr lang="en-US" smtClean="0"/>
              <a:t>‹#›</a:t>
            </a:fld>
            <a:endParaRPr lang="en-US"/>
          </a:p>
        </p:txBody>
      </p:sp>
    </p:spTree>
    <p:extLst>
      <p:ext uri="{BB962C8B-B14F-4D97-AF65-F5344CB8AC3E}">
        <p14:creationId xmlns:p14="http://schemas.microsoft.com/office/powerpoint/2010/main" val="33692572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156822BF-5B87-4135-972C-30F4C1DA8304}" type="datetimeFigureOut">
              <a:rPr lang="en-US" smtClean="0"/>
              <a:t>10/27/2021</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397480B4-F535-4707-843C-D3E3F43DCC00}" type="slidenum">
              <a:rPr lang="en-US" smtClean="0"/>
              <a:t>‹#›</a:t>
            </a:fld>
            <a:endParaRPr lang="en-US"/>
          </a:p>
        </p:txBody>
      </p:sp>
    </p:spTree>
    <p:extLst>
      <p:ext uri="{BB962C8B-B14F-4D97-AF65-F5344CB8AC3E}">
        <p14:creationId xmlns:p14="http://schemas.microsoft.com/office/powerpoint/2010/main" val="42908180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7480B4-F535-4707-843C-D3E3F43DCC00}" type="slidenum">
              <a:rPr lang="en-US" smtClean="0"/>
              <a:t>3</a:t>
            </a:fld>
            <a:endParaRPr lang="en-US"/>
          </a:p>
        </p:txBody>
      </p:sp>
    </p:spTree>
    <p:extLst>
      <p:ext uri="{BB962C8B-B14F-4D97-AF65-F5344CB8AC3E}">
        <p14:creationId xmlns:p14="http://schemas.microsoft.com/office/powerpoint/2010/main" val="4034087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baseline="0" dirty="0">
                <a:latin typeface="LinLibertineT"/>
              </a:rPr>
              <a:t>In some of the combined solutions, DL models are included. In these cases, authors usually report the results for individual models, and we often observe that the DL models do not reach the performance of gradient boosting, even when using the same set of features. </a:t>
            </a:r>
            <a:endParaRPr lang="en-US" dirty="0"/>
          </a:p>
        </p:txBody>
      </p:sp>
      <p:sp>
        <p:nvSpPr>
          <p:cNvPr id="4" name="Slide Number Placeholder 3"/>
          <p:cNvSpPr>
            <a:spLocks noGrp="1"/>
          </p:cNvSpPr>
          <p:nvPr>
            <p:ph type="sldNum" sz="quarter" idx="5"/>
          </p:nvPr>
        </p:nvSpPr>
        <p:spPr/>
        <p:txBody>
          <a:bodyPr/>
          <a:lstStyle/>
          <a:p>
            <a:fld id="{397480B4-F535-4707-843C-D3E3F43DCC00}" type="slidenum">
              <a:rPr lang="en-US" smtClean="0"/>
              <a:t>4</a:t>
            </a:fld>
            <a:endParaRPr lang="en-US"/>
          </a:p>
        </p:txBody>
      </p:sp>
    </p:spTree>
    <p:extLst>
      <p:ext uri="{BB962C8B-B14F-4D97-AF65-F5344CB8AC3E}">
        <p14:creationId xmlns:p14="http://schemas.microsoft.com/office/powerpoint/2010/main" val="2704081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7480B4-F535-4707-843C-D3E3F43DCC00}" type="slidenum">
              <a:rPr lang="en-US" smtClean="0"/>
              <a:t>5</a:t>
            </a:fld>
            <a:endParaRPr lang="en-US"/>
          </a:p>
        </p:txBody>
      </p:sp>
    </p:spTree>
    <p:extLst>
      <p:ext uri="{BB962C8B-B14F-4D97-AF65-F5344CB8AC3E}">
        <p14:creationId xmlns:p14="http://schemas.microsoft.com/office/powerpoint/2010/main" val="1059660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7480B4-F535-4707-843C-D3E3F43DCC00}" type="slidenum">
              <a:rPr lang="en-US" smtClean="0"/>
              <a:t>6</a:t>
            </a:fld>
            <a:endParaRPr lang="en-US"/>
          </a:p>
        </p:txBody>
      </p:sp>
    </p:spTree>
    <p:extLst>
      <p:ext uri="{BB962C8B-B14F-4D97-AF65-F5344CB8AC3E}">
        <p14:creationId xmlns:p14="http://schemas.microsoft.com/office/powerpoint/2010/main" val="2917758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challenge contestants usually invest substantial amounts time on feature exploration and engineering when working with tabular data.</a:t>
            </a:r>
          </a:p>
          <a:p>
            <a:pPr lvl="1"/>
            <a:r>
              <a:rPr lang="en-US" dirty="0"/>
              <a:t>academic researchers usually focus more on scientific aspects, such as exploring and proposing complex training algorithms and neural architecture designs for a given problem or domain. They are generally not focusing on feature engineering and leakage exploitation in their experiments.</a:t>
            </a:r>
          </a:p>
          <a:p>
            <a:pPr lvl="1"/>
            <a:r>
              <a:rPr lang="en-US" dirty="0"/>
              <a:t>It is not common, for example, to have papers reporting experiments comparing novel neural architectures for hybrid recommendation against </a:t>
            </a:r>
            <a:r>
              <a:rPr lang="en-US" dirty="0" err="1"/>
              <a:t>XGBoost</a:t>
            </a:r>
            <a:r>
              <a:rPr lang="en-US" dirty="0"/>
              <a:t> models, where both models use the same rich set of features.</a:t>
            </a:r>
          </a:p>
          <a:p>
            <a:endParaRPr lang="en-US" dirty="0"/>
          </a:p>
        </p:txBody>
      </p:sp>
      <p:sp>
        <p:nvSpPr>
          <p:cNvPr id="4" name="Slide Number Placeholder 3"/>
          <p:cNvSpPr>
            <a:spLocks noGrp="1"/>
          </p:cNvSpPr>
          <p:nvPr>
            <p:ph type="sldNum" sz="quarter" idx="5"/>
          </p:nvPr>
        </p:nvSpPr>
        <p:spPr/>
        <p:txBody>
          <a:bodyPr/>
          <a:lstStyle/>
          <a:p>
            <a:fld id="{397480B4-F535-4707-843C-D3E3F43DCC00}" type="slidenum">
              <a:rPr lang="en-US" smtClean="0"/>
              <a:t>8</a:t>
            </a:fld>
            <a:endParaRPr lang="en-US"/>
          </a:p>
        </p:txBody>
      </p:sp>
    </p:spTree>
    <p:extLst>
      <p:ext uri="{BB962C8B-B14F-4D97-AF65-F5344CB8AC3E}">
        <p14:creationId xmlns:p14="http://schemas.microsoft.com/office/powerpoint/2010/main" val="4174212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7480B4-F535-4707-843C-D3E3F43DCC00}" type="slidenum">
              <a:rPr lang="en-US" smtClean="0"/>
              <a:t>9</a:t>
            </a:fld>
            <a:endParaRPr lang="en-US"/>
          </a:p>
        </p:txBody>
      </p:sp>
    </p:spTree>
    <p:extLst>
      <p:ext uri="{BB962C8B-B14F-4D97-AF65-F5344CB8AC3E}">
        <p14:creationId xmlns:p14="http://schemas.microsoft.com/office/powerpoint/2010/main" val="1886163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7480B4-F535-4707-843C-D3E3F43DCC00}" type="slidenum">
              <a:rPr lang="en-US" smtClean="0"/>
              <a:t>10</a:t>
            </a:fld>
            <a:endParaRPr lang="en-US"/>
          </a:p>
        </p:txBody>
      </p:sp>
    </p:spTree>
    <p:extLst>
      <p:ext uri="{BB962C8B-B14F-4D97-AF65-F5344CB8AC3E}">
        <p14:creationId xmlns:p14="http://schemas.microsoft.com/office/powerpoint/2010/main" val="800864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3B6A6-895E-4FCB-9AF0-4F69C9C3CB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216FA3B-CB2A-4352-B31C-5C03F417B6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25DB43-9B49-4DC6-B931-929CE1ADDADC}"/>
              </a:ext>
            </a:extLst>
          </p:cNvPr>
          <p:cNvSpPr>
            <a:spLocks noGrp="1"/>
          </p:cNvSpPr>
          <p:nvPr>
            <p:ph type="dt" sz="half" idx="10"/>
          </p:nvPr>
        </p:nvSpPr>
        <p:spPr/>
        <p:txBody>
          <a:bodyPr/>
          <a:lstStyle/>
          <a:p>
            <a:fld id="{AD2C0879-04BE-457C-A76E-A501EB941023}" type="datetime1">
              <a:rPr lang="en-US" smtClean="0"/>
              <a:t>10/27/2021</a:t>
            </a:fld>
            <a:endParaRPr lang="en-US"/>
          </a:p>
        </p:txBody>
      </p:sp>
      <p:sp>
        <p:nvSpPr>
          <p:cNvPr id="5" name="Footer Placeholder 4">
            <a:extLst>
              <a:ext uri="{FF2B5EF4-FFF2-40B4-BE49-F238E27FC236}">
                <a16:creationId xmlns:a16="http://schemas.microsoft.com/office/drawing/2014/main" id="{DEE5686D-87C2-46A2-BCC1-846FBB8DBB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55664A-26C8-47F1-A2AF-0E55DFAF1B22}"/>
              </a:ext>
            </a:extLst>
          </p:cNvPr>
          <p:cNvSpPr>
            <a:spLocks noGrp="1"/>
          </p:cNvSpPr>
          <p:nvPr>
            <p:ph type="sldNum" sz="quarter" idx="12"/>
          </p:nvPr>
        </p:nvSpPr>
        <p:spPr/>
        <p:txBody>
          <a:bodyPr/>
          <a:lstStyle/>
          <a:p>
            <a:fld id="{1AA78C48-7B4E-4ED4-A55E-1C189A31CB21}" type="slidenum">
              <a:rPr lang="en-US" smtClean="0"/>
              <a:t>‹#›</a:t>
            </a:fld>
            <a:endParaRPr lang="en-US"/>
          </a:p>
        </p:txBody>
      </p:sp>
    </p:spTree>
    <p:extLst>
      <p:ext uri="{BB962C8B-B14F-4D97-AF65-F5344CB8AC3E}">
        <p14:creationId xmlns:p14="http://schemas.microsoft.com/office/powerpoint/2010/main" val="2088712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9C5F2-1D64-42F2-967E-DD93094D473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2F3D1-DD53-4A14-BB91-1439AE4799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F1E114-74FD-429A-B0F4-DD1923356E52}"/>
              </a:ext>
            </a:extLst>
          </p:cNvPr>
          <p:cNvSpPr>
            <a:spLocks noGrp="1"/>
          </p:cNvSpPr>
          <p:nvPr>
            <p:ph type="dt" sz="half" idx="10"/>
          </p:nvPr>
        </p:nvSpPr>
        <p:spPr/>
        <p:txBody>
          <a:bodyPr/>
          <a:lstStyle/>
          <a:p>
            <a:fld id="{DC2EC615-9C3D-4F2E-8CE6-6E2271A66DD3}" type="datetime1">
              <a:rPr lang="en-US" smtClean="0"/>
              <a:t>10/27/2021</a:t>
            </a:fld>
            <a:endParaRPr lang="en-US"/>
          </a:p>
        </p:txBody>
      </p:sp>
      <p:sp>
        <p:nvSpPr>
          <p:cNvPr id="5" name="Footer Placeholder 4">
            <a:extLst>
              <a:ext uri="{FF2B5EF4-FFF2-40B4-BE49-F238E27FC236}">
                <a16:creationId xmlns:a16="http://schemas.microsoft.com/office/drawing/2014/main" id="{AC7858AF-EC70-4CA5-B977-403EFAF892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EF16B5-1A6B-4A41-83D8-93210F8A3D26}"/>
              </a:ext>
            </a:extLst>
          </p:cNvPr>
          <p:cNvSpPr>
            <a:spLocks noGrp="1"/>
          </p:cNvSpPr>
          <p:nvPr>
            <p:ph type="sldNum" sz="quarter" idx="12"/>
          </p:nvPr>
        </p:nvSpPr>
        <p:spPr/>
        <p:txBody>
          <a:bodyPr/>
          <a:lstStyle/>
          <a:p>
            <a:fld id="{1AA78C48-7B4E-4ED4-A55E-1C189A31CB21}" type="slidenum">
              <a:rPr lang="en-US" smtClean="0"/>
              <a:t>‹#›</a:t>
            </a:fld>
            <a:endParaRPr lang="en-US"/>
          </a:p>
        </p:txBody>
      </p:sp>
    </p:spTree>
    <p:extLst>
      <p:ext uri="{BB962C8B-B14F-4D97-AF65-F5344CB8AC3E}">
        <p14:creationId xmlns:p14="http://schemas.microsoft.com/office/powerpoint/2010/main" val="2507506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F928D-5F8E-4803-BD2A-962CFC7861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6AF14E-134D-46F9-BBB0-04540809DB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086C97-12AB-4FDF-9E6F-EDF97EBD1616}"/>
              </a:ext>
            </a:extLst>
          </p:cNvPr>
          <p:cNvSpPr>
            <a:spLocks noGrp="1"/>
          </p:cNvSpPr>
          <p:nvPr>
            <p:ph type="dt" sz="half" idx="10"/>
          </p:nvPr>
        </p:nvSpPr>
        <p:spPr/>
        <p:txBody>
          <a:bodyPr/>
          <a:lstStyle/>
          <a:p>
            <a:fld id="{D80C2EAA-4AD4-4047-BABE-3E79806A76C2}" type="datetime1">
              <a:rPr lang="en-US" smtClean="0"/>
              <a:t>10/27/2021</a:t>
            </a:fld>
            <a:endParaRPr lang="en-US"/>
          </a:p>
        </p:txBody>
      </p:sp>
      <p:sp>
        <p:nvSpPr>
          <p:cNvPr id="5" name="Footer Placeholder 4">
            <a:extLst>
              <a:ext uri="{FF2B5EF4-FFF2-40B4-BE49-F238E27FC236}">
                <a16:creationId xmlns:a16="http://schemas.microsoft.com/office/drawing/2014/main" id="{1C8F7D66-2842-432D-96E9-15183D90CB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E086B3-21CD-42EE-B3F3-DBDEB5C79220}"/>
              </a:ext>
            </a:extLst>
          </p:cNvPr>
          <p:cNvSpPr>
            <a:spLocks noGrp="1"/>
          </p:cNvSpPr>
          <p:nvPr>
            <p:ph type="sldNum" sz="quarter" idx="12"/>
          </p:nvPr>
        </p:nvSpPr>
        <p:spPr/>
        <p:txBody>
          <a:bodyPr/>
          <a:lstStyle/>
          <a:p>
            <a:fld id="{1AA78C48-7B4E-4ED4-A55E-1C189A31CB21}" type="slidenum">
              <a:rPr lang="en-US" smtClean="0"/>
              <a:t>‹#›</a:t>
            </a:fld>
            <a:endParaRPr lang="en-US"/>
          </a:p>
        </p:txBody>
      </p:sp>
    </p:spTree>
    <p:extLst>
      <p:ext uri="{BB962C8B-B14F-4D97-AF65-F5344CB8AC3E}">
        <p14:creationId xmlns:p14="http://schemas.microsoft.com/office/powerpoint/2010/main" val="2176153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1C3D6-79E4-4AE5-A931-18703372A9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E8C26D-4EB7-4AF7-BD44-B8B727408C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5D0ACE-51D9-4C89-8BE2-D4C6CEC30239}"/>
              </a:ext>
            </a:extLst>
          </p:cNvPr>
          <p:cNvSpPr>
            <a:spLocks noGrp="1"/>
          </p:cNvSpPr>
          <p:nvPr>
            <p:ph type="dt" sz="half" idx="10"/>
          </p:nvPr>
        </p:nvSpPr>
        <p:spPr/>
        <p:txBody>
          <a:bodyPr/>
          <a:lstStyle/>
          <a:p>
            <a:fld id="{306DCAAF-F02A-47A2-A521-031A0C2716D1}" type="datetime1">
              <a:rPr lang="en-US" smtClean="0"/>
              <a:t>10/27/2021</a:t>
            </a:fld>
            <a:endParaRPr lang="en-US"/>
          </a:p>
        </p:txBody>
      </p:sp>
      <p:sp>
        <p:nvSpPr>
          <p:cNvPr id="5" name="Footer Placeholder 4">
            <a:extLst>
              <a:ext uri="{FF2B5EF4-FFF2-40B4-BE49-F238E27FC236}">
                <a16:creationId xmlns:a16="http://schemas.microsoft.com/office/drawing/2014/main" id="{D092BBB4-D5B9-480F-8975-BA6E3523F9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0621F6-7230-4C26-B72C-67620933184A}"/>
              </a:ext>
            </a:extLst>
          </p:cNvPr>
          <p:cNvSpPr>
            <a:spLocks noGrp="1"/>
          </p:cNvSpPr>
          <p:nvPr>
            <p:ph type="sldNum" sz="quarter" idx="12"/>
          </p:nvPr>
        </p:nvSpPr>
        <p:spPr/>
        <p:txBody>
          <a:bodyPr/>
          <a:lstStyle/>
          <a:p>
            <a:fld id="{1AA78C48-7B4E-4ED4-A55E-1C189A31CB21}" type="slidenum">
              <a:rPr lang="en-US" smtClean="0"/>
              <a:t>‹#›</a:t>
            </a:fld>
            <a:endParaRPr lang="en-US"/>
          </a:p>
        </p:txBody>
      </p:sp>
    </p:spTree>
    <p:extLst>
      <p:ext uri="{BB962C8B-B14F-4D97-AF65-F5344CB8AC3E}">
        <p14:creationId xmlns:p14="http://schemas.microsoft.com/office/powerpoint/2010/main" val="1442200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29038-AAF2-4A6B-B50F-0C756B76D4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390A27-4461-477E-9108-B6793BD4EA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C2EB79-1BA6-4A15-8F2D-09085FFE1DC0}"/>
              </a:ext>
            </a:extLst>
          </p:cNvPr>
          <p:cNvSpPr>
            <a:spLocks noGrp="1"/>
          </p:cNvSpPr>
          <p:nvPr>
            <p:ph type="dt" sz="half" idx="10"/>
          </p:nvPr>
        </p:nvSpPr>
        <p:spPr/>
        <p:txBody>
          <a:bodyPr/>
          <a:lstStyle/>
          <a:p>
            <a:fld id="{C74F3EE7-C05F-41AF-949B-99105655ED6D}" type="datetime1">
              <a:rPr lang="en-US" smtClean="0"/>
              <a:t>10/27/2021</a:t>
            </a:fld>
            <a:endParaRPr lang="en-US"/>
          </a:p>
        </p:txBody>
      </p:sp>
      <p:sp>
        <p:nvSpPr>
          <p:cNvPr id="5" name="Footer Placeholder 4">
            <a:extLst>
              <a:ext uri="{FF2B5EF4-FFF2-40B4-BE49-F238E27FC236}">
                <a16:creationId xmlns:a16="http://schemas.microsoft.com/office/drawing/2014/main" id="{AC15814C-697E-408C-A949-F95D6B5D82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96D68E-F1A4-4514-95C5-8B298063306E}"/>
              </a:ext>
            </a:extLst>
          </p:cNvPr>
          <p:cNvSpPr>
            <a:spLocks noGrp="1"/>
          </p:cNvSpPr>
          <p:nvPr>
            <p:ph type="sldNum" sz="quarter" idx="12"/>
          </p:nvPr>
        </p:nvSpPr>
        <p:spPr/>
        <p:txBody>
          <a:bodyPr/>
          <a:lstStyle/>
          <a:p>
            <a:fld id="{1AA78C48-7B4E-4ED4-A55E-1C189A31CB21}" type="slidenum">
              <a:rPr lang="en-US" smtClean="0"/>
              <a:t>‹#›</a:t>
            </a:fld>
            <a:endParaRPr lang="en-US"/>
          </a:p>
        </p:txBody>
      </p:sp>
    </p:spTree>
    <p:extLst>
      <p:ext uri="{BB962C8B-B14F-4D97-AF65-F5344CB8AC3E}">
        <p14:creationId xmlns:p14="http://schemas.microsoft.com/office/powerpoint/2010/main" val="1249971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46BA-6C5F-4BF6-B02C-BD614EB128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0CA614-70B5-40C9-9DE5-407F215634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D5FE51-61D3-4344-B681-A848C12F37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C4941C-865E-40D6-81B8-6976A4B9115B}"/>
              </a:ext>
            </a:extLst>
          </p:cNvPr>
          <p:cNvSpPr>
            <a:spLocks noGrp="1"/>
          </p:cNvSpPr>
          <p:nvPr>
            <p:ph type="dt" sz="half" idx="10"/>
          </p:nvPr>
        </p:nvSpPr>
        <p:spPr/>
        <p:txBody>
          <a:bodyPr/>
          <a:lstStyle/>
          <a:p>
            <a:fld id="{69FD9382-CFF6-4AFC-8E1D-C8A0373A4BC9}" type="datetime1">
              <a:rPr lang="en-US" smtClean="0"/>
              <a:t>10/27/2021</a:t>
            </a:fld>
            <a:endParaRPr lang="en-US"/>
          </a:p>
        </p:txBody>
      </p:sp>
      <p:sp>
        <p:nvSpPr>
          <p:cNvPr id="6" name="Footer Placeholder 5">
            <a:extLst>
              <a:ext uri="{FF2B5EF4-FFF2-40B4-BE49-F238E27FC236}">
                <a16:creationId xmlns:a16="http://schemas.microsoft.com/office/drawing/2014/main" id="{8F74DAE0-D348-4106-9259-47E24C4C1C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945A09-CAD4-49A0-86D4-8C9C80BEB763}"/>
              </a:ext>
            </a:extLst>
          </p:cNvPr>
          <p:cNvSpPr>
            <a:spLocks noGrp="1"/>
          </p:cNvSpPr>
          <p:nvPr>
            <p:ph type="sldNum" sz="quarter" idx="12"/>
          </p:nvPr>
        </p:nvSpPr>
        <p:spPr/>
        <p:txBody>
          <a:bodyPr/>
          <a:lstStyle/>
          <a:p>
            <a:fld id="{1AA78C48-7B4E-4ED4-A55E-1C189A31CB21}" type="slidenum">
              <a:rPr lang="en-US" smtClean="0"/>
              <a:t>‹#›</a:t>
            </a:fld>
            <a:endParaRPr lang="en-US"/>
          </a:p>
        </p:txBody>
      </p:sp>
    </p:spTree>
    <p:extLst>
      <p:ext uri="{BB962C8B-B14F-4D97-AF65-F5344CB8AC3E}">
        <p14:creationId xmlns:p14="http://schemas.microsoft.com/office/powerpoint/2010/main" val="86284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90C58-992F-4BE0-9007-1FACF5CAFF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C8F956-B9DE-4171-94AC-FC211356A3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F7961B-E5AE-446C-B0CB-2D75B2246A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BFF897-87CA-4F2B-9883-678188A00F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4C317C-F312-4B18-AA23-34F1E0AC43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BA1C84-FDFF-42AA-93E8-E6AF0F8F24CF}"/>
              </a:ext>
            </a:extLst>
          </p:cNvPr>
          <p:cNvSpPr>
            <a:spLocks noGrp="1"/>
          </p:cNvSpPr>
          <p:nvPr>
            <p:ph type="dt" sz="half" idx="10"/>
          </p:nvPr>
        </p:nvSpPr>
        <p:spPr/>
        <p:txBody>
          <a:bodyPr/>
          <a:lstStyle/>
          <a:p>
            <a:fld id="{0CA02B55-A620-4AFB-91BB-4E32A1714011}" type="datetime1">
              <a:rPr lang="en-US" smtClean="0"/>
              <a:t>10/27/2021</a:t>
            </a:fld>
            <a:endParaRPr lang="en-US"/>
          </a:p>
        </p:txBody>
      </p:sp>
      <p:sp>
        <p:nvSpPr>
          <p:cNvPr id="8" name="Footer Placeholder 7">
            <a:extLst>
              <a:ext uri="{FF2B5EF4-FFF2-40B4-BE49-F238E27FC236}">
                <a16:creationId xmlns:a16="http://schemas.microsoft.com/office/drawing/2014/main" id="{CBB91881-DCC6-41FF-9512-D64F6E2B73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426CCA-215C-4F61-A559-3FA2229303CF}"/>
              </a:ext>
            </a:extLst>
          </p:cNvPr>
          <p:cNvSpPr>
            <a:spLocks noGrp="1"/>
          </p:cNvSpPr>
          <p:nvPr>
            <p:ph type="sldNum" sz="quarter" idx="12"/>
          </p:nvPr>
        </p:nvSpPr>
        <p:spPr/>
        <p:txBody>
          <a:bodyPr/>
          <a:lstStyle/>
          <a:p>
            <a:fld id="{1AA78C48-7B4E-4ED4-A55E-1C189A31CB21}" type="slidenum">
              <a:rPr lang="en-US" smtClean="0"/>
              <a:t>‹#›</a:t>
            </a:fld>
            <a:endParaRPr lang="en-US"/>
          </a:p>
        </p:txBody>
      </p:sp>
    </p:spTree>
    <p:extLst>
      <p:ext uri="{BB962C8B-B14F-4D97-AF65-F5344CB8AC3E}">
        <p14:creationId xmlns:p14="http://schemas.microsoft.com/office/powerpoint/2010/main" val="4015246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96C51-6C12-42BB-A8D0-64F6992D66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43242BB-8A7F-4107-A458-E0095580B5F9}"/>
              </a:ext>
            </a:extLst>
          </p:cNvPr>
          <p:cNvSpPr>
            <a:spLocks noGrp="1"/>
          </p:cNvSpPr>
          <p:nvPr>
            <p:ph type="dt" sz="half" idx="10"/>
          </p:nvPr>
        </p:nvSpPr>
        <p:spPr/>
        <p:txBody>
          <a:bodyPr/>
          <a:lstStyle/>
          <a:p>
            <a:fld id="{3755FD4B-B570-4545-BBF7-01242249DC24}" type="datetime1">
              <a:rPr lang="en-US" smtClean="0"/>
              <a:t>10/27/2021</a:t>
            </a:fld>
            <a:endParaRPr lang="en-US"/>
          </a:p>
        </p:txBody>
      </p:sp>
      <p:sp>
        <p:nvSpPr>
          <p:cNvPr id="4" name="Footer Placeholder 3">
            <a:extLst>
              <a:ext uri="{FF2B5EF4-FFF2-40B4-BE49-F238E27FC236}">
                <a16:creationId xmlns:a16="http://schemas.microsoft.com/office/drawing/2014/main" id="{21E9C920-4FE5-442A-B277-916DD0C181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AE6FA7D-31CC-49C8-931C-97934FF3BACE}"/>
              </a:ext>
            </a:extLst>
          </p:cNvPr>
          <p:cNvSpPr>
            <a:spLocks noGrp="1"/>
          </p:cNvSpPr>
          <p:nvPr>
            <p:ph type="sldNum" sz="quarter" idx="12"/>
          </p:nvPr>
        </p:nvSpPr>
        <p:spPr/>
        <p:txBody>
          <a:bodyPr/>
          <a:lstStyle/>
          <a:p>
            <a:fld id="{1AA78C48-7B4E-4ED4-A55E-1C189A31CB21}" type="slidenum">
              <a:rPr lang="en-US" smtClean="0"/>
              <a:t>‹#›</a:t>
            </a:fld>
            <a:endParaRPr lang="en-US"/>
          </a:p>
        </p:txBody>
      </p:sp>
    </p:spTree>
    <p:extLst>
      <p:ext uri="{BB962C8B-B14F-4D97-AF65-F5344CB8AC3E}">
        <p14:creationId xmlns:p14="http://schemas.microsoft.com/office/powerpoint/2010/main" val="504873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86D9E6-E871-4D8B-9DA6-9A9FFF725AC8}"/>
              </a:ext>
            </a:extLst>
          </p:cNvPr>
          <p:cNvSpPr>
            <a:spLocks noGrp="1"/>
          </p:cNvSpPr>
          <p:nvPr>
            <p:ph type="dt" sz="half" idx="10"/>
          </p:nvPr>
        </p:nvSpPr>
        <p:spPr/>
        <p:txBody>
          <a:bodyPr/>
          <a:lstStyle/>
          <a:p>
            <a:fld id="{91D98CB0-0F6B-4B10-BFBE-0C1E8281E36D}" type="datetime1">
              <a:rPr lang="en-US" smtClean="0"/>
              <a:t>10/27/2021</a:t>
            </a:fld>
            <a:endParaRPr lang="en-US"/>
          </a:p>
        </p:txBody>
      </p:sp>
      <p:sp>
        <p:nvSpPr>
          <p:cNvPr id="3" name="Footer Placeholder 2">
            <a:extLst>
              <a:ext uri="{FF2B5EF4-FFF2-40B4-BE49-F238E27FC236}">
                <a16:creationId xmlns:a16="http://schemas.microsoft.com/office/drawing/2014/main" id="{B379C40D-A835-49C6-9FF6-1A0A643BB07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C9B969-F3DA-4D82-97C2-B6E2DC3CECB8}"/>
              </a:ext>
            </a:extLst>
          </p:cNvPr>
          <p:cNvSpPr>
            <a:spLocks noGrp="1"/>
          </p:cNvSpPr>
          <p:nvPr>
            <p:ph type="sldNum" sz="quarter" idx="12"/>
          </p:nvPr>
        </p:nvSpPr>
        <p:spPr/>
        <p:txBody>
          <a:bodyPr/>
          <a:lstStyle/>
          <a:p>
            <a:fld id="{1AA78C48-7B4E-4ED4-A55E-1C189A31CB21}" type="slidenum">
              <a:rPr lang="en-US" smtClean="0"/>
              <a:t>‹#›</a:t>
            </a:fld>
            <a:endParaRPr lang="en-US"/>
          </a:p>
        </p:txBody>
      </p:sp>
    </p:spTree>
    <p:extLst>
      <p:ext uri="{BB962C8B-B14F-4D97-AF65-F5344CB8AC3E}">
        <p14:creationId xmlns:p14="http://schemas.microsoft.com/office/powerpoint/2010/main" val="481061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F96B1-3F8E-4B8A-AD41-A994027D3A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1888FD-3483-4B2F-8C80-3A0B783A38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C4BD9D-395A-4D5A-917B-7F095520A3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9F71F2-E54F-4739-8A52-626D3C4B6B09}"/>
              </a:ext>
            </a:extLst>
          </p:cNvPr>
          <p:cNvSpPr>
            <a:spLocks noGrp="1"/>
          </p:cNvSpPr>
          <p:nvPr>
            <p:ph type="dt" sz="half" idx="10"/>
          </p:nvPr>
        </p:nvSpPr>
        <p:spPr/>
        <p:txBody>
          <a:bodyPr/>
          <a:lstStyle/>
          <a:p>
            <a:fld id="{FD05193E-B93F-4C66-841E-9CE0632C1F89}" type="datetime1">
              <a:rPr lang="en-US" smtClean="0"/>
              <a:t>10/27/2021</a:t>
            </a:fld>
            <a:endParaRPr lang="en-US"/>
          </a:p>
        </p:txBody>
      </p:sp>
      <p:sp>
        <p:nvSpPr>
          <p:cNvPr id="6" name="Footer Placeholder 5">
            <a:extLst>
              <a:ext uri="{FF2B5EF4-FFF2-40B4-BE49-F238E27FC236}">
                <a16:creationId xmlns:a16="http://schemas.microsoft.com/office/drawing/2014/main" id="{0BB4A1EA-0813-4631-BA33-08F5FE0705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ACAF19-9FD6-41BB-A9C9-571D061136EB}"/>
              </a:ext>
            </a:extLst>
          </p:cNvPr>
          <p:cNvSpPr>
            <a:spLocks noGrp="1"/>
          </p:cNvSpPr>
          <p:nvPr>
            <p:ph type="sldNum" sz="quarter" idx="12"/>
          </p:nvPr>
        </p:nvSpPr>
        <p:spPr/>
        <p:txBody>
          <a:bodyPr/>
          <a:lstStyle/>
          <a:p>
            <a:fld id="{1AA78C48-7B4E-4ED4-A55E-1C189A31CB21}" type="slidenum">
              <a:rPr lang="en-US" smtClean="0"/>
              <a:t>‹#›</a:t>
            </a:fld>
            <a:endParaRPr lang="en-US"/>
          </a:p>
        </p:txBody>
      </p:sp>
    </p:spTree>
    <p:extLst>
      <p:ext uri="{BB962C8B-B14F-4D97-AF65-F5344CB8AC3E}">
        <p14:creationId xmlns:p14="http://schemas.microsoft.com/office/powerpoint/2010/main" val="599235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BFD8E-F395-4548-A98F-DF8CC42B37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B89BC8-B6BE-4CA8-BF6B-C252F1C452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16430F-505C-4AF4-90E3-C0EAA2FB87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A80ABE-FC43-46F1-98F2-EDBB7A6C2B30}"/>
              </a:ext>
            </a:extLst>
          </p:cNvPr>
          <p:cNvSpPr>
            <a:spLocks noGrp="1"/>
          </p:cNvSpPr>
          <p:nvPr>
            <p:ph type="dt" sz="half" idx="10"/>
          </p:nvPr>
        </p:nvSpPr>
        <p:spPr/>
        <p:txBody>
          <a:bodyPr/>
          <a:lstStyle/>
          <a:p>
            <a:fld id="{8F33ACB4-A844-45F8-8DA5-F0E821ADD35A}" type="datetime1">
              <a:rPr lang="en-US" smtClean="0"/>
              <a:t>10/27/2021</a:t>
            </a:fld>
            <a:endParaRPr lang="en-US"/>
          </a:p>
        </p:txBody>
      </p:sp>
      <p:sp>
        <p:nvSpPr>
          <p:cNvPr id="6" name="Footer Placeholder 5">
            <a:extLst>
              <a:ext uri="{FF2B5EF4-FFF2-40B4-BE49-F238E27FC236}">
                <a16:creationId xmlns:a16="http://schemas.microsoft.com/office/drawing/2014/main" id="{9AB75F05-DCCF-4E9B-830A-7FBE153452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67D308-E225-42E5-AD7A-B976BF0975B4}"/>
              </a:ext>
            </a:extLst>
          </p:cNvPr>
          <p:cNvSpPr>
            <a:spLocks noGrp="1"/>
          </p:cNvSpPr>
          <p:nvPr>
            <p:ph type="sldNum" sz="quarter" idx="12"/>
          </p:nvPr>
        </p:nvSpPr>
        <p:spPr/>
        <p:txBody>
          <a:bodyPr/>
          <a:lstStyle/>
          <a:p>
            <a:fld id="{1AA78C48-7B4E-4ED4-A55E-1C189A31CB21}" type="slidenum">
              <a:rPr lang="en-US" smtClean="0"/>
              <a:t>‹#›</a:t>
            </a:fld>
            <a:endParaRPr lang="en-US"/>
          </a:p>
        </p:txBody>
      </p:sp>
    </p:spTree>
    <p:extLst>
      <p:ext uri="{BB962C8B-B14F-4D97-AF65-F5344CB8AC3E}">
        <p14:creationId xmlns:p14="http://schemas.microsoft.com/office/powerpoint/2010/main" val="3283091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AB1B28-13E7-40CB-8798-E5C08BA5CF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26E017-593A-4434-BDF2-8A1B8735D6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479F63-1436-496F-B213-B1A7356C76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24AE13-B2C3-4FB7-8527-BEFA0CF2F89A}" type="datetime1">
              <a:rPr lang="en-US" smtClean="0"/>
              <a:t>10/27/2021</a:t>
            </a:fld>
            <a:endParaRPr lang="en-US"/>
          </a:p>
        </p:txBody>
      </p:sp>
      <p:sp>
        <p:nvSpPr>
          <p:cNvPr id="5" name="Footer Placeholder 4">
            <a:extLst>
              <a:ext uri="{FF2B5EF4-FFF2-40B4-BE49-F238E27FC236}">
                <a16:creationId xmlns:a16="http://schemas.microsoft.com/office/drawing/2014/main" id="{23D16B7A-7429-4CFE-A1C6-92493A3422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1D096FB-FBC6-4EC5-89A4-79BFB13D7E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78C48-7B4E-4ED4-A55E-1C189A31CB21}" type="slidenum">
              <a:rPr lang="en-US" smtClean="0"/>
              <a:t>‹#›</a:t>
            </a:fld>
            <a:endParaRPr lang="en-US"/>
          </a:p>
        </p:txBody>
      </p:sp>
    </p:spTree>
    <p:extLst>
      <p:ext uri="{BB962C8B-B14F-4D97-AF65-F5344CB8AC3E}">
        <p14:creationId xmlns:p14="http://schemas.microsoft.com/office/powerpoint/2010/main" val="1749203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FDF464-174A-4221-BF4D-B97891B35BAD}"/>
              </a:ext>
            </a:extLst>
          </p:cNvPr>
          <p:cNvSpPr>
            <a:spLocks noGrp="1"/>
          </p:cNvSpPr>
          <p:nvPr>
            <p:ph type="ctrTitle"/>
          </p:nvPr>
        </p:nvSpPr>
        <p:spPr>
          <a:xfrm>
            <a:off x="1285241" y="1008993"/>
            <a:ext cx="9231410" cy="3542045"/>
          </a:xfrm>
        </p:spPr>
        <p:txBody>
          <a:bodyPr anchor="b">
            <a:normAutofit/>
          </a:bodyPr>
          <a:lstStyle/>
          <a:p>
            <a:pPr algn="l"/>
            <a:r>
              <a:rPr lang="en-US" sz="3700" dirty="0"/>
              <a:t>Why Are Deep Learning Models Not Consistently Winning</a:t>
            </a:r>
            <a:br>
              <a:rPr lang="en-US" sz="3700" dirty="0"/>
            </a:br>
            <a:r>
              <a:rPr lang="en-US" sz="3700" dirty="0"/>
              <a:t>Recommender Systems Competitions Yet?</a:t>
            </a:r>
            <a:br>
              <a:rPr lang="en-US" sz="3700" dirty="0"/>
            </a:br>
            <a:r>
              <a:rPr lang="ja-JP" altLang="en-US" sz="3700" dirty="0"/>
              <a:t>なぜ深層学習モデルは推薦システムのコンペティションで勝てないのか？</a:t>
            </a:r>
            <a:endParaRPr lang="en-US" sz="3700" dirty="0"/>
          </a:p>
        </p:txBody>
      </p:sp>
      <p:sp>
        <p:nvSpPr>
          <p:cNvPr id="3" name="Subtitle 2">
            <a:extLst>
              <a:ext uri="{FF2B5EF4-FFF2-40B4-BE49-F238E27FC236}">
                <a16:creationId xmlns:a16="http://schemas.microsoft.com/office/drawing/2014/main" id="{B9B17BFF-2B6D-4B51-B0EC-7E5188ABE028}"/>
              </a:ext>
            </a:extLst>
          </p:cNvPr>
          <p:cNvSpPr>
            <a:spLocks noGrp="1"/>
          </p:cNvSpPr>
          <p:nvPr>
            <p:ph type="subTitle" idx="1"/>
          </p:nvPr>
        </p:nvSpPr>
        <p:spPr>
          <a:xfrm>
            <a:off x="1285241" y="4582814"/>
            <a:ext cx="7132335" cy="1312657"/>
          </a:xfrm>
        </p:spPr>
        <p:txBody>
          <a:bodyPr anchor="t">
            <a:normAutofit/>
          </a:bodyPr>
          <a:lstStyle/>
          <a:p>
            <a:pPr algn="l"/>
            <a:r>
              <a:rPr lang="en-US" sz="2200" b="1" i="0">
                <a:effectLst/>
                <a:latin typeface="stix"/>
              </a:rPr>
              <a:t>Dietmar</a:t>
            </a:r>
            <a:r>
              <a:rPr lang="en-US" sz="2200" b="0" i="0">
                <a:effectLst/>
                <a:latin typeface="stix"/>
              </a:rPr>
              <a:t> </a:t>
            </a:r>
            <a:r>
              <a:rPr lang="en-US" sz="2200" b="1" i="0" err="1">
                <a:effectLst/>
                <a:latin typeface="stix"/>
              </a:rPr>
              <a:t>Jannach</a:t>
            </a:r>
            <a:r>
              <a:rPr lang="en-US" sz="2200" b="0" i="0">
                <a:effectLst/>
                <a:latin typeface="stix"/>
              </a:rPr>
              <a:t>, University of Klagenfurt, Austria</a:t>
            </a:r>
          </a:p>
          <a:p>
            <a:pPr algn="l"/>
            <a:r>
              <a:rPr lang="en-US" sz="2200" b="1" i="0">
                <a:effectLst/>
                <a:latin typeface="stix"/>
              </a:rPr>
              <a:t>Gabriel</a:t>
            </a:r>
            <a:r>
              <a:rPr lang="en-US" sz="2200" b="0" i="0">
                <a:effectLst/>
                <a:latin typeface="stix"/>
              </a:rPr>
              <a:t> </a:t>
            </a:r>
            <a:r>
              <a:rPr lang="en-US" sz="2200" b="1" i="0">
                <a:effectLst/>
                <a:latin typeface="stix"/>
              </a:rPr>
              <a:t>de Souza P. Moreira</a:t>
            </a:r>
            <a:r>
              <a:rPr lang="en-US" sz="2200" b="0" i="0">
                <a:effectLst/>
                <a:latin typeface="stix"/>
              </a:rPr>
              <a:t>, NVIDIA, Brazil</a:t>
            </a:r>
          </a:p>
          <a:p>
            <a:pPr algn="l"/>
            <a:r>
              <a:rPr lang="en-US" sz="2200" b="1" i="0">
                <a:effectLst/>
                <a:latin typeface="stix"/>
              </a:rPr>
              <a:t>Even</a:t>
            </a:r>
            <a:r>
              <a:rPr lang="en-US" sz="2200" b="0" i="0">
                <a:effectLst/>
                <a:latin typeface="stix"/>
              </a:rPr>
              <a:t> </a:t>
            </a:r>
            <a:r>
              <a:rPr lang="en-US" sz="2200" b="1" i="0" err="1">
                <a:effectLst/>
                <a:latin typeface="stix"/>
              </a:rPr>
              <a:t>Oldridge</a:t>
            </a:r>
            <a:r>
              <a:rPr lang="en-US" sz="2200" b="0" i="0">
                <a:effectLst/>
                <a:latin typeface="stix"/>
              </a:rPr>
              <a:t>, NVIDIA, Canada</a:t>
            </a:r>
            <a:endParaRPr lang="en-US" sz="2200"/>
          </a:p>
        </p:txBody>
      </p:sp>
      <p:sp>
        <p:nvSpPr>
          <p:cNvPr id="4" name="Slide Number Placeholder 3">
            <a:extLst>
              <a:ext uri="{FF2B5EF4-FFF2-40B4-BE49-F238E27FC236}">
                <a16:creationId xmlns:a16="http://schemas.microsoft.com/office/drawing/2014/main" id="{4AE328BA-506D-4342-99B4-40BD7433E4DD}"/>
              </a:ext>
            </a:extLst>
          </p:cNvPr>
          <p:cNvSpPr>
            <a:spLocks noGrp="1"/>
          </p:cNvSpPr>
          <p:nvPr>
            <p:ph type="sldNum" sz="quarter" idx="12"/>
          </p:nvPr>
        </p:nvSpPr>
        <p:spPr/>
        <p:txBody>
          <a:bodyPr/>
          <a:lstStyle/>
          <a:p>
            <a:fld id="{1AA78C48-7B4E-4ED4-A55E-1C189A31CB21}" type="slidenum">
              <a:rPr lang="en-US" sz="2000" smtClean="0"/>
              <a:t>1</a:t>
            </a:fld>
            <a:endParaRPr lang="en-US" sz="2000"/>
          </a:p>
        </p:txBody>
      </p:sp>
      <p:sp>
        <p:nvSpPr>
          <p:cNvPr id="6" name="Footer Placeholder 5">
            <a:extLst>
              <a:ext uri="{FF2B5EF4-FFF2-40B4-BE49-F238E27FC236}">
                <a16:creationId xmlns:a16="http://schemas.microsoft.com/office/drawing/2014/main" id="{96188454-EB7F-4A1B-964D-107D71E37F9D}"/>
              </a:ext>
            </a:extLst>
          </p:cNvPr>
          <p:cNvSpPr>
            <a:spLocks noGrp="1"/>
          </p:cNvSpPr>
          <p:nvPr>
            <p:ph type="ftr" sz="quarter" idx="11"/>
          </p:nvPr>
        </p:nvSpPr>
        <p:spPr>
          <a:xfrm>
            <a:off x="2405169" y="6382825"/>
            <a:ext cx="7378262" cy="278635"/>
          </a:xfrm>
        </p:spPr>
        <p:txBody>
          <a:bodyPr/>
          <a:lstStyle/>
          <a:p>
            <a:r>
              <a:rPr lang="en-US" sz="2000" dirty="0"/>
              <a:t>Conference: </a:t>
            </a:r>
            <a:r>
              <a:rPr lang="en-US" sz="2000" dirty="0" err="1"/>
              <a:t>RecSys</a:t>
            </a:r>
            <a:r>
              <a:rPr lang="en-US" sz="2000" dirty="0"/>
              <a:t> Challenge '20: Proceedings of the Recommender Systems Challenge 2020</a:t>
            </a:r>
          </a:p>
        </p:txBody>
      </p:sp>
    </p:spTree>
    <p:extLst>
      <p:ext uri="{BB962C8B-B14F-4D97-AF65-F5344CB8AC3E}">
        <p14:creationId xmlns:p14="http://schemas.microsoft.com/office/powerpoint/2010/main" val="2273893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CB8469-5783-4323-B0C2-278103ACC0A1}"/>
              </a:ext>
            </a:extLst>
          </p:cNvPr>
          <p:cNvSpPr>
            <a:spLocks noGrp="1"/>
          </p:cNvSpPr>
          <p:nvPr>
            <p:ph type="title"/>
          </p:nvPr>
        </p:nvSpPr>
        <p:spPr>
          <a:xfrm>
            <a:off x="1008184" y="174032"/>
            <a:ext cx="10175631" cy="1111843"/>
          </a:xfrm>
        </p:spPr>
        <p:txBody>
          <a:bodyPr vert="horz" lIns="91440" tIns="45720" rIns="91440" bIns="45720" rtlCol="0" anchor="ctr">
            <a:normAutofit/>
          </a:bodyPr>
          <a:lstStyle/>
          <a:p>
            <a:pPr algn="ctr"/>
            <a:r>
              <a:rPr lang="en-US" altLang="ja-JP" sz="4000" dirty="0"/>
              <a:t>T</a:t>
            </a:r>
            <a:r>
              <a:rPr lang="en-US" sz="4000" kern="1200" dirty="0">
                <a:solidFill>
                  <a:schemeClr val="tx1"/>
                </a:solidFill>
                <a:latin typeface="+mj-lt"/>
                <a:ea typeface="+mj-ea"/>
                <a:cs typeface="+mj-cs"/>
              </a:rPr>
              <a:t>he evaluation methodology</a:t>
            </a:r>
            <a:r>
              <a:rPr lang="ja-JP" altLang="en-US" sz="4000" kern="1200" dirty="0">
                <a:solidFill>
                  <a:schemeClr val="tx1"/>
                </a:solidFill>
                <a:latin typeface="+mj-lt"/>
                <a:ea typeface="+mj-ea"/>
                <a:cs typeface="+mj-cs"/>
              </a:rPr>
              <a:t>　検証の違い</a:t>
            </a:r>
            <a:endParaRPr lang="en-US" sz="4000" kern="1200" dirty="0">
              <a:solidFill>
                <a:schemeClr val="tx1"/>
              </a:solidFill>
              <a:latin typeface="+mj-lt"/>
              <a:ea typeface="+mj-ea"/>
              <a:cs typeface="+mj-cs"/>
            </a:endParaRPr>
          </a:p>
        </p:txBody>
      </p:sp>
      <p:sp>
        <p:nvSpPr>
          <p:cNvPr id="6" name="TextBox 5">
            <a:extLst>
              <a:ext uri="{FF2B5EF4-FFF2-40B4-BE49-F238E27FC236}">
                <a16:creationId xmlns:a16="http://schemas.microsoft.com/office/drawing/2014/main" id="{B3F6AE1F-4C6C-4139-A6EA-79B93B180B2D}"/>
              </a:ext>
            </a:extLst>
          </p:cNvPr>
          <p:cNvSpPr txBox="1"/>
          <p:nvPr/>
        </p:nvSpPr>
        <p:spPr>
          <a:xfrm>
            <a:off x="1008184" y="1075955"/>
            <a:ext cx="10175630" cy="767904"/>
          </a:xfrm>
          <a:prstGeom prst="rect">
            <a:avLst/>
          </a:prstGeom>
        </p:spPr>
        <p:txBody>
          <a:bodyPr vert="horz" lIns="91440" tIns="45720" rIns="91440" bIns="45720" rtlCol="0" anchor="ctr">
            <a:normAutofit/>
          </a:bodyPr>
          <a:lstStyle/>
          <a:p>
            <a:pPr indent="-228600" algn="ctr">
              <a:lnSpc>
                <a:spcPct val="90000"/>
              </a:lnSpc>
              <a:spcAft>
                <a:spcPts val="600"/>
              </a:spcAft>
              <a:buFont typeface="Arial" panose="020B0604020202020204" pitchFamily="34" charset="0"/>
              <a:buChar char="•"/>
            </a:pPr>
            <a:r>
              <a:rPr lang="en-US" sz="2000" b="1" i="0" dirty="0">
                <a:effectLst/>
              </a:rPr>
              <a:t>Table 1:</a:t>
            </a:r>
            <a:r>
              <a:rPr lang="en-US" sz="2000" b="0" i="0" dirty="0">
                <a:effectLst/>
              </a:rPr>
              <a:t> Comparison of Evaluation Process between Academic Research and Competitions.</a:t>
            </a:r>
            <a:endParaRPr lang="en-US" sz="2000" dirty="0"/>
          </a:p>
        </p:txBody>
      </p:sp>
      <p:graphicFrame>
        <p:nvGraphicFramePr>
          <p:cNvPr id="5" name="Content Placeholder 4">
            <a:extLst>
              <a:ext uri="{FF2B5EF4-FFF2-40B4-BE49-F238E27FC236}">
                <a16:creationId xmlns:a16="http://schemas.microsoft.com/office/drawing/2014/main" id="{4C708E10-5013-472E-9366-A43E8B95E3E0}"/>
              </a:ext>
            </a:extLst>
          </p:cNvPr>
          <p:cNvGraphicFramePr>
            <a:graphicFrameLocks noGrp="1"/>
          </p:cNvGraphicFramePr>
          <p:nvPr>
            <p:ph idx="1"/>
            <p:extLst>
              <p:ext uri="{D42A27DB-BD31-4B8C-83A1-F6EECF244321}">
                <p14:modId xmlns:p14="http://schemas.microsoft.com/office/powerpoint/2010/main" val="3248499838"/>
              </p:ext>
            </p:extLst>
          </p:nvPr>
        </p:nvGraphicFramePr>
        <p:xfrm>
          <a:off x="838203" y="1797708"/>
          <a:ext cx="10515597" cy="4781160"/>
        </p:xfrm>
        <a:graphic>
          <a:graphicData uri="http://schemas.openxmlformats.org/drawingml/2006/table">
            <a:tbl>
              <a:tblPr>
                <a:tableStyleId>{9D7B26C5-4107-4FEC-AEDC-1716B250A1EF}</a:tableStyleId>
              </a:tblPr>
              <a:tblGrid>
                <a:gridCol w="3505199">
                  <a:extLst>
                    <a:ext uri="{9D8B030D-6E8A-4147-A177-3AD203B41FA5}">
                      <a16:colId xmlns:a16="http://schemas.microsoft.com/office/drawing/2014/main" val="3385705628"/>
                    </a:ext>
                  </a:extLst>
                </a:gridCol>
                <a:gridCol w="3505199">
                  <a:extLst>
                    <a:ext uri="{9D8B030D-6E8A-4147-A177-3AD203B41FA5}">
                      <a16:colId xmlns:a16="http://schemas.microsoft.com/office/drawing/2014/main" val="3120507645"/>
                    </a:ext>
                  </a:extLst>
                </a:gridCol>
                <a:gridCol w="3505199">
                  <a:extLst>
                    <a:ext uri="{9D8B030D-6E8A-4147-A177-3AD203B41FA5}">
                      <a16:colId xmlns:a16="http://schemas.microsoft.com/office/drawing/2014/main" val="4147970227"/>
                    </a:ext>
                  </a:extLst>
                </a:gridCol>
              </a:tblGrid>
              <a:tr h="332418">
                <a:tc>
                  <a:txBody>
                    <a:bodyPr/>
                    <a:lstStyle/>
                    <a:p>
                      <a:pPr algn="l"/>
                      <a:r>
                        <a:rPr lang="en-US" sz="2000" b="1">
                          <a:effectLst/>
                        </a:rPr>
                        <a:t>Aspect</a:t>
                      </a:r>
                      <a:endParaRPr lang="en-US" sz="2000">
                        <a:effectLst/>
                      </a:endParaRPr>
                    </a:p>
                  </a:txBody>
                  <a:tcPr marL="40938" marR="40938" marT="40938" marB="40938" anchor="ctr"/>
                </a:tc>
                <a:tc>
                  <a:txBody>
                    <a:bodyPr/>
                    <a:lstStyle/>
                    <a:p>
                      <a:pPr algn="l"/>
                      <a:r>
                        <a:rPr lang="en-US" sz="2000" b="1">
                          <a:effectLst/>
                        </a:rPr>
                        <a:t>Academic Research</a:t>
                      </a:r>
                      <a:endParaRPr lang="en-US" sz="2000">
                        <a:effectLst/>
                      </a:endParaRPr>
                    </a:p>
                  </a:txBody>
                  <a:tcPr marL="40938" marR="40938" marT="40938" marB="40938" anchor="ctr"/>
                </a:tc>
                <a:tc>
                  <a:txBody>
                    <a:bodyPr/>
                    <a:lstStyle/>
                    <a:p>
                      <a:pPr algn="l"/>
                      <a:r>
                        <a:rPr lang="en-US" sz="2000" b="1">
                          <a:effectLst/>
                        </a:rPr>
                        <a:t>Machine Learning Competition</a:t>
                      </a:r>
                      <a:endParaRPr lang="en-US" sz="2000">
                        <a:effectLst/>
                      </a:endParaRPr>
                    </a:p>
                  </a:txBody>
                  <a:tcPr marL="40938" marR="40938" marT="40938" marB="40938" anchor="ctr"/>
                </a:tc>
                <a:extLst>
                  <a:ext uri="{0D108BD9-81ED-4DB2-BD59-A6C34878D82A}">
                    <a16:rowId xmlns:a16="http://schemas.microsoft.com/office/drawing/2014/main" val="2671426340"/>
                  </a:ext>
                </a:extLst>
              </a:tr>
              <a:tr h="332418">
                <a:tc>
                  <a:txBody>
                    <a:bodyPr/>
                    <a:lstStyle/>
                    <a:p>
                      <a:pPr algn="l"/>
                      <a:r>
                        <a:rPr lang="en-US" sz="2000">
                          <a:effectLst/>
                        </a:rPr>
                        <a:t>Selection of dataset</a:t>
                      </a:r>
                    </a:p>
                  </a:txBody>
                  <a:tcPr marL="40938" marR="40938" marT="40938" marB="40938" anchor="ctr"/>
                </a:tc>
                <a:tc>
                  <a:txBody>
                    <a:bodyPr/>
                    <a:lstStyle/>
                    <a:p>
                      <a:pPr algn="l"/>
                      <a:r>
                        <a:rPr lang="en-US" sz="2000">
                          <a:effectLst/>
                        </a:rPr>
                        <a:t>By researcher</a:t>
                      </a:r>
                    </a:p>
                  </a:txBody>
                  <a:tcPr marL="40938" marR="40938" marT="40938" marB="40938" anchor="ctr"/>
                </a:tc>
                <a:tc>
                  <a:txBody>
                    <a:bodyPr/>
                    <a:lstStyle/>
                    <a:p>
                      <a:pPr algn="l"/>
                      <a:r>
                        <a:rPr lang="en-US" sz="2000">
                          <a:effectLst/>
                        </a:rPr>
                        <a:t>By competition host</a:t>
                      </a:r>
                    </a:p>
                  </a:txBody>
                  <a:tcPr marL="40938" marR="40938" marT="40938" marB="40938" anchor="ctr"/>
                </a:tc>
                <a:extLst>
                  <a:ext uri="{0D108BD9-81ED-4DB2-BD59-A6C34878D82A}">
                    <a16:rowId xmlns:a16="http://schemas.microsoft.com/office/drawing/2014/main" val="260790100"/>
                  </a:ext>
                </a:extLst>
              </a:tr>
              <a:tr h="332418">
                <a:tc>
                  <a:txBody>
                    <a:bodyPr/>
                    <a:lstStyle/>
                    <a:p>
                      <a:pPr algn="l"/>
                      <a:r>
                        <a:rPr lang="en-US" sz="2000" dirty="0">
                          <a:effectLst/>
                        </a:rPr>
                        <a:t>Selection and optimization of baselines</a:t>
                      </a:r>
                    </a:p>
                  </a:txBody>
                  <a:tcPr marL="40938" marR="40938" marT="40938" marB="40938" anchor="ctr"/>
                </a:tc>
                <a:tc>
                  <a:txBody>
                    <a:bodyPr/>
                    <a:lstStyle/>
                    <a:p>
                      <a:pPr algn="l"/>
                      <a:r>
                        <a:rPr lang="en-US" sz="2000" dirty="0">
                          <a:effectLst/>
                        </a:rPr>
                        <a:t>By researcher</a:t>
                      </a:r>
                    </a:p>
                  </a:txBody>
                  <a:tcPr marL="40938" marR="40938" marT="40938" marB="40938" anchor="ctr"/>
                </a:tc>
                <a:tc>
                  <a:txBody>
                    <a:bodyPr/>
                    <a:lstStyle/>
                    <a:p>
                      <a:pPr algn="l"/>
                      <a:r>
                        <a:rPr lang="en-US" sz="2000" dirty="0">
                          <a:effectLst/>
                        </a:rPr>
                        <a:t>Represented by other participants</a:t>
                      </a:r>
                    </a:p>
                  </a:txBody>
                  <a:tcPr marL="40938" marR="40938" marT="40938" marB="40938" anchor="ctr"/>
                </a:tc>
                <a:extLst>
                  <a:ext uri="{0D108BD9-81ED-4DB2-BD59-A6C34878D82A}">
                    <a16:rowId xmlns:a16="http://schemas.microsoft.com/office/drawing/2014/main" val="2774331865"/>
                  </a:ext>
                </a:extLst>
              </a:tr>
              <a:tr h="332418">
                <a:tc>
                  <a:txBody>
                    <a:bodyPr/>
                    <a:lstStyle/>
                    <a:p>
                      <a:pPr algn="l"/>
                      <a:r>
                        <a:rPr lang="en-US" sz="2000">
                          <a:effectLst/>
                        </a:rPr>
                        <a:t>Selection of evaluation metric(s)</a:t>
                      </a:r>
                    </a:p>
                  </a:txBody>
                  <a:tcPr marL="40938" marR="40938" marT="40938" marB="40938" anchor="ctr"/>
                </a:tc>
                <a:tc>
                  <a:txBody>
                    <a:bodyPr/>
                    <a:lstStyle/>
                    <a:p>
                      <a:pPr algn="l"/>
                      <a:r>
                        <a:rPr lang="en-US" sz="2000" dirty="0">
                          <a:effectLst/>
                        </a:rPr>
                        <a:t>By researcher</a:t>
                      </a:r>
                    </a:p>
                  </a:txBody>
                  <a:tcPr marL="40938" marR="40938" marT="40938" marB="40938" anchor="ctr"/>
                </a:tc>
                <a:tc>
                  <a:txBody>
                    <a:bodyPr/>
                    <a:lstStyle/>
                    <a:p>
                      <a:pPr algn="l"/>
                      <a:r>
                        <a:rPr lang="en-US" sz="2000">
                          <a:effectLst/>
                        </a:rPr>
                        <a:t>By competition host</a:t>
                      </a:r>
                    </a:p>
                  </a:txBody>
                  <a:tcPr marL="40938" marR="40938" marT="40938" marB="40938" anchor="ctr"/>
                </a:tc>
                <a:extLst>
                  <a:ext uri="{0D108BD9-81ED-4DB2-BD59-A6C34878D82A}">
                    <a16:rowId xmlns:a16="http://schemas.microsoft.com/office/drawing/2014/main" val="3956197231"/>
                  </a:ext>
                </a:extLst>
              </a:tr>
              <a:tr h="332418">
                <a:tc>
                  <a:txBody>
                    <a:bodyPr/>
                    <a:lstStyle/>
                    <a:p>
                      <a:pPr algn="l"/>
                      <a:r>
                        <a:rPr lang="en-US" sz="2000" dirty="0">
                          <a:effectLst/>
                        </a:rPr>
                        <a:t>Selection of protocol specifics</a:t>
                      </a:r>
                    </a:p>
                  </a:txBody>
                  <a:tcPr marL="40938" marR="40938" marT="40938" marB="40938" anchor="ctr"/>
                </a:tc>
                <a:tc>
                  <a:txBody>
                    <a:bodyPr/>
                    <a:lstStyle/>
                    <a:p>
                      <a:pPr algn="l"/>
                      <a:r>
                        <a:rPr lang="en-US" sz="2000">
                          <a:effectLst/>
                        </a:rPr>
                        <a:t>By researcher</a:t>
                      </a:r>
                    </a:p>
                  </a:txBody>
                  <a:tcPr marL="40938" marR="40938" marT="40938" marB="40938" anchor="ctr"/>
                </a:tc>
                <a:tc>
                  <a:txBody>
                    <a:bodyPr/>
                    <a:lstStyle/>
                    <a:p>
                      <a:pPr algn="l"/>
                      <a:r>
                        <a:rPr lang="en-US" sz="2000">
                          <a:effectLst/>
                        </a:rPr>
                        <a:t>By competition host</a:t>
                      </a:r>
                    </a:p>
                  </a:txBody>
                  <a:tcPr marL="40938" marR="40938" marT="40938" marB="40938" anchor="ctr"/>
                </a:tc>
                <a:extLst>
                  <a:ext uri="{0D108BD9-81ED-4DB2-BD59-A6C34878D82A}">
                    <a16:rowId xmlns:a16="http://schemas.microsoft.com/office/drawing/2014/main" val="691423489"/>
                  </a:ext>
                </a:extLst>
              </a:tr>
              <a:tr h="332418">
                <a:tc>
                  <a:txBody>
                    <a:bodyPr/>
                    <a:lstStyle/>
                    <a:p>
                      <a:pPr algn="l"/>
                      <a:r>
                        <a:rPr lang="en-US" sz="2000">
                          <a:effectLst/>
                        </a:rPr>
                        <a:t>Execution of measurement</a:t>
                      </a:r>
                    </a:p>
                  </a:txBody>
                  <a:tcPr marL="40938" marR="40938" marT="40938" marB="40938" anchor="ctr"/>
                </a:tc>
                <a:tc>
                  <a:txBody>
                    <a:bodyPr/>
                    <a:lstStyle/>
                    <a:p>
                      <a:pPr algn="l"/>
                      <a:r>
                        <a:rPr lang="en-US" sz="2000">
                          <a:effectLst/>
                        </a:rPr>
                        <a:t>By researcher</a:t>
                      </a:r>
                    </a:p>
                  </a:txBody>
                  <a:tcPr marL="40938" marR="40938" marT="40938" marB="40938" anchor="ctr"/>
                </a:tc>
                <a:tc>
                  <a:txBody>
                    <a:bodyPr/>
                    <a:lstStyle/>
                    <a:p>
                      <a:pPr algn="l"/>
                      <a:r>
                        <a:rPr lang="en-US" sz="2000">
                          <a:effectLst/>
                        </a:rPr>
                        <a:t>By competition host</a:t>
                      </a:r>
                    </a:p>
                  </a:txBody>
                  <a:tcPr marL="40938" marR="40938" marT="40938" marB="40938" anchor="ctr"/>
                </a:tc>
                <a:extLst>
                  <a:ext uri="{0D108BD9-81ED-4DB2-BD59-A6C34878D82A}">
                    <a16:rowId xmlns:a16="http://schemas.microsoft.com/office/drawing/2014/main" val="134974589"/>
                  </a:ext>
                </a:extLst>
              </a:tr>
              <a:tr h="332418">
                <a:tc>
                  <a:txBody>
                    <a:bodyPr/>
                    <a:lstStyle/>
                    <a:p>
                      <a:pPr algn="l"/>
                      <a:r>
                        <a:rPr lang="en-US" sz="2000">
                          <a:effectLst/>
                        </a:rPr>
                        <a:t>Publication of measurement results</a:t>
                      </a:r>
                    </a:p>
                  </a:txBody>
                  <a:tcPr marL="40938" marR="40938" marT="40938" marB="40938" anchor="ctr"/>
                </a:tc>
                <a:tc>
                  <a:txBody>
                    <a:bodyPr/>
                    <a:lstStyle/>
                    <a:p>
                      <a:pPr algn="l"/>
                      <a:r>
                        <a:rPr lang="en-US" sz="2000">
                          <a:effectLst/>
                        </a:rPr>
                        <a:t>By researcher</a:t>
                      </a:r>
                    </a:p>
                  </a:txBody>
                  <a:tcPr marL="40938" marR="40938" marT="40938" marB="40938" anchor="ctr"/>
                </a:tc>
                <a:tc>
                  <a:txBody>
                    <a:bodyPr/>
                    <a:lstStyle/>
                    <a:p>
                      <a:pPr algn="l"/>
                      <a:r>
                        <a:rPr lang="en-US" sz="2000">
                          <a:effectLst/>
                        </a:rPr>
                        <a:t>By competition host</a:t>
                      </a:r>
                    </a:p>
                  </a:txBody>
                  <a:tcPr marL="40938" marR="40938" marT="40938" marB="40938" anchor="ctr"/>
                </a:tc>
                <a:extLst>
                  <a:ext uri="{0D108BD9-81ED-4DB2-BD59-A6C34878D82A}">
                    <a16:rowId xmlns:a16="http://schemas.microsoft.com/office/drawing/2014/main" val="3106095456"/>
                  </a:ext>
                </a:extLst>
              </a:tr>
              <a:tr h="332418">
                <a:tc>
                  <a:txBody>
                    <a:bodyPr/>
                    <a:lstStyle/>
                    <a:p>
                      <a:pPr algn="l"/>
                      <a:r>
                        <a:rPr lang="en-US" sz="2000" dirty="0">
                          <a:effectLst/>
                        </a:rPr>
                        <a:t>Test data</a:t>
                      </a:r>
                    </a:p>
                  </a:txBody>
                  <a:tcPr marL="40938" marR="40938" marT="40938" marB="40938" anchor="ctr"/>
                </a:tc>
                <a:tc>
                  <a:txBody>
                    <a:bodyPr/>
                    <a:lstStyle/>
                    <a:p>
                      <a:pPr algn="l"/>
                      <a:r>
                        <a:rPr lang="en-US" sz="2000">
                          <a:effectLst/>
                        </a:rPr>
                        <a:t>Available to researcher</a:t>
                      </a:r>
                    </a:p>
                  </a:txBody>
                  <a:tcPr marL="40938" marR="40938" marT="40938" marB="40938" anchor="ctr"/>
                </a:tc>
                <a:tc>
                  <a:txBody>
                    <a:bodyPr/>
                    <a:lstStyle/>
                    <a:p>
                      <a:pPr algn="l"/>
                      <a:r>
                        <a:rPr lang="en-US" sz="2000" dirty="0">
                          <a:effectLst/>
                        </a:rPr>
                        <a:t>Never available to participant</a:t>
                      </a:r>
                    </a:p>
                  </a:txBody>
                  <a:tcPr marL="40938" marR="40938" marT="40938" marB="40938" anchor="ctr"/>
                </a:tc>
                <a:extLst>
                  <a:ext uri="{0D108BD9-81ED-4DB2-BD59-A6C34878D82A}">
                    <a16:rowId xmlns:a16="http://schemas.microsoft.com/office/drawing/2014/main" val="3523086003"/>
                  </a:ext>
                </a:extLst>
              </a:tr>
              <a:tr h="332418">
                <a:tc>
                  <a:txBody>
                    <a:bodyPr/>
                    <a:lstStyle/>
                    <a:p>
                      <a:pPr algn="l"/>
                      <a:r>
                        <a:rPr lang="en-US" sz="2000">
                          <a:effectLst/>
                        </a:rPr>
                        <a:t>Source code sharing</a:t>
                      </a:r>
                    </a:p>
                  </a:txBody>
                  <a:tcPr marL="40938" marR="40938" marT="40938" marB="40938" anchor="ctr"/>
                </a:tc>
                <a:tc>
                  <a:txBody>
                    <a:bodyPr/>
                    <a:lstStyle/>
                    <a:p>
                      <a:pPr algn="l"/>
                      <a:r>
                        <a:rPr lang="en-US" sz="2000">
                          <a:effectLst/>
                        </a:rPr>
                        <a:t>Researcher may share</a:t>
                      </a:r>
                    </a:p>
                  </a:txBody>
                  <a:tcPr marL="40938" marR="40938" marT="40938" marB="40938" anchor="ctr"/>
                </a:tc>
                <a:tc>
                  <a:txBody>
                    <a:bodyPr/>
                    <a:lstStyle/>
                    <a:p>
                      <a:pPr algn="l"/>
                      <a:r>
                        <a:rPr lang="en-US" sz="2000">
                          <a:effectLst/>
                        </a:rPr>
                        <a:t>Must be shared sometimes</a:t>
                      </a:r>
                    </a:p>
                  </a:txBody>
                  <a:tcPr marL="40938" marR="40938" marT="40938" marB="40938" anchor="ctr"/>
                </a:tc>
                <a:extLst>
                  <a:ext uri="{0D108BD9-81ED-4DB2-BD59-A6C34878D82A}">
                    <a16:rowId xmlns:a16="http://schemas.microsoft.com/office/drawing/2014/main" val="288559867"/>
                  </a:ext>
                </a:extLst>
              </a:tr>
              <a:tr h="332418">
                <a:tc>
                  <a:txBody>
                    <a:bodyPr/>
                    <a:lstStyle/>
                    <a:p>
                      <a:pPr algn="l"/>
                      <a:r>
                        <a:rPr lang="en-US" sz="2000">
                          <a:effectLst/>
                        </a:rPr>
                        <a:t>Dataset sharing</a:t>
                      </a:r>
                    </a:p>
                  </a:txBody>
                  <a:tcPr marL="40938" marR="40938" marT="40938" marB="40938" anchor="ctr"/>
                </a:tc>
                <a:tc>
                  <a:txBody>
                    <a:bodyPr/>
                    <a:lstStyle/>
                    <a:p>
                      <a:pPr algn="l"/>
                      <a:r>
                        <a:rPr lang="en-US" sz="2000">
                          <a:effectLst/>
                        </a:rPr>
                        <a:t>Researcher may share</a:t>
                      </a:r>
                    </a:p>
                  </a:txBody>
                  <a:tcPr marL="40938" marR="40938" marT="40938" marB="40938" anchor="ctr"/>
                </a:tc>
                <a:tc>
                  <a:txBody>
                    <a:bodyPr/>
                    <a:lstStyle/>
                    <a:p>
                      <a:pPr algn="l"/>
                      <a:r>
                        <a:rPr lang="en-US" sz="2000" dirty="0">
                          <a:effectLst/>
                        </a:rPr>
                        <a:t>Training data available to all participants</a:t>
                      </a:r>
                    </a:p>
                  </a:txBody>
                  <a:tcPr marL="40938" marR="40938" marT="40938" marB="40938" anchor="ctr"/>
                </a:tc>
                <a:extLst>
                  <a:ext uri="{0D108BD9-81ED-4DB2-BD59-A6C34878D82A}">
                    <a16:rowId xmlns:a16="http://schemas.microsoft.com/office/drawing/2014/main" val="244363502"/>
                  </a:ext>
                </a:extLst>
              </a:tr>
            </a:tbl>
          </a:graphicData>
        </a:graphic>
      </p:graphicFrame>
      <p:sp>
        <p:nvSpPr>
          <p:cNvPr id="3" name="Slide Number Placeholder 2">
            <a:extLst>
              <a:ext uri="{FF2B5EF4-FFF2-40B4-BE49-F238E27FC236}">
                <a16:creationId xmlns:a16="http://schemas.microsoft.com/office/drawing/2014/main" id="{FB00EB69-DDDF-41C6-9A72-23798A7E2CE4}"/>
              </a:ext>
            </a:extLst>
          </p:cNvPr>
          <p:cNvSpPr>
            <a:spLocks noGrp="1"/>
          </p:cNvSpPr>
          <p:nvPr>
            <p:ph type="sldNum" sz="quarter" idx="12"/>
          </p:nvPr>
        </p:nvSpPr>
        <p:spPr/>
        <p:txBody>
          <a:bodyPr/>
          <a:lstStyle/>
          <a:p>
            <a:fld id="{1AA78C48-7B4E-4ED4-A55E-1C189A31CB21}" type="slidenum">
              <a:rPr lang="en-US" sz="2000" smtClean="0"/>
              <a:t>10</a:t>
            </a:fld>
            <a:endParaRPr lang="en-US" sz="2000" dirty="0"/>
          </a:p>
        </p:txBody>
      </p:sp>
    </p:spTree>
    <p:extLst>
      <p:ext uri="{BB962C8B-B14F-4D97-AF65-F5344CB8AC3E}">
        <p14:creationId xmlns:p14="http://schemas.microsoft.com/office/powerpoint/2010/main" val="3687763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4B24C7E-2D5E-4C4E-9CD5-D61F243C9D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99072643-A0EC-42FB-B66A-24C0E6FFDC9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 y="1846371"/>
            <a:ext cx="12048829" cy="3165257"/>
            <a:chOff x="143163" y="5763486"/>
            <a:chExt cx="12048829"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45065" y="5763486"/>
              <a:ext cx="11546927"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FB1B595-4E0E-4913-822E-EB9B401637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434108" y="5763486"/>
              <a:ext cx="1" cy="739555"/>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3C48EA58-53D6-4E4A-9BDB-087D34617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0752" y="389517"/>
            <a:ext cx="6686629" cy="60586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881FD2-CD51-4643-8661-34200C2A501B}"/>
              </a:ext>
            </a:extLst>
          </p:cNvPr>
          <p:cNvSpPr>
            <a:spLocks noGrp="1"/>
          </p:cNvSpPr>
          <p:nvPr>
            <p:ph type="title"/>
          </p:nvPr>
        </p:nvSpPr>
        <p:spPr>
          <a:xfrm>
            <a:off x="955964" y="968432"/>
            <a:ext cx="5597236" cy="4921136"/>
          </a:xfrm>
        </p:spPr>
        <p:txBody>
          <a:bodyPr vert="horz" lIns="91440" tIns="45720" rIns="91440" bIns="45720" rtlCol="0" anchor="ctr">
            <a:normAutofit/>
          </a:bodyPr>
          <a:lstStyle/>
          <a:p>
            <a:r>
              <a:rPr lang="en-US" altLang="ja-JP" sz="6000" kern="1200">
                <a:solidFill>
                  <a:schemeClr val="tx1"/>
                </a:solidFill>
                <a:latin typeface="+mj-lt"/>
                <a:ea typeface="+mj-ea"/>
                <a:cs typeface="+mj-cs"/>
              </a:rPr>
              <a:t>Thank you for listening</a:t>
            </a:r>
            <a:endParaRPr lang="en-US" sz="6000" kern="1200">
              <a:solidFill>
                <a:schemeClr val="tx1"/>
              </a:solidFill>
              <a:latin typeface="+mj-lt"/>
              <a:ea typeface="+mj-ea"/>
              <a:cs typeface="+mj-cs"/>
            </a:endParaRPr>
          </a:p>
        </p:txBody>
      </p:sp>
      <p:sp>
        <p:nvSpPr>
          <p:cNvPr id="3" name="Slide Number Placeholder 2">
            <a:extLst>
              <a:ext uri="{FF2B5EF4-FFF2-40B4-BE49-F238E27FC236}">
                <a16:creationId xmlns:a16="http://schemas.microsoft.com/office/drawing/2014/main" id="{214C62FA-4611-48CA-AB1E-E8C5E7087F37}"/>
              </a:ext>
            </a:extLst>
          </p:cNvPr>
          <p:cNvSpPr>
            <a:spLocks noGrp="1"/>
          </p:cNvSpPr>
          <p:nvPr>
            <p:ph type="sldNum" sz="quarter" idx="12"/>
          </p:nvPr>
        </p:nvSpPr>
        <p:spPr>
          <a:xfrm>
            <a:off x="8610600" y="6492240"/>
            <a:ext cx="2743200" cy="365125"/>
          </a:xfrm>
        </p:spPr>
        <p:txBody>
          <a:bodyPr vert="horz" lIns="91440" tIns="45720" rIns="91440" bIns="45720" rtlCol="0" anchor="ctr">
            <a:noAutofit/>
          </a:bodyPr>
          <a:lstStyle/>
          <a:p>
            <a:pPr>
              <a:spcAft>
                <a:spcPts val="600"/>
              </a:spcAft>
            </a:pPr>
            <a:fld id="{1AA78C48-7B4E-4ED4-A55E-1C189A31CB21}" type="slidenum">
              <a:rPr lang="en-US" sz="2000" smtClean="0"/>
              <a:pPr>
                <a:spcAft>
                  <a:spcPts val="600"/>
                </a:spcAft>
              </a:pPr>
              <a:t>11</a:t>
            </a:fld>
            <a:endParaRPr lang="en-US" sz="2000"/>
          </a:p>
        </p:txBody>
      </p:sp>
    </p:spTree>
    <p:extLst>
      <p:ext uri="{BB962C8B-B14F-4D97-AF65-F5344CB8AC3E}">
        <p14:creationId xmlns:p14="http://schemas.microsoft.com/office/powerpoint/2010/main" val="3785298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9"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E6C976-4213-44BB-8D31-4337F00578DF}"/>
              </a:ext>
            </a:extLst>
          </p:cNvPr>
          <p:cNvSpPr>
            <a:spLocks noGrp="1"/>
          </p:cNvSpPr>
          <p:nvPr>
            <p:ph type="title"/>
          </p:nvPr>
        </p:nvSpPr>
        <p:spPr>
          <a:xfrm>
            <a:off x="1043631" y="809898"/>
            <a:ext cx="9942716" cy="1554480"/>
          </a:xfrm>
        </p:spPr>
        <p:txBody>
          <a:bodyPr anchor="ctr">
            <a:normAutofit/>
          </a:bodyPr>
          <a:lstStyle/>
          <a:p>
            <a:r>
              <a:rPr lang="en-US" sz="3400" dirty="0"/>
              <a:t>Companies which use DL for recommendation system</a:t>
            </a:r>
            <a:br>
              <a:rPr lang="en-US" sz="3400" dirty="0"/>
            </a:br>
            <a:r>
              <a:rPr lang="ja-JP" altLang="en-US" sz="2800" dirty="0"/>
              <a:t>推薦システムに深層学習を使っている企業</a:t>
            </a:r>
            <a:endParaRPr lang="en-US" sz="2800" dirty="0"/>
          </a:p>
        </p:txBody>
      </p:sp>
      <p:sp>
        <p:nvSpPr>
          <p:cNvPr id="3" name="Content Placeholder 2">
            <a:extLst>
              <a:ext uri="{FF2B5EF4-FFF2-40B4-BE49-F238E27FC236}">
                <a16:creationId xmlns:a16="http://schemas.microsoft.com/office/drawing/2014/main" id="{ECE557AD-2416-4AA9-AE78-8A0D29693387}"/>
              </a:ext>
            </a:extLst>
          </p:cNvPr>
          <p:cNvSpPr>
            <a:spLocks noGrp="1"/>
          </p:cNvSpPr>
          <p:nvPr>
            <p:ph idx="1"/>
          </p:nvPr>
        </p:nvSpPr>
        <p:spPr>
          <a:xfrm>
            <a:off x="1045028" y="3017522"/>
            <a:ext cx="9941319" cy="3124658"/>
          </a:xfrm>
        </p:spPr>
        <p:txBody>
          <a:bodyPr anchor="ctr">
            <a:normAutofit/>
          </a:bodyPr>
          <a:lstStyle/>
          <a:p>
            <a:r>
              <a:rPr lang="en-US" dirty="0"/>
              <a:t>Alibaba </a:t>
            </a:r>
          </a:p>
          <a:p>
            <a:r>
              <a:rPr lang="en-US" dirty="0"/>
              <a:t>Baidu</a:t>
            </a:r>
          </a:p>
          <a:p>
            <a:r>
              <a:rPr lang="en-US" dirty="0"/>
              <a:t>Google</a:t>
            </a:r>
          </a:p>
          <a:p>
            <a:r>
              <a:rPr lang="en-US" dirty="0"/>
              <a:t>Pinterest</a:t>
            </a:r>
          </a:p>
          <a:p>
            <a:r>
              <a:rPr lang="en-US" dirty="0"/>
              <a:t>Facebook</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A0443F06-967D-4AD2-AA1D-17A98E783FA0}"/>
              </a:ext>
            </a:extLst>
          </p:cNvPr>
          <p:cNvSpPr>
            <a:spLocks noGrp="1"/>
          </p:cNvSpPr>
          <p:nvPr>
            <p:ph type="sldNum" sz="quarter" idx="12"/>
          </p:nvPr>
        </p:nvSpPr>
        <p:spPr/>
        <p:txBody>
          <a:bodyPr/>
          <a:lstStyle/>
          <a:p>
            <a:fld id="{1AA78C48-7B4E-4ED4-A55E-1C189A31CB21}" type="slidenum">
              <a:rPr lang="en-US" sz="2000" smtClean="0"/>
              <a:t>2</a:t>
            </a:fld>
            <a:endParaRPr lang="en-US" sz="2000"/>
          </a:p>
        </p:txBody>
      </p:sp>
    </p:spTree>
    <p:extLst>
      <p:ext uri="{BB962C8B-B14F-4D97-AF65-F5344CB8AC3E}">
        <p14:creationId xmlns:p14="http://schemas.microsoft.com/office/powerpoint/2010/main" val="2489028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A876D-E6D5-40DB-BABC-5239ADE9C3FD}"/>
              </a:ext>
            </a:extLst>
          </p:cNvPr>
          <p:cNvSpPr>
            <a:spLocks noGrp="1"/>
          </p:cNvSpPr>
          <p:nvPr>
            <p:ph type="title"/>
          </p:nvPr>
        </p:nvSpPr>
        <p:spPr>
          <a:xfrm>
            <a:off x="218088" y="-67810"/>
            <a:ext cx="11755823" cy="1486516"/>
          </a:xfrm>
        </p:spPr>
        <p:txBody>
          <a:bodyPr>
            <a:normAutofit/>
          </a:bodyPr>
          <a:lstStyle/>
          <a:p>
            <a:r>
              <a:rPr lang="en-US" sz="3200" dirty="0"/>
              <a:t>Outline of ACM Conference on Recommender Systems Challenge from 2017 to 2019 </a:t>
            </a:r>
            <a:r>
              <a:rPr lang="ja-JP" altLang="en-US" sz="2800" dirty="0"/>
              <a:t>コンペの概要</a:t>
            </a:r>
            <a:endParaRPr lang="en-US" sz="2800" dirty="0"/>
          </a:p>
        </p:txBody>
      </p:sp>
      <p:graphicFrame>
        <p:nvGraphicFramePr>
          <p:cNvPr id="5" name="Table 5">
            <a:extLst>
              <a:ext uri="{FF2B5EF4-FFF2-40B4-BE49-F238E27FC236}">
                <a16:creationId xmlns:a16="http://schemas.microsoft.com/office/drawing/2014/main" id="{4AEF4117-9621-4455-83CD-7B49A8EA7AAE}"/>
              </a:ext>
            </a:extLst>
          </p:cNvPr>
          <p:cNvGraphicFramePr>
            <a:graphicFrameLocks noGrp="1"/>
          </p:cNvGraphicFramePr>
          <p:nvPr>
            <p:ph idx="1"/>
            <p:extLst>
              <p:ext uri="{D42A27DB-BD31-4B8C-83A1-F6EECF244321}">
                <p14:modId xmlns:p14="http://schemas.microsoft.com/office/powerpoint/2010/main" val="2922483949"/>
              </p:ext>
            </p:extLst>
          </p:nvPr>
        </p:nvGraphicFramePr>
        <p:xfrm>
          <a:off x="173420" y="1393209"/>
          <a:ext cx="11845160" cy="5260618"/>
        </p:xfrm>
        <a:graphic>
          <a:graphicData uri="http://schemas.openxmlformats.org/drawingml/2006/table">
            <a:tbl>
              <a:tblPr firstRow="1" bandRow="1">
                <a:tableStyleId>{00A15C55-8517-42AA-B614-E9B94910E393}</a:tableStyleId>
              </a:tblPr>
              <a:tblGrid>
                <a:gridCol w="747301">
                  <a:extLst>
                    <a:ext uri="{9D8B030D-6E8A-4147-A177-3AD203B41FA5}">
                      <a16:colId xmlns:a16="http://schemas.microsoft.com/office/drawing/2014/main" val="3197699400"/>
                    </a:ext>
                  </a:extLst>
                </a:gridCol>
                <a:gridCol w="2061522">
                  <a:extLst>
                    <a:ext uri="{9D8B030D-6E8A-4147-A177-3AD203B41FA5}">
                      <a16:colId xmlns:a16="http://schemas.microsoft.com/office/drawing/2014/main" val="2563000780"/>
                    </a:ext>
                  </a:extLst>
                </a:gridCol>
                <a:gridCol w="1981352">
                  <a:extLst>
                    <a:ext uri="{9D8B030D-6E8A-4147-A177-3AD203B41FA5}">
                      <a16:colId xmlns:a16="http://schemas.microsoft.com/office/drawing/2014/main" val="2554633008"/>
                    </a:ext>
                  </a:extLst>
                </a:gridCol>
                <a:gridCol w="2485279">
                  <a:extLst>
                    <a:ext uri="{9D8B030D-6E8A-4147-A177-3AD203B41FA5}">
                      <a16:colId xmlns:a16="http://schemas.microsoft.com/office/drawing/2014/main" val="3804561592"/>
                    </a:ext>
                  </a:extLst>
                </a:gridCol>
                <a:gridCol w="4569706">
                  <a:extLst>
                    <a:ext uri="{9D8B030D-6E8A-4147-A177-3AD203B41FA5}">
                      <a16:colId xmlns:a16="http://schemas.microsoft.com/office/drawing/2014/main" val="3636313145"/>
                    </a:ext>
                  </a:extLst>
                </a:gridCol>
              </a:tblGrid>
              <a:tr h="414298">
                <a:tc>
                  <a:txBody>
                    <a:bodyPr/>
                    <a:lstStyle/>
                    <a:p>
                      <a:r>
                        <a:rPr lang="en-US" sz="2000" dirty="0"/>
                        <a:t>Year</a:t>
                      </a:r>
                    </a:p>
                  </a:txBody>
                  <a:tcPr/>
                </a:tc>
                <a:tc>
                  <a:txBody>
                    <a:bodyPr/>
                    <a:lstStyle/>
                    <a:p>
                      <a:r>
                        <a:rPr lang="en-US" sz="2000" dirty="0"/>
                        <a:t>Area</a:t>
                      </a:r>
                    </a:p>
                  </a:txBody>
                  <a:tcPr/>
                </a:tc>
                <a:tc>
                  <a:txBody>
                    <a:bodyPr/>
                    <a:lstStyle/>
                    <a:p>
                      <a:r>
                        <a:rPr lang="en-US" sz="2000" dirty="0"/>
                        <a:t>Goal</a:t>
                      </a:r>
                    </a:p>
                  </a:txBody>
                  <a:tcPr/>
                </a:tc>
                <a:tc>
                  <a:txBody>
                    <a:bodyPr/>
                    <a:lstStyle/>
                    <a:p>
                      <a:r>
                        <a:rPr lang="en-US" sz="2000" dirty="0"/>
                        <a:t>Number of data</a:t>
                      </a:r>
                    </a:p>
                  </a:txBody>
                  <a:tcPr/>
                </a:tc>
                <a:tc>
                  <a:txBody>
                    <a:bodyPr/>
                    <a:lstStyle/>
                    <a:p>
                      <a:r>
                        <a:rPr lang="en-US" sz="2000" dirty="0"/>
                        <a:t>Data details</a:t>
                      </a:r>
                    </a:p>
                  </a:txBody>
                  <a:tcPr/>
                </a:tc>
                <a:extLst>
                  <a:ext uri="{0D108BD9-81ED-4DB2-BD59-A6C34878D82A}">
                    <a16:rowId xmlns:a16="http://schemas.microsoft.com/office/drawing/2014/main" val="3863884383"/>
                  </a:ext>
                </a:extLst>
              </a:tr>
              <a:tr h="1298887">
                <a:tc>
                  <a:txBody>
                    <a:bodyPr/>
                    <a:lstStyle/>
                    <a:p>
                      <a:r>
                        <a:rPr lang="en-US" sz="2000" dirty="0"/>
                        <a:t>2017</a:t>
                      </a:r>
                    </a:p>
                  </a:txBody>
                  <a:tcPr/>
                </a:tc>
                <a:tc>
                  <a:txBody>
                    <a:bodyPr/>
                    <a:lstStyle/>
                    <a:p>
                      <a:r>
                        <a:rPr lang="en-US" sz="2000" b="0" kern="1200" dirty="0">
                          <a:solidFill>
                            <a:schemeClr val="dk1"/>
                          </a:solidFill>
                          <a:effectLst/>
                        </a:rPr>
                        <a:t> job recommendations</a:t>
                      </a:r>
                      <a:endParaRPr lang="en-US" sz="2000" dirty="0"/>
                    </a:p>
                  </a:txBody>
                  <a:tcPr/>
                </a:tc>
                <a:tc>
                  <a:txBody>
                    <a:bodyPr/>
                    <a:lstStyle/>
                    <a:p>
                      <a:r>
                        <a:rPr lang="en-US" sz="2000" b="0" kern="1200" dirty="0">
                          <a:solidFill>
                            <a:schemeClr val="dk1"/>
                          </a:solidFill>
                          <a:effectLst/>
                        </a:rPr>
                        <a:t>User interests and requirements for the given job</a:t>
                      </a:r>
                      <a:endParaRPr lang="en-US" sz="2000" dirty="0"/>
                    </a:p>
                  </a:txBody>
                  <a:tcPr/>
                </a:tc>
                <a:tc>
                  <a:txBody>
                    <a:bodyPr/>
                    <a:lstStyle/>
                    <a:p>
                      <a:r>
                        <a:rPr lang="en-US" sz="2000" dirty="0"/>
                        <a:t>Offline 322M user-item interactions </a:t>
                      </a:r>
                    </a:p>
                    <a:p>
                      <a:r>
                        <a:rPr lang="en-US" sz="2000" dirty="0"/>
                        <a:t>Online 92M interactions</a:t>
                      </a:r>
                    </a:p>
                  </a:txBody>
                  <a:tcPr/>
                </a:tc>
                <a:tc>
                  <a:txBody>
                    <a:bodyPr/>
                    <a:lstStyle/>
                    <a:p>
                      <a:r>
                        <a:rPr lang="en-US" sz="2000" dirty="0"/>
                        <a:t>Users, items, target users, targets items,  interactions {impression, click, bookmark, reply, delete, recruiter}</a:t>
                      </a:r>
                    </a:p>
                  </a:txBody>
                  <a:tcPr/>
                </a:tc>
                <a:extLst>
                  <a:ext uri="{0D108BD9-81ED-4DB2-BD59-A6C34878D82A}">
                    <a16:rowId xmlns:a16="http://schemas.microsoft.com/office/drawing/2014/main" val="2670492558"/>
                  </a:ext>
                </a:extLst>
              </a:tr>
              <a:tr h="1907707">
                <a:tc>
                  <a:txBody>
                    <a:bodyPr/>
                    <a:lstStyle/>
                    <a:p>
                      <a:r>
                        <a:rPr lang="en-US" sz="2000" dirty="0"/>
                        <a:t>2018</a:t>
                      </a:r>
                    </a:p>
                  </a:txBody>
                  <a:tcPr/>
                </a:tc>
                <a:tc>
                  <a:txBody>
                    <a:bodyPr/>
                    <a:lstStyle/>
                    <a:p>
                      <a:r>
                        <a:rPr lang="en-US" sz="2000" b="0" kern="1200" dirty="0">
                          <a:solidFill>
                            <a:schemeClr val="dk1"/>
                          </a:solidFill>
                          <a:effectLst/>
                        </a:rPr>
                        <a:t>automatic music playlist continuation</a:t>
                      </a:r>
                      <a:endParaRPr lang="en-US" sz="2000" dirty="0"/>
                    </a:p>
                  </a:txBody>
                  <a:tcPr/>
                </a:tc>
                <a:tc>
                  <a:txBody>
                    <a:bodyPr/>
                    <a:lstStyle/>
                    <a:p>
                      <a:r>
                        <a:rPr lang="en-US" sz="2000" dirty="0"/>
                        <a:t>recommend tracks that fit the target characteristics of the original playlist</a:t>
                      </a:r>
                    </a:p>
                  </a:txBody>
                  <a:tcPr/>
                </a:tc>
                <a:tc>
                  <a:txBody>
                    <a:bodyPr/>
                    <a:lstStyle/>
                    <a:p>
                      <a:pPr algn="l"/>
                      <a:r>
                        <a:rPr lang="en-US" sz="2000" b="0" kern="1200" dirty="0">
                          <a:solidFill>
                            <a:schemeClr val="dk1"/>
                          </a:solidFill>
                          <a:effectLst/>
                        </a:rPr>
                        <a:t>one million user-generated playlists</a:t>
                      </a:r>
                      <a:br>
                        <a:rPr lang="en-US" sz="2000" dirty="0"/>
                      </a:br>
                      <a:endParaRPr lang="en-US" sz="2000" dirty="0"/>
                    </a:p>
                  </a:txBody>
                  <a:tcPr/>
                </a:tc>
                <a:tc>
                  <a:txBody>
                    <a:bodyPr/>
                    <a:lstStyle/>
                    <a:p>
                      <a:r>
                        <a:rPr lang="en-US" sz="2000" dirty="0"/>
                        <a:t>Playlists, tracks, unique tracks, unique albums, unique artists, unique playlist titles, unique normalized playlist titles, Average playlist length </a:t>
                      </a:r>
                    </a:p>
                  </a:txBody>
                  <a:tcPr/>
                </a:tc>
                <a:extLst>
                  <a:ext uri="{0D108BD9-81ED-4DB2-BD59-A6C34878D82A}">
                    <a16:rowId xmlns:a16="http://schemas.microsoft.com/office/drawing/2014/main" val="2034535693"/>
                  </a:ext>
                </a:extLst>
              </a:tr>
              <a:tr h="1592159">
                <a:tc>
                  <a:txBody>
                    <a:bodyPr/>
                    <a:lstStyle/>
                    <a:p>
                      <a:r>
                        <a:rPr lang="en-US" sz="2000" dirty="0"/>
                        <a:t>2019</a:t>
                      </a:r>
                    </a:p>
                  </a:txBody>
                  <a:tcPr/>
                </a:tc>
                <a:tc>
                  <a:txBody>
                    <a:bodyPr/>
                    <a:lstStyle/>
                    <a:p>
                      <a:r>
                        <a:rPr lang="en-US" sz="2000" b="0" kern="1200" dirty="0">
                          <a:solidFill>
                            <a:schemeClr val="dk1"/>
                          </a:solidFill>
                          <a:effectLst/>
                        </a:rPr>
                        <a:t>recommendation of hotels in booking sessions</a:t>
                      </a:r>
                      <a:endParaRPr lang="en-US" sz="2000" dirty="0"/>
                    </a:p>
                  </a:txBody>
                  <a:tcPr/>
                </a:tc>
                <a:tc>
                  <a:txBody>
                    <a:bodyPr/>
                    <a:lstStyle/>
                    <a:p>
                      <a:r>
                        <a:rPr lang="en-US" sz="2000" b="0" kern="1200" dirty="0">
                          <a:solidFill>
                            <a:schemeClr val="dk1"/>
                          </a:solidFill>
                          <a:effectLst/>
                        </a:rPr>
                        <a:t>predict which accommodations a user is most</a:t>
                      </a:r>
                    </a:p>
                    <a:p>
                      <a:r>
                        <a:rPr lang="en-US" sz="2000" b="0" kern="1200" dirty="0">
                          <a:solidFill>
                            <a:schemeClr val="dk1"/>
                          </a:solidFill>
                          <a:effectLst/>
                        </a:rPr>
                        <a:t>likely to click on</a:t>
                      </a:r>
                      <a:endParaRPr lang="en-US" sz="2000" b="0" i="0" kern="1200" dirty="0">
                        <a:solidFill>
                          <a:schemeClr val="dk1"/>
                        </a:solidFill>
                        <a:effectLst/>
                        <a:latin typeface="+mn-lt"/>
                        <a:ea typeface="+mn-ea"/>
                        <a:cs typeface="+mn-cs"/>
                      </a:endParaRPr>
                    </a:p>
                  </a:txBody>
                  <a:tcPr/>
                </a:tc>
                <a:tc>
                  <a:txBody>
                    <a:bodyPr/>
                    <a:lstStyle/>
                    <a:p>
                      <a:r>
                        <a:rPr lang="en-US" sz="2000" dirty="0"/>
                        <a:t>19.7M</a:t>
                      </a:r>
                    </a:p>
                  </a:txBody>
                  <a:tcPr/>
                </a:tc>
                <a:tc>
                  <a:txBody>
                    <a:bodyPr/>
                    <a:lstStyle/>
                    <a:p>
                      <a:r>
                        <a:rPr lang="en-US" sz="2000" dirty="0"/>
                        <a:t>Checkout item, interaction item rating, interaction item info, interaction item image, interaction item deals, change of sort order, filter selection, search for item, search for destination, search for POI</a:t>
                      </a:r>
                    </a:p>
                  </a:txBody>
                  <a:tcPr/>
                </a:tc>
                <a:extLst>
                  <a:ext uri="{0D108BD9-81ED-4DB2-BD59-A6C34878D82A}">
                    <a16:rowId xmlns:a16="http://schemas.microsoft.com/office/drawing/2014/main" val="736063984"/>
                  </a:ext>
                </a:extLst>
              </a:tr>
            </a:tbl>
          </a:graphicData>
        </a:graphic>
      </p:graphicFrame>
      <p:sp>
        <p:nvSpPr>
          <p:cNvPr id="4" name="Slide Number Placeholder 3">
            <a:extLst>
              <a:ext uri="{FF2B5EF4-FFF2-40B4-BE49-F238E27FC236}">
                <a16:creationId xmlns:a16="http://schemas.microsoft.com/office/drawing/2014/main" id="{39F5E968-D3A1-4703-9FC2-76160FA0142A}"/>
              </a:ext>
            </a:extLst>
          </p:cNvPr>
          <p:cNvSpPr>
            <a:spLocks noGrp="1"/>
          </p:cNvSpPr>
          <p:nvPr>
            <p:ph type="sldNum" sz="quarter" idx="12"/>
          </p:nvPr>
        </p:nvSpPr>
        <p:spPr/>
        <p:txBody>
          <a:bodyPr/>
          <a:lstStyle/>
          <a:p>
            <a:fld id="{1AA78C48-7B4E-4ED4-A55E-1C189A31CB21}" type="slidenum">
              <a:rPr lang="en-US" sz="2000" smtClean="0"/>
              <a:t>3</a:t>
            </a:fld>
            <a:endParaRPr lang="en-US" sz="2000"/>
          </a:p>
        </p:txBody>
      </p:sp>
    </p:spTree>
    <p:extLst>
      <p:ext uri="{BB962C8B-B14F-4D97-AF65-F5344CB8AC3E}">
        <p14:creationId xmlns:p14="http://schemas.microsoft.com/office/powerpoint/2010/main" val="1943263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B41D13-CBB6-4F57-B888-C2E22B9EC6B6}"/>
              </a:ext>
            </a:extLst>
          </p:cNvPr>
          <p:cNvSpPr>
            <a:spLocks noGrp="1"/>
          </p:cNvSpPr>
          <p:nvPr>
            <p:ph type="title"/>
          </p:nvPr>
        </p:nvSpPr>
        <p:spPr>
          <a:xfrm>
            <a:off x="1043631" y="809898"/>
            <a:ext cx="9942716" cy="1554480"/>
          </a:xfrm>
        </p:spPr>
        <p:txBody>
          <a:bodyPr anchor="ctr">
            <a:normAutofit/>
          </a:bodyPr>
          <a:lstStyle/>
          <a:p>
            <a:r>
              <a:rPr lang="en-US" sz="3400" dirty="0"/>
              <a:t>Result of top five solutions from the ACM Conference on Recommender Systems Challenge from 2017 to 2019</a:t>
            </a:r>
            <a:br>
              <a:rPr lang="en-US" sz="3400" dirty="0"/>
            </a:br>
            <a:r>
              <a:rPr lang="ja-JP" altLang="en-US" sz="2800" dirty="0"/>
              <a:t>コンペでの結果</a:t>
            </a:r>
            <a:endParaRPr lang="en-US" sz="2800" dirty="0"/>
          </a:p>
        </p:txBody>
      </p:sp>
      <p:sp>
        <p:nvSpPr>
          <p:cNvPr id="3" name="Content Placeholder 2">
            <a:extLst>
              <a:ext uri="{FF2B5EF4-FFF2-40B4-BE49-F238E27FC236}">
                <a16:creationId xmlns:a16="http://schemas.microsoft.com/office/drawing/2014/main" id="{7538AD2C-9915-49B5-A723-C52823A42D37}"/>
              </a:ext>
            </a:extLst>
          </p:cNvPr>
          <p:cNvSpPr>
            <a:spLocks noGrp="1"/>
          </p:cNvSpPr>
          <p:nvPr>
            <p:ph idx="1"/>
          </p:nvPr>
        </p:nvSpPr>
        <p:spPr>
          <a:xfrm>
            <a:off x="1045028" y="3017522"/>
            <a:ext cx="9941319" cy="3124658"/>
          </a:xfrm>
        </p:spPr>
        <p:txBody>
          <a:bodyPr anchor="ctr">
            <a:normAutofit/>
          </a:bodyPr>
          <a:lstStyle/>
          <a:p>
            <a:pPr marL="0" indent="0">
              <a:buNone/>
            </a:pPr>
            <a:endParaRPr lang="en-US" dirty="0">
              <a:latin typeface="LinLibertineT"/>
            </a:endParaRPr>
          </a:p>
          <a:p>
            <a:r>
              <a:rPr lang="en-US" dirty="0">
                <a:latin typeface="LinLibertineT"/>
              </a:rPr>
              <a:t>T</a:t>
            </a:r>
            <a:r>
              <a:rPr lang="en-US" b="0" i="0" u="none" strike="noStrike" baseline="0" dirty="0">
                <a:latin typeface="LinLibertineT"/>
              </a:rPr>
              <a:t>here was only </a:t>
            </a:r>
            <a:r>
              <a:rPr lang="en-US" dirty="0">
                <a:latin typeface="LinLibertineT"/>
              </a:rPr>
              <a:t>one</a:t>
            </a:r>
            <a:r>
              <a:rPr lang="en-US" b="0" i="0" u="none" strike="noStrike" baseline="0" dirty="0">
                <a:latin typeface="LinLibertineT"/>
              </a:rPr>
              <a:t> second-place solution in 2018 that was purely based on DL</a:t>
            </a:r>
            <a:endParaRPr lang="en-US" dirty="0">
              <a:latin typeface="LinLibertineT"/>
            </a:endParaRPr>
          </a:p>
          <a:p>
            <a:r>
              <a:rPr lang="en-US" b="0" i="0" u="none" strike="noStrike" baseline="0" dirty="0">
                <a:latin typeface="LinLibertineT"/>
              </a:rPr>
              <a:t>All other solutions are typically based on extensive feature engineering, gradient boosting, or the combination of various techniques, including matrix factorization, SVMs, logistic regression, content-based techniques or nearest neighbors.</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E0BBD96A-26BE-46F2-AAC5-E30E2E3D40AC}"/>
              </a:ext>
            </a:extLst>
          </p:cNvPr>
          <p:cNvSpPr>
            <a:spLocks noGrp="1"/>
          </p:cNvSpPr>
          <p:nvPr>
            <p:ph type="sldNum" sz="quarter" idx="12"/>
          </p:nvPr>
        </p:nvSpPr>
        <p:spPr/>
        <p:txBody>
          <a:bodyPr/>
          <a:lstStyle/>
          <a:p>
            <a:fld id="{1AA78C48-7B4E-4ED4-A55E-1C189A31CB21}" type="slidenum">
              <a:rPr lang="en-US" sz="2000" smtClean="0"/>
              <a:t>4</a:t>
            </a:fld>
            <a:endParaRPr lang="en-US" sz="2000" dirty="0"/>
          </a:p>
        </p:txBody>
      </p:sp>
    </p:spTree>
    <p:extLst>
      <p:ext uri="{BB962C8B-B14F-4D97-AF65-F5344CB8AC3E}">
        <p14:creationId xmlns:p14="http://schemas.microsoft.com/office/powerpoint/2010/main" val="3745707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4FFBEE45-F140-49D5-85EA-C78C24340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6E322A74-C769-4F2A-B0EB-7BC9DDB8A71E}"/>
              </a:ext>
            </a:extLst>
          </p:cNvPr>
          <p:cNvSpPr>
            <a:spLocks noGrp="1"/>
          </p:cNvSpPr>
          <p:nvPr>
            <p:ph type="title"/>
          </p:nvPr>
        </p:nvSpPr>
        <p:spPr>
          <a:xfrm>
            <a:off x="838200" y="365125"/>
            <a:ext cx="10515600" cy="1828444"/>
          </a:xfrm>
        </p:spPr>
        <p:txBody>
          <a:bodyPr>
            <a:normAutofit/>
          </a:bodyPr>
          <a:lstStyle/>
          <a:p>
            <a:r>
              <a:rPr lang="en-US" sz="4000" dirty="0"/>
              <a:t>Similar situation can be found in </a:t>
            </a:r>
            <a:r>
              <a:rPr lang="en-US" sz="4000" dirty="0" err="1"/>
              <a:t>kaggle</a:t>
            </a:r>
            <a:r>
              <a:rPr lang="en-US" sz="4000" dirty="0"/>
              <a:t> recommender systems competitions</a:t>
            </a:r>
            <a:br>
              <a:rPr lang="en-US" sz="4000" dirty="0"/>
            </a:br>
            <a:r>
              <a:rPr lang="ja-JP" altLang="en-US" sz="2800" dirty="0"/>
              <a:t>他のコンペ</a:t>
            </a:r>
            <a:endParaRPr lang="en-US" sz="2800" dirty="0"/>
          </a:p>
        </p:txBody>
      </p:sp>
      <p:sp>
        <p:nvSpPr>
          <p:cNvPr id="5" name="Content Placeholder 4">
            <a:extLst>
              <a:ext uri="{FF2B5EF4-FFF2-40B4-BE49-F238E27FC236}">
                <a16:creationId xmlns:a16="http://schemas.microsoft.com/office/drawing/2014/main" id="{1852331A-311C-4C02-904A-CF7ADE8C4E99}"/>
              </a:ext>
            </a:extLst>
          </p:cNvPr>
          <p:cNvSpPr>
            <a:spLocks noGrp="1"/>
          </p:cNvSpPr>
          <p:nvPr>
            <p:ph sz="half" idx="1"/>
          </p:nvPr>
        </p:nvSpPr>
        <p:spPr>
          <a:xfrm>
            <a:off x="838200" y="2398626"/>
            <a:ext cx="5158427" cy="3730460"/>
          </a:xfrm>
        </p:spPr>
        <p:txBody>
          <a:bodyPr>
            <a:normAutofit/>
          </a:bodyPr>
          <a:lstStyle/>
          <a:p>
            <a:r>
              <a:rPr lang="en-US" sz="2400" b="0" i="0" u="none" strike="noStrike" baseline="0" dirty="0">
                <a:latin typeface="LinLibertineT"/>
              </a:rPr>
              <a:t>Outbrain Click Prediction Competition (2017)</a:t>
            </a:r>
          </a:p>
          <a:p>
            <a:r>
              <a:rPr lang="en-US" sz="2400" b="0" i="0" u="none" strike="noStrike" baseline="0" dirty="0">
                <a:latin typeface="LinLibertineT"/>
              </a:rPr>
              <a:t>CTR (Click-Through Rate) prediction competitions hosted by Criteo (2014) and </a:t>
            </a:r>
            <a:r>
              <a:rPr lang="en-US" sz="2400" b="0" i="0" u="none" strike="noStrike" baseline="0" dirty="0" err="1">
                <a:latin typeface="LinLibertineT"/>
              </a:rPr>
              <a:t>Avazu</a:t>
            </a:r>
            <a:r>
              <a:rPr lang="en-US" sz="2400" b="0" i="0" u="none" strike="noStrike" baseline="0" dirty="0">
                <a:latin typeface="LinLibertineT"/>
              </a:rPr>
              <a:t> (2014).</a:t>
            </a:r>
          </a:p>
          <a:p>
            <a:endParaRPr lang="en-US" sz="2400" dirty="0">
              <a:latin typeface="LinLibertineT"/>
            </a:endParaRPr>
          </a:p>
        </p:txBody>
      </p:sp>
      <p:sp>
        <p:nvSpPr>
          <p:cNvPr id="6" name="Content Placeholder 5">
            <a:extLst>
              <a:ext uri="{FF2B5EF4-FFF2-40B4-BE49-F238E27FC236}">
                <a16:creationId xmlns:a16="http://schemas.microsoft.com/office/drawing/2014/main" id="{72F15D32-C137-4A71-8337-946AFBD68A4F}"/>
              </a:ext>
            </a:extLst>
          </p:cNvPr>
          <p:cNvSpPr>
            <a:spLocks noGrp="1"/>
          </p:cNvSpPr>
          <p:nvPr>
            <p:ph sz="half" idx="2"/>
          </p:nvPr>
        </p:nvSpPr>
        <p:spPr>
          <a:xfrm>
            <a:off x="6189154" y="2398626"/>
            <a:ext cx="5164645" cy="3730460"/>
          </a:xfrm>
        </p:spPr>
        <p:txBody>
          <a:bodyPr>
            <a:noAutofit/>
          </a:bodyPr>
          <a:lstStyle/>
          <a:p>
            <a:pPr marL="0" indent="0">
              <a:buNone/>
            </a:pPr>
            <a:r>
              <a:rPr lang="en-US" sz="2400" dirty="0">
                <a:latin typeface="LinLibertineT"/>
              </a:rPr>
              <a:t>For these competition DL can win</a:t>
            </a:r>
          </a:p>
          <a:p>
            <a:r>
              <a:rPr lang="en-US" sz="2000" b="0" i="0" u="none" strike="noStrike" baseline="0" dirty="0">
                <a:latin typeface="LinLibertineT"/>
              </a:rPr>
              <a:t>Porto Seguro’s Safe Driver Prediction </a:t>
            </a:r>
            <a:r>
              <a:rPr lang="ja-JP" altLang="en-US" sz="2000" b="0" i="0" u="none" strike="noStrike" baseline="0" dirty="0">
                <a:latin typeface="LinLibertineT"/>
              </a:rPr>
              <a:t>保険金の予想</a:t>
            </a:r>
            <a:endParaRPr lang="en-US" sz="2000" b="0" i="0" u="none" strike="noStrike" baseline="0" dirty="0">
              <a:latin typeface="LinLibertineT"/>
            </a:endParaRPr>
          </a:p>
          <a:p>
            <a:pPr lvl="1"/>
            <a:r>
              <a:rPr lang="en-US" sz="2000" b="0" i="0" u="none" strike="noStrike" baseline="0" dirty="0">
                <a:latin typeface="LinLibertineT"/>
              </a:rPr>
              <a:t>The provided features names were anonymized, making it impossible to use domain knowledge for feature engineering.</a:t>
            </a:r>
          </a:p>
          <a:p>
            <a:r>
              <a:rPr lang="en-US" sz="2000" b="0" i="0" u="none" strike="noStrike" baseline="0" dirty="0">
                <a:latin typeface="LinLibertineT"/>
              </a:rPr>
              <a:t>Predicting Molecular Properties competitions</a:t>
            </a:r>
            <a:r>
              <a:rPr lang="ja-JP" altLang="en-US" sz="2000" dirty="0">
                <a:latin typeface="LinLibertineT"/>
              </a:rPr>
              <a:t>　分子</a:t>
            </a:r>
            <a:endParaRPr lang="en-US" sz="2000" b="0" i="0" u="none" strike="noStrike" baseline="0" dirty="0">
              <a:latin typeface="LinLibertineT"/>
            </a:endParaRPr>
          </a:p>
          <a:p>
            <a:pPr lvl="1"/>
            <a:r>
              <a:rPr lang="en-US" sz="2000" b="0" i="0" u="none" strike="noStrike" baseline="0" dirty="0">
                <a:latin typeface="LinLibertineT"/>
              </a:rPr>
              <a:t>the winning solution was a carefully designed graph neural network (GNN) with self-attention. </a:t>
            </a:r>
            <a:endParaRPr lang="en-US" sz="2000" dirty="0">
              <a:latin typeface="LinLibertineT"/>
            </a:endParaRPr>
          </a:p>
        </p:txBody>
      </p:sp>
      <p:sp>
        <p:nvSpPr>
          <p:cNvPr id="7" name="Slide Number Placeholder 6">
            <a:extLst>
              <a:ext uri="{FF2B5EF4-FFF2-40B4-BE49-F238E27FC236}">
                <a16:creationId xmlns:a16="http://schemas.microsoft.com/office/drawing/2014/main" id="{6CB73320-EBAD-42EF-A51B-51862EBF13E2}"/>
              </a:ext>
            </a:extLst>
          </p:cNvPr>
          <p:cNvSpPr>
            <a:spLocks noGrp="1"/>
          </p:cNvSpPr>
          <p:nvPr>
            <p:ph type="sldNum" sz="quarter" idx="12"/>
          </p:nvPr>
        </p:nvSpPr>
        <p:spPr/>
        <p:txBody>
          <a:bodyPr/>
          <a:lstStyle/>
          <a:p>
            <a:fld id="{1AA78C48-7B4E-4ED4-A55E-1C189A31CB21}" type="slidenum">
              <a:rPr lang="en-US" sz="2000" smtClean="0"/>
              <a:t>5</a:t>
            </a:fld>
            <a:endParaRPr lang="en-US" sz="2000"/>
          </a:p>
        </p:txBody>
      </p:sp>
    </p:spTree>
    <p:extLst>
      <p:ext uri="{BB962C8B-B14F-4D97-AF65-F5344CB8AC3E}">
        <p14:creationId xmlns:p14="http://schemas.microsoft.com/office/powerpoint/2010/main" val="277602402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14">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5A624238-F6DC-4ED7-B293-3487C9D4A4F8}"/>
              </a:ext>
            </a:extLst>
          </p:cNvPr>
          <p:cNvSpPr>
            <a:spLocks noGrp="1"/>
          </p:cNvSpPr>
          <p:nvPr>
            <p:ph type="title"/>
          </p:nvPr>
        </p:nvSpPr>
        <p:spPr>
          <a:xfrm>
            <a:off x="808638" y="386930"/>
            <a:ext cx="9236700" cy="1188950"/>
          </a:xfrm>
        </p:spPr>
        <p:txBody>
          <a:bodyPr anchor="b">
            <a:normAutofit/>
          </a:bodyPr>
          <a:lstStyle/>
          <a:p>
            <a:r>
              <a:rPr lang="en-US" sz="4200" dirty="0"/>
              <a:t>The dataset</a:t>
            </a:r>
            <a:r>
              <a:rPr lang="ja-JP" altLang="en-US" sz="4200" dirty="0"/>
              <a:t> </a:t>
            </a:r>
            <a:r>
              <a:rPr lang="en-US" sz="4200" dirty="0"/>
              <a:t>and problem characteristics</a:t>
            </a:r>
            <a:br>
              <a:rPr lang="en-US" sz="4200" dirty="0"/>
            </a:br>
            <a:r>
              <a:rPr lang="ja-JP" altLang="en-US" sz="2800" dirty="0"/>
              <a:t>データセットの違い</a:t>
            </a:r>
            <a:endParaRPr lang="en-US" sz="2800" dirty="0"/>
          </a:p>
        </p:txBody>
      </p:sp>
      <p:grpSp>
        <p:nvGrpSpPr>
          <p:cNvPr id="30" name="Group 16">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31" name="Rectangle 17">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9">
            <a:extLst>
              <a:ext uri="{FF2B5EF4-FFF2-40B4-BE49-F238E27FC236}">
                <a16:creationId xmlns:a16="http://schemas.microsoft.com/office/drawing/2014/main" id="{3EAF2383-4ADA-4D53-94EB-EF2966E86936}"/>
              </a:ext>
            </a:extLst>
          </p:cNvPr>
          <p:cNvSpPr>
            <a:spLocks noGrp="1"/>
          </p:cNvSpPr>
          <p:nvPr>
            <p:ph idx="1"/>
          </p:nvPr>
        </p:nvSpPr>
        <p:spPr>
          <a:xfrm>
            <a:off x="808638" y="2599509"/>
            <a:ext cx="10143668" cy="3435531"/>
          </a:xfrm>
        </p:spPr>
        <p:txBody>
          <a:bodyPr anchor="ctr">
            <a:normAutofit/>
          </a:bodyPr>
          <a:lstStyle/>
          <a:p>
            <a:r>
              <a:rPr lang="en-US" sz="2400" dirty="0"/>
              <a:t>The data can be more than 100 million.</a:t>
            </a:r>
          </a:p>
          <a:p>
            <a:r>
              <a:rPr lang="en-US" sz="2400" dirty="0"/>
              <a:t>Interactions were collected within a narrow time window, like of a few weeks. </a:t>
            </a:r>
          </a:p>
          <a:p>
            <a:r>
              <a:rPr lang="en-US" sz="2400" dirty="0"/>
              <a:t>Meta-data should in principle be advantageous for DL methods, however…</a:t>
            </a:r>
          </a:p>
          <a:p>
            <a:pPr lvl="1"/>
            <a:r>
              <a:rPr lang="en-US" dirty="0"/>
              <a:t>the negative samples in competition datasets are often artificially generated from some probability distribution over the items  </a:t>
            </a:r>
          </a:p>
          <a:p>
            <a:pPr lvl="1"/>
            <a:r>
              <a:rPr lang="en-US" dirty="0"/>
              <a:t>If the distribution of the negative items is not very close to the positive ones, complex models can learn patterns that separate positive and negative samples from the available leaking features, and leverage this shortcut for accurate</a:t>
            </a:r>
          </a:p>
        </p:txBody>
      </p:sp>
      <p:sp>
        <p:nvSpPr>
          <p:cNvPr id="2" name="Slide Number Placeholder 1">
            <a:extLst>
              <a:ext uri="{FF2B5EF4-FFF2-40B4-BE49-F238E27FC236}">
                <a16:creationId xmlns:a16="http://schemas.microsoft.com/office/drawing/2014/main" id="{2BA05D1A-9045-4109-BBFC-45BCBFE00C67}"/>
              </a:ext>
            </a:extLst>
          </p:cNvPr>
          <p:cNvSpPr>
            <a:spLocks noGrp="1"/>
          </p:cNvSpPr>
          <p:nvPr>
            <p:ph type="sldNum" sz="quarter" idx="12"/>
          </p:nvPr>
        </p:nvSpPr>
        <p:spPr/>
        <p:txBody>
          <a:bodyPr/>
          <a:lstStyle/>
          <a:p>
            <a:fld id="{1AA78C48-7B4E-4ED4-A55E-1C189A31CB21}" type="slidenum">
              <a:rPr lang="en-US" sz="2000" smtClean="0"/>
              <a:t>6</a:t>
            </a:fld>
            <a:endParaRPr lang="en-US" sz="2000"/>
          </a:p>
        </p:txBody>
      </p:sp>
    </p:spTree>
    <p:extLst>
      <p:ext uri="{BB962C8B-B14F-4D97-AF65-F5344CB8AC3E}">
        <p14:creationId xmlns:p14="http://schemas.microsoft.com/office/powerpoint/2010/main" val="342183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7245BD-8D40-49F3-B237-8A69E1DF8E06}"/>
              </a:ext>
            </a:extLst>
          </p:cNvPr>
          <p:cNvSpPr>
            <a:spLocks noGrp="1"/>
          </p:cNvSpPr>
          <p:nvPr>
            <p:ph type="title"/>
          </p:nvPr>
        </p:nvSpPr>
        <p:spPr>
          <a:xfrm>
            <a:off x="1043631" y="809898"/>
            <a:ext cx="9942716" cy="1554480"/>
          </a:xfrm>
        </p:spPr>
        <p:txBody>
          <a:bodyPr anchor="ctr">
            <a:normAutofit/>
          </a:bodyPr>
          <a:lstStyle/>
          <a:p>
            <a:r>
              <a:rPr lang="en-US" sz="4800" dirty="0"/>
              <a:t>Overfitting</a:t>
            </a:r>
            <a:r>
              <a:rPr lang="ja-JP" altLang="en-US" sz="4800" dirty="0"/>
              <a:t>　</a:t>
            </a:r>
            <a:r>
              <a:rPr lang="ja-JP" altLang="en-US" sz="2800" dirty="0"/>
              <a:t>過学習</a:t>
            </a:r>
            <a:endParaRPr lang="en-US" sz="2800" dirty="0"/>
          </a:p>
        </p:txBody>
      </p:sp>
      <p:sp>
        <p:nvSpPr>
          <p:cNvPr id="3" name="Content Placeholder 2">
            <a:extLst>
              <a:ext uri="{FF2B5EF4-FFF2-40B4-BE49-F238E27FC236}">
                <a16:creationId xmlns:a16="http://schemas.microsoft.com/office/drawing/2014/main" id="{A6A841A5-6AD3-471F-9903-018ECC50452A}"/>
              </a:ext>
            </a:extLst>
          </p:cNvPr>
          <p:cNvSpPr>
            <a:spLocks noGrp="1"/>
          </p:cNvSpPr>
          <p:nvPr>
            <p:ph idx="1"/>
          </p:nvPr>
        </p:nvSpPr>
        <p:spPr>
          <a:xfrm>
            <a:off x="1043631" y="3231692"/>
            <a:ext cx="9941319" cy="3124658"/>
          </a:xfrm>
        </p:spPr>
        <p:txBody>
          <a:bodyPr anchor="ctr">
            <a:noAutofit/>
          </a:bodyPr>
          <a:lstStyle/>
          <a:p>
            <a:r>
              <a:rPr lang="en-US" sz="2400" dirty="0"/>
              <a:t>Neural networks easily overfit when such leaking features are present, even with regularization techniques such as L2-regularization or dropout. </a:t>
            </a:r>
          </a:p>
          <a:p>
            <a:r>
              <a:rPr lang="en-US" sz="2400" dirty="0"/>
              <a:t>Ensembles of Trees (Gradient Boosting Decision Tree, Random Forests) deal with</a:t>
            </a:r>
          </a:p>
          <a:p>
            <a:pPr lvl="1"/>
            <a:r>
              <a:rPr lang="en-US" dirty="0"/>
              <a:t>bagging (instance sampling with replacement)</a:t>
            </a:r>
          </a:p>
          <a:p>
            <a:pPr lvl="1"/>
            <a:r>
              <a:rPr lang="en-US" dirty="0"/>
              <a:t>feature bagging (column sampling)</a:t>
            </a:r>
          </a:p>
          <a:p>
            <a:pPr lvl="1"/>
            <a:r>
              <a:rPr lang="en-US" dirty="0"/>
              <a:t>boosting (optimizing for correctly predicting the errors from the previous training step)</a:t>
            </a:r>
          </a:p>
          <a:p>
            <a:pPr lvl="1"/>
            <a:r>
              <a:rPr lang="en-US" dirty="0"/>
              <a:t>In the end, these techniques may result in more generalizable models (i.e., low-variance errors).</a:t>
            </a:r>
          </a:p>
          <a:p>
            <a:endParaRPr lang="en-US" sz="24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74C8F354-EAFC-4A83-A584-9CF3C0BD485A}"/>
              </a:ext>
            </a:extLst>
          </p:cNvPr>
          <p:cNvSpPr>
            <a:spLocks noGrp="1"/>
          </p:cNvSpPr>
          <p:nvPr>
            <p:ph type="sldNum" sz="quarter" idx="12"/>
          </p:nvPr>
        </p:nvSpPr>
        <p:spPr/>
        <p:txBody>
          <a:bodyPr/>
          <a:lstStyle/>
          <a:p>
            <a:fld id="{1AA78C48-7B4E-4ED4-A55E-1C189A31CB21}" type="slidenum">
              <a:rPr lang="en-US" sz="2000" smtClean="0"/>
              <a:t>7</a:t>
            </a:fld>
            <a:endParaRPr lang="en-US" sz="2000"/>
          </a:p>
        </p:txBody>
      </p:sp>
    </p:spTree>
    <p:extLst>
      <p:ext uri="{BB962C8B-B14F-4D97-AF65-F5344CB8AC3E}">
        <p14:creationId xmlns:p14="http://schemas.microsoft.com/office/powerpoint/2010/main" val="2772498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672EB3-D2A0-47AA-994F-E59C70B26799}"/>
              </a:ext>
            </a:extLst>
          </p:cNvPr>
          <p:cNvSpPr>
            <a:spLocks noGrp="1"/>
          </p:cNvSpPr>
          <p:nvPr>
            <p:ph type="title"/>
          </p:nvPr>
        </p:nvSpPr>
        <p:spPr>
          <a:xfrm>
            <a:off x="793660" y="404948"/>
            <a:ext cx="9236700" cy="1188950"/>
          </a:xfrm>
        </p:spPr>
        <p:txBody>
          <a:bodyPr anchor="b">
            <a:normAutofit/>
          </a:bodyPr>
          <a:lstStyle/>
          <a:p>
            <a:r>
              <a:rPr lang="en-US" sz="4600" dirty="0"/>
              <a:t>The researchers goals and motivation</a:t>
            </a:r>
            <a:r>
              <a:rPr lang="ja-JP" altLang="en-US" sz="4600" dirty="0"/>
              <a:t>　</a:t>
            </a:r>
            <a:r>
              <a:rPr lang="ja-JP" altLang="en-US" sz="2800" dirty="0"/>
              <a:t>目的の違い</a:t>
            </a:r>
            <a:endParaRPr lang="en-US" sz="2800" dirty="0"/>
          </a:p>
        </p:txBody>
      </p:sp>
      <p:grpSp>
        <p:nvGrpSpPr>
          <p:cNvPr id="24" name="Group 23">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5" name="Rectangle 24">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4537394-8474-420D-B1CF-CB7FE1292F1F}"/>
              </a:ext>
            </a:extLst>
          </p:cNvPr>
          <p:cNvSpPr>
            <a:spLocks noGrp="1"/>
          </p:cNvSpPr>
          <p:nvPr>
            <p:ph idx="1"/>
          </p:nvPr>
        </p:nvSpPr>
        <p:spPr>
          <a:xfrm>
            <a:off x="793660" y="2599509"/>
            <a:ext cx="10143668" cy="3435531"/>
          </a:xfrm>
        </p:spPr>
        <p:txBody>
          <a:bodyPr anchor="ctr">
            <a:normAutofit/>
          </a:bodyPr>
          <a:lstStyle/>
          <a:p>
            <a:r>
              <a:rPr lang="en-US" b="1" dirty="0"/>
              <a:t>Knowledge: </a:t>
            </a:r>
            <a:r>
              <a:rPr lang="en-US" dirty="0"/>
              <a:t>Participants are well aware of DL methods</a:t>
            </a:r>
          </a:p>
          <a:p>
            <a:r>
              <a:rPr lang="en-US" b="1" dirty="0"/>
              <a:t>Objectives: </a:t>
            </a:r>
            <a:r>
              <a:rPr lang="en-US" dirty="0"/>
              <a:t>academic researchers are generally not focusing on feature engineering and leakage exploitation in their experiments.</a:t>
            </a:r>
          </a:p>
        </p:txBody>
      </p:sp>
      <p:sp>
        <p:nvSpPr>
          <p:cNvPr id="4" name="Slide Number Placeholder 3">
            <a:extLst>
              <a:ext uri="{FF2B5EF4-FFF2-40B4-BE49-F238E27FC236}">
                <a16:creationId xmlns:a16="http://schemas.microsoft.com/office/drawing/2014/main" id="{2E2DF171-DD43-4B48-BA6E-99DE6A47BF53}"/>
              </a:ext>
            </a:extLst>
          </p:cNvPr>
          <p:cNvSpPr>
            <a:spLocks noGrp="1"/>
          </p:cNvSpPr>
          <p:nvPr>
            <p:ph type="sldNum" sz="quarter" idx="12"/>
          </p:nvPr>
        </p:nvSpPr>
        <p:spPr/>
        <p:txBody>
          <a:bodyPr/>
          <a:lstStyle/>
          <a:p>
            <a:fld id="{1AA78C48-7B4E-4ED4-A55E-1C189A31CB21}" type="slidenum">
              <a:rPr lang="en-US" sz="2000" smtClean="0"/>
              <a:t>8</a:t>
            </a:fld>
            <a:endParaRPr lang="en-US" sz="2000"/>
          </a:p>
        </p:txBody>
      </p:sp>
    </p:spTree>
    <p:extLst>
      <p:ext uri="{BB962C8B-B14F-4D97-AF65-F5344CB8AC3E}">
        <p14:creationId xmlns:p14="http://schemas.microsoft.com/office/powerpoint/2010/main" val="3974590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1C895-EEE0-47B9-ADE3-95EE31F6F684}"/>
              </a:ext>
            </a:extLst>
          </p:cNvPr>
          <p:cNvSpPr>
            <a:spLocks noGrp="1"/>
          </p:cNvSpPr>
          <p:nvPr>
            <p:ph type="title"/>
          </p:nvPr>
        </p:nvSpPr>
        <p:spPr/>
        <p:txBody>
          <a:bodyPr>
            <a:normAutofit fontScale="90000"/>
          </a:bodyPr>
          <a:lstStyle/>
          <a:p>
            <a:r>
              <a:rPr lang="en-US" dirty="0"/>
              <a:t>The problem of finding a network architecture alone can open a vast design space</a:t>
            </a:r>
            <a:r>
              <a:rPr lang="ja-JP" altLang="en-US" dirty="0"/>
              <a:t>　</a:t>
            </a:r>
            <a:br>
              <a:rPr lang="en-US" altLang="ja-JP" dirty="0"/>
            </a:br>
            <a:r>
              <a:rPr lang="ja-JP" altLang="en-US" sz="3100" dirty="0"/>
              <a:t>ニューラルネットワークは複雑</a:t>
            </a:r>
            <a:endParaRPr lang="en-US" sz="3100" dirty="0"/>
          </a:p>
        </p:txBody>
      </p:sp>
      <p:sp>
        <p:nvSpPr>
          <p:cNvPr id="3" name="Text Placeholder 2">
            <a:extLst>
              <a:ext uri="{FF2B5EF4-FFF2-40B4-BE49-F238E27FC236}">
                <a16:creationId xmlns:a16="http://schemas.microsoft.com/office/drawing/2014/main" id="{421CA0F3-9E87-400E-B276-96711B0F8529}"/>
              </a:ext>
            </a:extLst>
          </p:cNvPr>
          <p:cNvSpPr>
            <a:spLocks noGrp="1"/>
          </p:cNvSpPr>
          <p:nvPr>
            <p:ph type="body" idx="1"/>
          </p:nvPr>
        </p:nvSpPr>
        <p:spPr/>
        <p:txBody>
          <a:bodyPr/>
          <a:lstStyle/>
          <a:p>
            <a:r>
              <a:rPr lang="en-US" dirty="0"/>
              <a:t>Gradient-Boosting Trees</a:t>
            </a:r>
          </a:p>
        </p:txBody>
      </p:sp>
      <p:sp>
        <p:nvSpPr>
          <p:cNvPr id="4" name="Content Placeholder 3">
            <a:extLst>
              <a:ext uri="{FF2B5EF4-FFF2-40B4-BE49-F238E27FC236}">
                <a16:creationId xmlns:a16="http://schemas.microsoft.com/office/drawing/2014/main" id="{0E3F4A8B-9AC4-4847-8CA0-4F7481F7FEE9}"/>
              </a:ext>
            </a:extLst>
          </p:cNvPr>
          <p:cNvSpPr>
            <a:spLocks noGrp="1"/>
          </p:cNvSpPr>
          <p:nvPr>
            <p:ph sz="half" idx="2"/>
          </p:nvPr>
        </p:nvSpPr>
        <p:spPr/>
        <p:txBody>
          <a:bodyPr/>
          <a:lstStyle/>
          <a:p>
            <a:r>
              <a:rPr lang="en-US" dirty="0"/>
              <a:t>Those models are very </a:t>
            </a:r>
            <a:r>
              <a:rPr lang="en-US" b="1" dirty="0"/>
              <a:t>lightweight</a:t>
            </a:r>
            <a:r>
              <a:rPr lang="en-US" dirty="0"/>
              <a:t> in terms of data pre-processing (e.g., do not require feature scaling), do automatic feature selection, are robust against overfitting, and are interpretable, thus providing insights on the most important features.</a:t>
            </a:r>
          </a:p>
          <a:p>
            <a:endParaRPr lang="en-US" dirty="0"/>
          </a:p>
        </p:txBody>
      </p:sp>
      <p:sp>
        <p:nvSpPr>
          <p:cNvPr id="5" name="Text Placeholder 4">
            <a:extLst>
              <a:ext uri="{FF2B5EF4-FFF2-40B4-BE49-F238E27FC236}">
                <a16:creationId xmlns:a16="http://schemas.microsoft.com/office/drawing/2014/main" id="{DD9FC638-5687-4F72-8F2D-E934E58D3927}"/>
              </a:ext>
            </a:extLst>
          </p:cNvPr>
          <p:cNvSpPr>
            <a:spLocks noGrp="1"/>
          </p:cNvSpPr>
          <p:nvPr>
            <p:ph type="body" sz="quarter" idx="3"/>
          </p:nvPr>
        </p:nvSpPr>
        <p:spPr/>
        <p:txBody>
          <a:bodyPr/>
          <a:lstStyle/>
          <a:p>
            <a:r>
              <a:rPr lang="en-US" dirty="0"/>
              <a:t>Neural networks</a:t>
            </a:r>
          </a:p>
        </p:txBody>
      </p:sp>
      <p:sp>
        <p:nvSpPr>
          <p:cNvPr id="6" name="Content Placeholder 5">
            <a:extLst>
              <a:ext uri="{FF2B5EF4-FFF2-40B4-BE49-F238E27FC236}">
                <a16:creationId xmlns:a16="http://schemas.microsoft.com/office/drawing/2014/main" id="{F3626AF3-56DE-44C9-8CC1-C01CDECB54B0}"/>
              </a:ext>
            </a:extLst>
          </p:cNvPr>
          <p:cNvSpPr>
            <a:spLocks noGrp="1"/>
          </p:cNvSpPr>
          <p:nvPr>
            <p:ph sz="quarter" idx="4"/>
          </p:nvPr>
        </p:nvSpPr>
        <p:spPr/>
        <p:txBody>
          <a:bodyPr/>
          <a:lstStyle/>
          <a:p>
            <a:r>
              <a:rPr lang="en-US" dirty="0"/>
              <a:t>Require </a:t>
            </a:r>
            <a:r>
              <a:rPr lang="en-US" b="1" dirty="0"/>
              <a:t>in-depth expertise </a:t>
            </a:r>
            <a:r>
              <a:rPr lang="en-US" dirty="0"/>
              <a:t>regarding features normalization, architecture design, regularization, or loss functions, and they also require specialized hardware (GPU) for high performance. </a:t>
            </a:r>
          </a:p>
          <a:p>
            <a:endParaRPr lang="en-US" dirty="0"/>
          </a:p>
        </p:txBody>
      </p:sp>
      <p:sp>
        <p:nvSpPr>
          <p:cNvPr id="7" name="Slide Number Placeholder 6">
            <a:extLst>
              <a:ext uri="{FF2B5EF4-FFF2-40B4-BE49-F238E27FC236}">
                <a16:creationId xmlns:a16="http://schemas.microsoft.com/office/drawing/2014/main" id="{14E0E10E-81F9-48C1-A651-26A7CB6BC8DE}"/>
              </a:ext>
            </a:extLst>
          </p:cNvPr>
          <p:cNvSpPr>
            <a:spLocks noGrp="1"/>
          </p:cNvSpPr>
          <p:nvPr>
            <p:ph type="sldNum" sz="quarter" idx="12"/>
          </p:nvPr>
        </p:nvSpPr>
        <p:spPr/>
        <p:txBody>
          <a:bodyPr/>
          <a:lstStyle/>
          <a:p>
            <a:fld id="{1AA78C48-7B4E-4ED4-A55E-1C189A31CB21}" type="slidenum">
              <a:rPr lang="en-US" sz="2000" smtClean="0"/>
              <a:t>9</a:t>
            </a:fld>
            <a:endParaRPr lang="en-US" sz="2000" dirty="0"/>
          </a:p>
        </p:txBody>
      </p:sp>
    </p:spTree>
    <p:extLst>
      <p:ext uri="{BB962C8B-B14F-4D97-AF65-F5344CB8AC3E}">
        <p14:creationId xmlns:p14="http://schemas.microsoft.com/office/powerpoint/2010/main" val="2991963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TotalTime>
  <Words>1019</Words>
  <Application>Microsoft Office PowerPoint</Application>
  <PresentationFormat>Widescreen</PresentationFormat>
  <Paragraphs>122</Paragraphs>
  <Slides>11</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LinLibertineT</vt:lpstr>
      <vt:lpstr>stix</vt:lpstr>
      <vt:lpstr>Arial</vt:lpstr>
      <vt:lpstr>Calibri</vt:lpstr>
      <vt:lpstr>Calibri Light</vt:lpstr>
      <vt:lpstr>Office Theme</vt:lpstr>
      <vt:lpstr>Why Are Deep Learning Models Not Consistently Winning Recommender Systems Competitions Yet? なぜ深層学習モデルは推薦システムのコンペティションで勝てないのか？</vt:lpstr>
      <vt:lpstr>Companies which use DL for recommendation system 推薦システムに深層学習を使っている企業</vt:lpstr>
      <vt:lpstr>Outline of ACM Conference on Recommender Systems Challenge from 2017 to 2019 コンペの概要</vt:lpstr>
      <vt:lpstr>Result of top five solutions from the ACM Conference on Recommender Systems Challenge from 2017 to 2019 コンペでの結果</vt:lpstr>
      <vt:lpstr>Similar situation can be found in kaggle recommender systems competitions 他のコンペ</vt:lpstr>
      <vt:lpstr>The dataset and problem characteristics データセットの違い</vt:lpstr>
      <vt:lpstr>Overfitting　過学習</vt:lpstr>
      <vt:lpstr>The researchers goals and motivation　目的の違い</vt:lpstr>
      <vt:lpstr>The problem of finding a network architecture alone can open a vast design space　 ニューラルネットワークは複雑</vt:lpstr>
      <vt:lpstr>The evaluation methodology　検証の違い</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Are Deep Learning Models Not Consistently Winning Recommender Systems Competitions Yet? なぜ機械学習モデルは推薦システムのコンペティションで勝てないのか？</dc:title>
  <dc:creator>YudaKaori</dc:creator>
  <cp:lastModifiedBy>YudaKaori</cp:lastModifiedBy>
  <cp:revision>10</cp:revision>
  <cp:lastPrinted>2021-10-26T11:53:19Z</cp:lastPrinted>
  <dcterms:created xsi:type="dcterms:W3CDTF">2021-10-19T11:48:30Z</dcterms:created>
  <dcterms:modified xsi:type="dcterms:W3CDTF">2021-10-27T03:57:23Z</dcterms:modified>
</cp:coreProperties>
</file>