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8"/>
  </p:notesMasterIdLst>
  <p:sldIdLst>
    <p:sldId id="256" r:id="rId5"/>
    <p:sldId id="277" r:id="rId6"/>
    <p:sldId id="278" r:id="rId7"/>
    <p:sldId id="280" r:id="rId8"/>
    <p:sldId id="279" r:id="rId9"/>
    <p:sldId id="281" r:id="rId10"/>
    <p:sldId id="282" r:id="rId11"/>
    <p:sldId id="284" r:id="rId12"/>
    <p:sldId id="283" r:id="rId13"/>
    <p:sldId id="285" r:id="rId14"/>
    <p:sldId id="286" r:id="rId15"/>
    <p:sldId id="287" r:id="rId16"/>
    <p:sldId id="28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688" autoAdjust="0"/>
  </p:normalViewPr>
  <p:slideViewPr>
    <p:cSldViewPr snapToGrid="0">
      <p:cViewPr>
        <p:scale>
          <a:sx n="75" d="100"/>
          <a:sy n="75" d="100"/>
        </p:scale>
        <p:origin x="9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2ADB1-275D-430A-89EE-5C7E6CFF6FF2}" type="datetimeFigureOut">
              <a:rPr lang="en-US" smtClean="0"/>
              <a:t>2021-10-19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25628-3A68-42F4-BA86-981817953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Method should be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56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 strategy is combination of action(passes, dribbles) and positional roles</a:t>
            </a:r>
          </a:p>
          <a:p>
            <a:r>
              <a:rPr lang="en-US" dirty="0"/>
              <a:t>Positions left for future research.</a:t>
            </a:r>
          </a:p>
          <a:p>
            <a:r>
              <a:rPr lang="en-US" dirty="0"/>
              <a:t>No perfect strategy</a:t>
            </a:r>
          </a:p>
          <a:p>
            <a:r>
              <a:rPr lang="en-US" dirty="0"/>
              <a:t>Team should adapt</a:t>
            </a:r>
          </a:p>
          <a:p>
            <a:endParaRPr lang="en-US" dirty="0"/>
          </a:p>
          <a:p>
            <a:r>
              <a:rPr lang="en-US" dirty="0"/>
              <a:t>Prediction suppose that opponent keeps behavior, but we can change our to more winning behavior.</a:t>
            </a:r>
          </a:p>
          <a:p>
            <a:r>
              <a:rPr lang="en-US" dirty="0"/>
              <a:t>Prediction means generalization of strategies and labeling weak/strong cases?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1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54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Checking “ as is” computationally heavy -&gt; switching to continuous probability distribution using Kernel Density Estimation</a:t>
            </a:r>
          </a:p>
          <a:p>
            <a:r>
              <a:rPr lang="en-US" dirty="0"/>
              <a:t>Non-parametric method to estimate the probability density function of a population from a sample.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9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(a) non-negative</a:t>
            </a:r>
          </a:p>
          <a:p>
            <a:r>
              <a:rPr lang="es-ES" dirty="0"/>
              <a:t>(b) non-</a:t>
            </a:r>
            <a:r>
              <a:rPr lang="es-ES" dirty="0" err="1"/>
              <a:t>degenerate</a:t>
            </a:r>
            <a:endParaRPr lang="es-ES" dirty="0"/>
          </a:p>
          <a:p>
            <a:r>
              <a:rPr lang="es-ES" dirty="0"/>
              <a:t>(c) </a:t>
            </a:r>
            <a:r>
              <a:rPr lang="es-ES" dirty="0" err="1"/>
              <a:t>symmetry</a:t>
            </a:r>
            <a:endParaRPr lang="es-ES" dirty="0"/>
          </a:p>
          <a:p>
            <a:r>
              <a:rPr lang="es-ES" dirty="0"/>
              <a:t>(d) </a:t>
            </a:r>
            <a:r>
              <a:rPr lang="es-ES" dirty="0" err="1"/>
              <a:t>triangle</a:t>
            </a:r>
            <a:r>
              <a:rPr lang="es-ES" dirty="0"/>
              <a:t> </a:t>
            </a:r>
            <a:r>
              <a:rPr lang="es-ES" dirty="0" err="1"/>
              <a:t>inequality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02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“Team A is more similar</a:t>
            </a:r>
          </a:p>
          <a:p>
            <a:r>
              <a:rPr lang="en-US" dirty="0"/>
              <a:t>to the target team than Team B”, 9 points are added to A→B and 1/9 points</a:t>
            </a:r>
          </a:p>
          <a:p>
            <a:r>
              <a:rPr lang="en-US" dirty="0"/>
              <a:t>are added to B→A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005E26E-BCB2-4FD5-8FD5-81A5EAE94C21}" type="datetime1">
              <a:rPr lang="en-US" smtClean="0"/>
              <a:t>2021-10-19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E9B8-0487-42E4-B571-744A3D775783}" type="datetime1">
              <a:rPr lang="en-US" smtClean="0"/>
              <a:t>2021-10-19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E32D-1E84-43FD-8158-FFFE757EB0E8}" type="datetime1">
              <a:rPr lang="en-US" smtClean="0"/>
              <a:t>2021-10-19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C470-CD19-455C-B830-6D252EAD7FE5}" type="datetime1">
              <a:rPr lang="en-US" smtClean="0"/>
              <a:t>2021-10-19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C43C-50D9-4F49-A136-0EFF292F93ED}" type="datetime1">
              <a:rPr lang="en-US" smtClean="0"/>
              <a:t>2021-10-19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B1A3-0AEF-4064-A724-D27D660C8653}" type="datetime1">
              <a:rPr lang="en-US" smtClean="0"/>
              <a:t>2021-10-19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D0F2-BF66-4A24-9384-A0129B196518}" type="datetime1">
              <a:rPr lang="en-US" smtClean="0"/>
              <a:t>2021-10-19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8A6C-4F6B-48D2-BDB0-D7413B3FDB0A}" type="datetime1">
              <a:rPr lang="en-US" smtClean="0"/>
              <a:t>2021-10-19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ECED-6ECE-4989-B917-9D4D7E6D3C76}" type="datetime1">
              <a:rPr lang="en-US" smtClean="0"/>
              <a:t>2021-10-19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70E1-CB40-488E-8C6F-EF4211DFFCB0}" type="datetime1">
              <a:rPr lang="en-US" smtClean="0"/>
              <a:t>2021-10-19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B6AF-9F5C-43BE-879E-CB9514111250}" type="datetime1">
              <a:rPr lang="en-US" smtClean="0"/>
              <a:t>2021-10-19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7EE424C-FCA3-4EDD-B274-8E055D649B7D}" type="datetime1">
              <a:rPr lang="en-US" smtClean="0"/>
              <a:t>2021-10-19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44" b="-1"/>
          <a:stretch/>
        </p:blipFill>
        <p:spPr>
          <a:xfrm>
            <a:off x="-3254" y="-6188"/>
            <a:ext cx="1219198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681" y="3187817"/>
            <a:ext cx="7501651" cy="2135795"/>
          </a:xfrm>
        </p:spPr>
        <p:txBody>
          <a:bodyPr anchor="b">
            <a:no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</a:rPr>
              <a:t>Report on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“Similarity Analysis of Action Trajectories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based on Kick Distributions”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Subtitle 5">
            <a:extLst>
              <a:ext uri="{FF2B5EF4-FFF2-40B4-BE49-F238E27FC236}">
                <a16:creationId xmlns:a16="http://schemas.microsoft.com/office/drawing/2014/main" id="{E49DF04C-1253-4D69-9003-5A60C009B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5299" y="5306409"/>
            <a:ext cx="5502479" cy="1463040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Mola Bogdan Georgii</a:t>
            </a:r>
          </a:p>
        </p:txBody>
      </p: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2A847-FFFE-4E14-AC46-F5DB690E0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AA7F3-FA12-4246-87CF-E69DE5810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69" y="2249424"/>
            <a:ext cx="2267711" cy="4023360"/>
          </a:xfrm>
        </p:spPr>
        <p:txBody>
          <a:bodyPr/>
          <a:lstStyle/>
          <a:p>
            <a:r>
              <a:rPr lang="en-US" dirty="0"/>
              <a:t>A. CYRUS2018</a:t>
            </a:r>
          </a:p>
          <a:p>
            <a:r>
              <a:rPr lang="en-US" dirty="0"/>
              <a:t>B. FRA-</a:t>
            </a:r>
            <a:r>
              <a:rPr lang="en-US" dirty="0" err="1"/>
              <a:t>UNIted</a:t>
            </a:r>
            <a:endParaRPr lang="en-US" dirty="0"/>
          </a:p>
          <a:p>
            <a:r>
              <a:rPr lang="en-US" dirty="0"/>
              <a:t>C. Gliders2016</a:t>
            </a:r>
          </a:p>
          <a:p>
            <a:r>
              <a:rPr lang="en-US" dirty="0"/>
              <a:t>D. HELIOS2018</a:t>
            </a:r>
          </a:p>
          <a:p>
            <a:r>
              <a:rPr lang="en-US" dirty="0"/>
              <a:t>E. MT2018</a:t>
            </a:r>
          </a:p>
          <a:p>
            <a:r>
              <a:rPr lang="en-US" dirty="0"/>
              <a:t>F. </a:t>
            </a:r>
            <a:r>
              <a:rPr lang="en-US" dirty="0" err="1"/>
              <a:t>Oxsy</a:t>
            </a:r>
            <a:endParaRPr lang="en-US" dirty="0"/>
          </a:p>
          <a:p>
            <a:r>
              <a:rPr lang="en-US" dirty="0"/>
              <a:t>G. </a:t>
            </a:r>
            <a:r>
              <a:rPr lang="en-US" dirty="0" err="1"/>
              <a:t>WrightEagle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97364-83DE-4602-9104-5E7FB5EA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080" y="2335062"/>
            <a:ext cx="7896860" cy="21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7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FCDA5-1CDA-4852-B6D6-D358F527F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 sequences extracted from the teams (excerpt)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24A49C-6DF5-480A-A1B2-9701726D5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0326" y="2250059"/>
            <a:ext cx="5761406" cy="4022725"/>
          </a:xfrm>
        </p:spPr>
      </p:pic>
    </p:spTree>
    <p:extLst>
      <p:ext uri="{BB962C8B-B14F-4D97-AF65-F5344CB8AC3E}">
        <p14:creationId xmlns:p14="http://schemas.microsoft.com/office/powerpoint/2010/main" val="1071671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2E953-F83D-4717-9DAC-82D1DAB3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9A9F7B-9A02-49AA-9E49-81AC52F01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8385" y="585216"/>
            <a:ext cx="6775230" cy="5687568"/>
          </a:xfrm>
        </p:spPr>
      </p:pic>
    </p:spTree>
    <p:extLst>
      <p:ext uri="{BB962C8B-B14F-4D97-AF65-F5344CB8AC3E}">
        <p14:creationId xmlns:p14="http://schemas.microsoft.com/office/powerpoint/2010/main" val="3667067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01378-78F2-45E5-9CC4-1AB3D314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4" y="2679192"/>
            <a:ext cx="9720072" cy="1499616"/>
          </a:xfrm>
        </p:spPr>
        <p:txBody>
          <a:bodyPr/>
          <a:lstStyle/>
          <a:p>
            <a:pPr algn="ctr"/>
            <a:r>
              <a:rPr lang="en-US" dirty="0"/>
              <a:t>Thanks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110537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Introduction and motivation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462C2-8F3F-40F1-BE65-5C8C5FCC6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92D050"/>
              </a:buClr>
              <a:buNone/>
            </a:pPr>
            <a:r>
              <a:rPr lang="en-US" dirty="0"/>
              <a:t>Goals</a:t>
            </a:r>
          </a:p>
          <a:p>
            <a:pPr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/>
              <a:t>Similarity test based on </a:t>
            </a:r>
            <a:r>
              <a:rPr lang="en-US" u="sng" dirty="0"/>
              <a:t>distance</a:t>
            </a:r>
            <a:r>
              <a:rPr lang="en-US" dirty="0"/>
              <a:t> between two </a:t>
            </a:r>
            <a:r>
              <a:rPr lang="en-US" i="1" dirty="0"/>
              <a:t>kick distribution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Understand team strategies in a similar manner to </a:t>
            </a:r>
            <a:r>
              <a:rPr lang="en-US" i="1" dirty="0"/>
              <a:t>human’s subjectivity</a:t>
            </a:r>
          </a:p>
          <a:p>
            <a:endParaRPr lang="en-US" dirty="0"/>
          </a:p>
          <a:p>
            <a:r>
              <a:rPr lang="en-US" dirty="0"/>
              <a:t>Key aspects: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Conversion of data set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Do applied methods conform to human subjectivity?</a:t>
            </a:r>
          </a:p>
          <a:p>
            <a:pPr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4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546A6-09EC-42AC-823F-B3778D135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in Team Strategies. intro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01B4E3B-F8BF-46B5-B366-D0C1231A6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113" r="7911"/>
          <a:stretch/>
        </p:blipFill>
        <p:spPr>
          <a:xfrm>
            <a:off x="4223656" y="2176866"/>
            <a:ext cx="7968344" cy="2930732"/>
          </a:xfr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6F2F183-C835-4221-B3BF-0862DD590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9344">
            <a:off x="9192349" y="4731383"/>
            <a:ext cx="2461097" cy="2465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9E79B6-F99A-4F49-9BD8-B66F7D0C37F2}"/>
              </a:ext>
            </a:extLst>
          </p:cNvPr>
          <p:cNvSpPr txBox="1"/>
          <p:nvPr/>
        </p:nvSpPr>
        <p:spPr>
          <a:xfrm>
            <a:off x="0" y="2262439"/>
            <a:ext cx="42632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perfect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Team should adapt according to opponent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Distinguish strategies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Similarity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Prediction of game result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Pick up more efficient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Similarity analysis is necessary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907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546A6-09EC-42AC-823F-B3778D135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876" y="489502"/>
            <a:ext cx="10399934" cy="1499616"/>
          </a:xfrm>
        </p:spPr>
        <p:txBody>
          <a:bodyPr>
            <a:normAutofit/>
          </a:bodyPr>
          <a:lstStyle/>
          <a:p>
            <a:r>
              <a:rPr lang="en-US" dirty="0"/>
              <a:t>Kick distribution</a:t>
            </a:r>
          </a:p>
        </p:txBody>
      </p:sp>
      <p:pic>
        <p:nvPicPr>
          <p:cNvPr id="9" name="Content Placeholder 8" descr="Chart, diagram&#10;&#10;Description automatically generated">
            <a:extLst>
              <a:ext uri="{FF2B5EF4-FFF2-40B4-BE49-F238E27FC236}">
                <a16:creationId xmlns:a16="http://schemas.microsoft.com/office/drawing/2014/main" id="{4BD8F54B-E42B-4833-956D-9B6E22603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886" r="50752" b="4162"/>
          <a:stretch/>
        </p:blipFill>
        <p:spPr>
          <a:xfrm>
            <a:off x="3101387" y="1852551"/>
            <a:ext cx="5466711" cy="4310743"/>
          </a:xfrm>
        </p:spPr>
      </p:pic>
    </p:spTree>
    <p:extLst>
      <p:ext uri="{BB962C8B-B14F-4D97-AF65-F5344CB8AC3E}">
        <p14:creationId xmlns:p14="http://schemas.microsoft.com/office/powerpoint/2010/main" val="206921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3C27-5BE4-4182-9E46-08CC58CF3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EFD90-DB36-4E62-84C7-B56CED992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20" y="2884457"/>
            <a:ext cx="5630013" cy="1289184"/>
          </a:xfrm>
        </p:spPr>
        <p:txBody>
          <a:bodyPr/>
          <a:lstStyle/>
          <a:p>
            <a:r>
              <a:rPr lang="en-US" dirty="0"/>
              <a:t>Data point includes x,y position of kick and length of kick</a:t>
            </a:r>
          </a:p>
          <a:p>
            <a:r>
              <a:rPr lang="en-US" dirty="0"/>
              <a:t>Absolute values of kick point has been used</a:t>
            </a:r>
          </a:p>
        </p:txBody>
      </p:sp>
      <p:pic>
        <p:nvPicPr>
          <p:cNvPr id="4" name="Content Placeholder 8" descr="Chart, diagram&#10;&#10;Description automatically generated">
            <a:extLst>
              <a:ext uri="{FF2B5EF4-FFF2-40B4-BE49-F238E27FC236}">
                <a16:creationId xmlns:a16="http://schemas.microsoft.com/office/drawing/2014/main" id="{5EBA7053-3B19-41BF-BFCA-9D3B705F1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14"/>
          <a:stretch/>
        </p:blipFill>
        <p:spPr>
          <a:xfrm>
            <a:off x="5884164" y="1156062"/>
            <a:ext cx="5532139" cy="49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BA73B-404E-4C54-9344-C85CBA314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KDE – Kernel density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66663C-51EA-47E5-BA96-3C2B2B5602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7897" y="5387922"/>
                <a:ext cx="10156199" cy="884862"/>
              </a:xfrm>
            </p:spPr>
            <p:txBody>
              <a:bodyPr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800" dirty="0"/>
                  <a:t> – location of kick,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/>
                  <a:t> – distance that ball travel after kick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66663C-51EA-47E5-BA96-3C2B2B5602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7897" y="5387922"/>
                <a:ext cx="10156199" cy="884862"/>
              </a:xfrm>
              <a:blipFill>
                <a:blip r:embed="rId3"/>
                <a:stretch>
                  <a:fillRect t="-12414" r="-1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C26896D-E750-4F59-8823-7876ECE28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858" y="1729827"/>
            <a:ext cx="8916279" cy="339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7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2A8A-A5E2-47F6-A7DC-20B1A56F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US" dirty="0"/>
              <a:t>Earth Mover’s Distance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EA2E2D81-D09C-420D-906C-2A27EEEAAA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6853" y="2076704"/>
                <a:ext cx="6692267" cy="425704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  <a:p>
                <a:r>
                  <a:rPr lang="es-ES" sz="2800" dirty="0"/>
                  <a:t>(a) d(</a:t>
                </a:r>
                <a:r>
                  <a:rPr lang="es-ES" sz="2800" dirty="0" err="1"/>
                  <a:t>x,y</a:t>
                </a:r>
                <a:r>
                  <a:rPr lang="es-ES" sz="2800" dirty="0"/>
                  <a:t>) ≥ 0; </a:t>
                </a:r>
              </a:p>
              <a:p>
                <a:r>
                  <a:rPr lang="es-ES" sz="2800" dirty="0"/>
                  <a:t>(b) d(</a:t>
                </a:r>
                <a:r>
                  <a:rPr lang="es-ES" sz="2800" dirty="0" err="1"/>
                  <a:t>x,y</a:t>
                </a:r>
                <a:r>
                  <a:rPr lang="es-ES" sz="2800" dirty="0"/>
                  <a:t>) = 0 ⇔ x = y; </a:t>
                </a:r>
              </a:p>
              <a:p>
                <a:r>
                  <a:rPr lang="es-ES" sz="2800" dirty="0"/>
                  <a:t>(c) d(</a:t>
                </a:r>
                <a:r>
                  <a:rPr lang="es-ES" sz="2800" dirty="0" err="1"/>
                  <a:t>x,y</a:t>
                </a:r>
                <a:r>
                  <a:rPr lang="es-ES" sz="2800" dirty="0"/>
                  <a:t>) = d(</a:t>
                </a:r>
                <a:r>
                  <a:rPr lang="es-ES" sz="2800" dirty="0" err="1"/>
                  <a:t>y,x</a:t>
                </a:r>
                <a:r>
                  <a:rPr lang="es-ES" sz="2800" dirty="0"/>
                  <a:t>);</a:t>
                </a:r>
              </a:p>
              <a:p>
                <a:r>
                  <a:rPr lang="es-ES" sz="2800" dirty="0"/>
                  <a:t>(d) d(</a:t>
                </a:r>
                <a:r>
                  <a:rPr lang="es-ES" sz="2800" dirty="0" err="1"/>
                  <a:t>x,z</a:t>
                </a:r>
                <a:r>
                  <a:rPr lang="es-ES" sz="2800" dirty="0"/>
                  <a:t>) ≤ d(</a:t>
                </a:r>
                <a:r>
                  <a:rPr lang="es-ES" sz="2800" dirty="0" err="1"/>
                  <a:t>x,y</a:t>
                </a:r>
                <a:r>
                  <a:rPr lang="es-ES" sz="2800" dirty="0"/>
                  <a:t>) + d(</a:t>
                </a:r>
                <a:r>
                  <a:rPr lang="es-ES" sz="2800" dirty="0" err="1"/>
                  <a:t>y,z</a:t>
                </a:r>
                <a:r>
                  <a:rPr lang="es-ES" sz="2800" dirty="0"/>
                  <a:t>)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EA2E2D81-D09C-420D-906C-2A27EEEAAA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853" y="2076704"/>
                <a:ext cx="6692267" cy="4257040"/>
              </a:xfrm>
              <a:blipFill>
                <a:blip r:embed="rId3"/>
                <a:stretch>
                  <a:fillRect l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7E7FB0A-A190-429F-8D07-AFFE0F8A4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2" y="199135"/>
            <a:ext cx="4660515" cy="3145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0D77F8-35EE-4A44-B98D-EB333FD25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721" y="3513018"/>
            <a:ext cx="4924425" cy="2562225"/>
          </a:xfrm>
          <a:prstGeom prst="rect">
            <a:avLst/>
          </a:prstGeom>
        </p:spPr>
      </p:pic>
      <p:pic>
        <p:nvPicPr>
          <p:cNvPr id="10" name="Graphic 9" descr="Close with solid fill">
            <a:extLst>
              <a:ext uri="{FF2B5EF4-FFF2-40B4-BE49-F238E27FC236}">
                <a16:creationId xmlns:a16="http://schemas.microsoft.com/office/drawing/2014/main" id="{EF37ED0A-3A8D-4F2D-9E00-D753A006A4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16400" y="5618043"/>
            <a:ext cx="457200" cy="457200"/>
          </a:xfrm>
          <a:prstGeom prst="rect">
            <a:avLst/>
          </a:prstGeom>
        </p:spPr>
      </p:pic>
      <p:pic>
        <p:nvPicPr>
          <p:cNvPr id="11" name="Graphic 10" descr="Close with solid fill">
            <a:extLst>
              <a:ext uri="{FF2B5EF4-FFF2-40B4-BE49-F238E27FC236}">
                <a16:creationId xmlns:a16="http://schemas.microsoft.com/office/drawing/2014/main" id="{E6ACF278-D0FB-4B00-8F00-E5881EA339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3200" y="454456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51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40DFB5-913B-4611-8A05-963E807AB3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distance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40DFB5-913B-4611-8A05-963E807AB3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77C6CC0-4B20-44AC-85B2-D8F9ABD95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427" y="3248914"/>
            <a:ext cx="5267325" cy="1028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FD2409-FB68-4EB7-A0D5-452434069802}"/>
              </a:ext>
            </a:extLst>
          </p:cNvPr>
          <p:cNvSpPr txBox="1"/>
          <p:nvPr/>
        </p:nvSpPr>
        <p:spPr>
          <a:xfrm>
            <a:off x="1024128" y="2733030"/>
            <a:ext cx="93776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/>
              <a:t>(a) d(</a:t>
            </a:r>
            <a:r>
              <a:rPr lang="es-ES" sz="3600" dirty="0" err="1"/>
              <a:t>x,y</a:t>
            </a:r>
            <a:r>
              <a:rPr lang="es-ES" sz="3600" dirty="0"/>
              <a:t>) ≥ 0; </a:t>
            </a:r>
          </a:p>
          <a:p>
            <a:r>
              <a:rPr lang="es-ES" sz="3600" dirty="0"/>
              <a:t>(b) d(</a:t>
            </a:r>
            <a:r>
              <a:rPr lang="es-ES" sz="3600" dirty="0" err="1"/>
              <a:t>x,y</a:t>
            </a:r>
            <a:r>
              <a:rPr lang="es-ES" sz="3600" dirty="0"/>
              <a:t>) = 0 ⇔ x = y; </a:t>
            </a:r>
          </a:p>
          <a:p>
            <a:r>
              <a:rPr lang="es-ES" sz="3600" dirty="0"/>
              <a:t>(c)  d(</a:t>
            </a:r>
            <a:r>
              <a:rPr lang="es-ES" sz="3600" dirty="0" err="1"/>
              <a:t>x,y</a:t>
            </a:r>
            <a:r>
              <a:rPr lang="es-ES" sz="3600" dirty="0"/>
              <a:t>) = d(</a:t>
            </a:r>
            <a:r>
              <a:rPr lang="es-ES" sz="3600" dirty="0" err="1"/>
              <a:t>y,x</a:t>
            </a:r>
            <a:r>
              <a:rPr lang="es-ES" sz="3600" dirty="0"/>
              <a:t>);</a:t>
            </a:r>
          </a:p>
          <a:p>
            <a:r>
              <a:rPr lang="es-ES" sz="3600" dirty="0"/>
              <a:t>(d) d(</a:t>
            </a:r>
            <a:r>
              <a:rPr lang="es-ES" sz="3600" dirty="0" err="1"/>
              <a:t>x,z</a:t>
            </a:r>
            <a:r>
              <a:rPr lang="es-ES" sz="3600" dirty="0"/>
              <a:t>) ≤ d(</a:t>
            </a:r>
            <a:r>
              <a:rPr lang="es-ES" sz="3600" dirty="0" err="1"/>
              <a:t>x,y</a:t>
            </a:r>
            <a:r>
              <a:rPr lang="es-ES" sz="3600" dirty="0"/>
              <a:t>) + d(</a:t>
            </a:r>
            <a:r>
              <a:rPr lang="es-ES" sz="3600" dirty="0" err="1"/>
              <a:t>y,z</a:t>
            </a:r>
            <a:r>
              <a:rPr lang="es-ES" sz="3600" dirty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890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B3CB-9AD9-4CE8-B1B3-84A0409E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Jensen-Shannon Divergence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0F2F2-FF37-4907-A3A2-3E86D10C0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824" y="2084832"/>
            <a:ext cx="6021176" cy="3330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BBE8B5-30D5-4405-A51D-3FD8EACE80D9}"/>
              </a:ext>
            </a:extLst>
          </p:cNvPr>
          <p:cNvSpPr txBox="1"/>
          <p:nvPr/>
        </p:nvSpPr>
        <p:spPr>
          <a:xfrm>
            <a:off x="736283" y="2913916"/>
            <a:ext cx="52848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/>
              <a:t>(a) d(</a:t>
            </a:r>
            <a:r>
              <a:rPr lang="es-ES" sz="3600" dirty="0" err="1"/>
              <a:t>x,y</a:t>
            </a:r>
            <a:r>
              <a:rPr lang="es-ES" sz="3600" dirty="0"/>
              <a:t>) ≥ 0; </a:t>
            </a:r>
          </a:p>
          <a:p>
            <a:r>
              <a:rPr lang="es-ES" sz="3600" dirty="0"/>
              <a:t>(b) d(</a:t>
            </a:r>
            <a:r>
              <a:rPr lang="es-ES" sz="3600" dirty="0" err="1"/>
              <a:t>x,y</a:t>
            </a:r>
            <a:r>
              <a:rPr lang="es-ES" sz="3600" dirty="0"/>
              <a:t>) = 0 ⇔ x = y; </a:t>
            </a:r>
          </a:p>
          <a:p>
            <a:r>
              <a:rPr lang="es-ES" sz="3600" dirty="0"/>
              <a:t>(c)  d(</a:t>
            </a:r>
            <a:r>
              <a:rPr lang="es-ES" sz="3600" dirty="0" err="1"/>
              <a:t>x,y</a:t>
            </a:r>
            <a:r>
              <a:rPr lang="es-ES" sz="3600" dirty="0"/>
              <a:t>) = d(</a:t>
            </a:r>
            <a:r>
              <a:rPr lang="es-ES" sz="3600" dirty="0" err="1"/>
              <a:t>y,x</a:t>
            </a:r>
            <a:r>
              <a:rPr lang="es-ES" sz="3600" dirty="0"/>
              <a:t>);</a:t>
            </a:r>
          </a:p>
          <a:p>
            <a:r>
              <a:rPr lang="es-ES" sz="3600" dirty="0"/>
              <a:t>(d) d(</a:t>
            </a:r>
            <a:r>
              <a:rPr lang="es-ES" sz="3600" dirty="0" err="1"/>
              <a:t>x,z</a:t>
            </a:r>
            <a:r>
              <a:rPr lang="es-ES" sz="3600" dirty="0"/>
              <a:t>) ≤ d(</a:t>
            </a:r>
            <a:r>
              <a:rPr lang="es-ES" sz="3600" dirty="0" err="1"/>
              <a:t>x,y</a:t>
            </a:r>
            <a:r>
              <a:rPr lang="es-ES" sz="3600" dirty="0"/>
              <a:t>) + d(</a:t>
            </a:r>
            <a:r>
              <a:rPr lang="es-ES" sz="3600" dirty="0" err="1"/>
              <a:t>y,z</a:t>
            </a:r>
            <a:r>
              <a:rPr lang="es-ES" sz="3600" dirty="0"/>
              <a:t>)</a:t>
            </a:r>
            <a:endParaRPr lang="en-US" sz="3600" dirty="0"/>
          </a:p>
        </p:txBody>
      </p:sp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E7EE3285-54FA-454A-939E-76BECB037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600" y="465427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33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8A2F88-55C5-4ED1-9541-807C6542476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 design</Template>
  <TotalTime>1343</TotalTime>
  <Words>546</Words>
  <Application>Microsoft Office PowerPoint</Application>
  <PresentationFormat>Widescreen</PresentationFormat>
  <Paragraphs>77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Tw Cen MT</vt:lpstr>
      <vt:lpstr>Tw Cen MT Condensed</vt:lpstr>
      <vt:lpstr>Wingdings 3</vt:lpstr>
      <vt:lpstr>Integral</vt:lpstr>
      <vt:lpstr>Report on “Similarity Analysis of Action Trajectories based on Kick Distributions”</vt:lpstr>
      <vt:lpstr>Introduction and motivation</vt:lpstr>
      <vt:lpstr>Similarity in Team Strategies. intro</vt:lpstr>
      <vt:lpstr>Kick distribution</vt:lpstr>
      <vt:lpstr>Kick distribution</vt:lpstr>
      <vt:lpstr>KDE – Kernel density estimation</vt:lpstr>
      <vt:lpstr>Earth Mover’s Distance</vt:lpstr>
      <vt:lpstr>L^2 distance</vt:lpstr>
      <vt:lpstr>Jensen-Shannon Divergence</vt:lpstr>
      <vt:lpstr>experiment</vt:lpstr>
      <vt:lpstr>Kick sequences extracted from the teams (excerpt)</vt:lpstr>
      <vt:lpstr>Results</vt:lpstr>
      <vt:lpstr>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on “Similarity Analysis of Action Trajectories based on Kick Distributions”</dc:title>
  <dc:creator>Georgii Mola Bogdan</dc:creator>
  <cp:lastModifiedBy>Georgii Mola Bogdan</cp:lastModifiedBy>
  <cp:revision>7</cp:revision>
  <dcterms:created xsi:type="dcterms:W3CDTF">2021-10-19T06:00:22Z</dcterms:created>
  <dcterms:modified xsi:type="dcterms:W3CDTF">2021-10-20T04:23:41Z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