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60" r:id="rId5"/>
    <p:sldId id="259" r:id="rId6"/>
    <p:sldId id="261" r:id="rId7"/>
    <p:sldId id="267" r:id="rId8"/>
    <p:sldId id="262" r:id="rId9"/>
    <p:sldId id="263" r:id="rId10"/>
    <p:sldId id="264" r:id="rId11"/>
    <p:sldId id="265" r:id="rId12"/>
    <p:sldId id="268" r:id="rId13"/>
    <p:sldId id="269" r:id="rId14"/>
    <p:sldId id="26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343BD1-00F3-4F54-9374-E67DF01EE320}" v="56" dt="2021-10-19T18:15:48.7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871" autoAdjust="0"/>
  </p:normalViewPr>
  <p:slideViewPr>
    <p:cSldViewPr snapToGrid="0">
      <p:cViewPr varScale="1">
        <p:scale>
          <a:sx n="76" d="100"/>
          <a:sy n="76" d="100"/>
        </p:scale>
        <p:origin x="917"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B3A975-EC47-4F9C-93CA-21DC864F62BB}" type="datetimeFigureOut">
              <a:rPr lang="en-US" smtClean="0"/>
              <a:t>10/20/2021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B238A8-4481-4913-ABBB-4911AFB9EE73}" type="slidenum">
              <a:rPr lang="en-US" smtClean="0"/>
              <a:t>‹#›</a:t>
            </a:fld>
            <a:endParaRPr lang="en-US"/>
          </a:p>
        </p:txBody>
      </p:sp>
    </p:spTree>
    <p:extLst>
      <p:ext uri="{BB962C8B-B14F-4D97-AF65-F5344CB8AC3E}">
        <p14:creationId xmlns:p14="http://schemas.microsoft.com/office/powerpoint/2010/main" val="3573729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identify and create the player’s affective response profile (ARP) and 2) regulate the player’s affective experience based on what is known of his emotional preferences. </a:t>
            </a:r>
          </a:p>
          <a:p>
            <a:pPr marL="228600" indent="-228600">
              <a:buAutoNum type="arabicParenR"/>
            </a:pPr>
            <a:r>
              <a:rPr lang="en-US" dirty="0"/>
              <a:t>ARE2 S creates the player’s ARP by associating the changes in his emotional state output to the occurring events, which he obtains from </a:t>
            </a:r>
            <a:r>
              <a:rPr lang="en-US" dirty="0" err="1"/>
              <a:t>GLaDOS</a:t>
            </a:r>
            <a:r>
              <a:rPr lang="en-US" dirty="0"/>
              <a:t> – a generic game-interfacing module.</a:t>
            </a:r>
          </a:p>
        </p:txBody>
      </p:sp>
      <p:sp>
        <p:nvSpPr>
          <p:cNvPr id="4" name="Slide Number Placeholder 3"/>
          <p:cNvSpPr>
            <a:spLocks noGrp="1"/>
          </p:cNvSpPr>
          <p:nvPr>
            <p:ph type="sldNum" sz="quarter" idx="5"/>
          </p:nvPr>
        </p:nvSpPr>
        <p:spPr/>
        <p:txBody>
          <a:bodyPr/>
          <a:lstStyle/>
          <a:p>
            <a:fld id="{0AB238A8-4481-4913-ABBB-4911AFB9EE73}" type="slidenum">
              <a:rPr lang="en-US" smtClean="0"/>
              <a:t>6</a:t>
            </a:fld>
            <a:endParaRPr lang="en-US"/>
          </a:p>
        </p:txBody>
      </p:sp>
    </p:spTree>
    <p:extLst>
      <p:ext uri="{BB962C8B-B14F-4D97-AF65-F5344CB8AC3E}">
        <p14:creationId xmlns:p14="http://schemas.microsoft.com/office/powerpoint/2010/main" val="2029127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B238A8-4481-4913-ABBB-4911AFB9EE73}" type="slidenum">
              <a:rPr lang="en-US" smtClean="0"/>
              <a:t>8</a:t>
            </a:fld>
            <a:endParaRPr lang="en-US"/>
          </a:p>
        </p:txBody>
      </p:sp>
    </p:spTree>
    <p:extLst>
      <p:ext uri="{BB962C8B-B14F-4D97-AF65-F5344CB8AC3E}">
        <p14:creationId xmlns:p14="http://schemas.microsoft.com/office/powerpoint/2010/main" val="566246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CLEARS does so by monitoring the user’s emotional state and triggering the events that minimize the distance d to the desired ES in the AV space, such that d is given by the Euclidean distance between two emotional states. </a:t>
            </a:r>
          </a:p>
          <a:p>
            <a:pPr lvl="1"/>
            <a:r>
              <a:rPr lang="en-US" dirty="0"/>
              <a:t>Risk also take account since can’t only on the distance metric. Anyways, they just minimized both distance and risk to get a desired event.</a:t>
            </a:r>
          </a:p>
          <a:p>
            <a:endParaRPr lang="en-US" dirty="0"/>
          </a:p>
        </p:txBody>
      </p:sp>
      <p:sp>
        <p:nvSpPr>
          <p:cNvPr id="4" name="Slide Number Placeholder 3"/>
          <p:cNvSpPr>
            <a:spLocks noGrp="1"/>
          </p:cNvSpPr>
          <p:nvPr>
            <p:ph type="sldNum" sz="quarter" idx="5"/>
          </p:nvPr>
        </p:nvSpPr>
        <p:spPr/>
        <p:txBody>
          <a:bodyPr/>
          <a:lstStyle/>
          <a:p>
            <a:fld id="{0AB238A8-4481-4913-ABBB-4911AFB9EE73}" type="slidenum">
              <a:rPr lang="en-US" smtClean="0"/>
              <a:t>10</a:t>
            </a:fld>
            <a:endParaRPr lang="en-US"/>
          </a:p>
        </p:txBody>
      </p:sp>
    </p:spTree>
    <p:extLst>
      <p:ext uri="{BB962C8B-B14F-4D97-AF65-F5344CB8AC3E}">
        <p14:creationId xmlns:p14="http://schemas.microsoft.com/office/powerpoint/2010/main" val="2200999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B238A8-4481-4913-ABBB-4911AFB9EE73}" type="slidenum">
              <a:rPr lang="en-US" smtClean="0"/>
              <a:t>13</a:t>
            </a:fld>
            <a:endParaRPr lang="en-US"/>
          </a:p>
        </p:txBody>
      </p:sp>
    </p:spTree>
    <p:extLst>
      <p:ext uri="{BB962C8B-B14F-4D97-AF65-F5344CB8AC3E}">
        <p14:creationId xmlns:p14="http://schemas.microsoft.com/office/powerpoint/2010/main" val="2434888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70F86-B253-490B-9810-15ADC3A434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269FF6-9093-458F-A228-C4C156D604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16B510-D20F-40AE-8FAB-79F53E356F2F}"/>
              </a:ext>
            </a:extLst>
          </p:cNvPr>
          <p:cNvSpPr>
            <a:spLocks noGrp="1"/>
          </p:cNvSpPr>
          <p:nvPr>
            <p:ph type="dt" sz="half" idx="10"/>
          </p:nvPr>
        </p:nvSpPr>
        <p:spPr/>
        <p:txBody>
          <a:bodyPr/>
          <a:lstStyle/>
          <a:p>
            <a:fld id="{901C2640-CE1A-44B4-B809-E08F4EE163F6}" type="datetimeFigureOut">
              <a:rPr lang="en-US" smtClean="0"/>
              <a:t>10/20/2021</a:t>
            </a:fld>
            <a:endParaRPr lang="en-US"/>
          </a:p>
        </p:txBody>
      </p:sp>
      <p:sp>
        <p:nvSpPr>
          <p:cNvPr id="5" name="Footer Placeholder 4">
            <a:extLst>
              <a:ext uri="{FF2B5EF4-FFF2-40B4-BE49-F238E27FC236}">
                <a16:creationId xmlns:a16="http://schemas.microsoft.com/office/drawing/2014/main" id="{1B612D1A-F32F-44DA-9A63-610857A58D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27E667-F2BA-41D7-A40F-BDB3E567964A}"/>
              </a:ext>
            </a:extLst>
          </p:cNvPr>
          <p:cNvSpPr>
            <a:spLocks noGrp="1"/>
          </p:cNvSpPr>
          <p:nvPr>
            <p:ph type="sldNum" sz="quarter" idx="12"/>
          </p:nvPr>
        </p:nvSpPr>
        <p:spPr/>
        <p:txBody>
          <a:bodyPr/>
          <a:lstStyle/>
          <a:p>
            <a:fld id="{515BEFBC-8808-4AD2-9352-1BFD36AC0A45}" type="slidenum">
              <a:rPr lang="en-US" smtClean="0"/>
              <a:t>‹#›</a:t>
            </a:fld>
            <a:endParaRPr lang="en-US"/>
          </a:p>
        </p:txBody>
      </p:sp>
    </p:spTree>
    <p:extLst>
      <p:ext uri="{BB962C8B-B14F-4D97-AF65-F5344CB8AC3E}">
        <p14:creationId xmlns:p14="http://schemas.microsoft.com/office/powerpoint/2010/main" val="3393243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0EF6A-8424-4E95-A0D7-BD5A59A68D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65E022-CBB8-44AE-B56C-ECECE26377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22F25F-5BE6-4BE7-A9A3-7007D2290E22}"/>
              </a:ext>
            </a:extLst>
          </p:cNvPr>
          <p:cNvSpPr>
            <a:spLocks noGrp="1"/>
          </p:cNvSpPr>
          <p:nvPr>
            <p:ph type="dt" sz="half" idx="10"/>
          </p:nvPr>
        </p:nvSpPr>
        <p:spPr/>
        <p:txBody>
          <a:bodyPr/>
          <a:lstStyle/>
          <a:p>
            <a:fld id="{901C2640-CE1A-44B4-B809-E08F4EE163F6}" type="datetimeFigureOut">
              <a:rPr lang="en-US" smtClean="0"/>
              <a:t>10/20/2021</a:t>
            </a:fld>
            <a:endParaRPr lang="en-US"/>
          </a:p>
        </p:txBody>
      </p:sp>
      <p:sp>
        <p:nvSpPr>
          <p:cNvPr id="5" name="Footer Placeholder 4">
            <a:extLst>
              <a:ext uri="{FF2B5EF4-FFF2-40B4-BE49-F238E27FC236}">
                <a16:creationId xmlns:a16="http://schemas.microsoft.com/office/drawing/2014/main" id="{407F08F1-46A6-49CC-BC68-A323D46273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CB81B9-907A-4554-B23F-3EE171AFA462}"/>
              </a:ext>
            </a:extLst>
          </p:cNvPr>
          <p:cNvSpPr>
            <a:spLocks noGrp="1"/>
          </p:cNvSpPr>
          <p:nvPr>
            <p:ph type="sldNum" sz="quarter" idx="12"/>
          </p:nvPr>
        </p:nvSpPr>
        <p:spPr/>
        <p:txBody>
          <a:bodyPr/>
          <a:lstStyle/>
          <a:p>
            <a:fld id="{515BEFBC-8808-4AD2-9352-1BFD36AC0A45}" type="slidenum">
              <a:rPr lang="en-US" smtClean="0"/>
              <a:t>‹#›</a:t>
            </a:fld>
            <a:endParaRPr lang="en-US"/>
          </a:p>
        </p:txBody>
      </p:sp>
    </p:spTree>
    <p:extLst>
      <p:ext uri="{BB962C8B-B14F-4D97-AF65-F5344CB8AC3E}">
        <p14:creationId xmlns:p14="http://schemas.microsoft.com/office/powerpoint/2010/main" val="496269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688FDF-8370-4C21-84C7-06C6C2844A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0AC702-03A0-428E-B148-D2A417ADC0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388124-3FCB-4A4D-945A-CEE78C6EA098}"/>
              </a:ext>
            </a:extLst>
          </p:cNvPr>
          <p:cNvSpPr>
            <a:spLocks noGrp="1"/>
          </p:cNvSpPr>
          <p:nvPr>
            <p:ph type="dt" sz="half" idx="10"/>
          </p:nvPr>
        </p:nvSpPr>
        <p:spPr/>
        <p:txBody>
          <a:bodyPr/>
          <a:lstStyle/>
          <a:p>
            <a:fld id="{901C2640-CE1A-44B4-B809-E08F4EE163F6}" type="datetimeFigureOut">
              <a:rPr lang="en-US" smtClean="0"/>
              <a:t>10/20/2021</a:t>
            </a:fld>
            <a:endParaRPr lang="en-US"/>
          </a:p>
        </p:txBody>
      </p:sp>
      <p:sp>
        <p:nvSpPr>
          <p:cNvPr id="5" name="Footer Placeholder 4">
            <a:extLst>
              <a:ext uri="{FF2B5EF4-FFF2-40B4-BE49-F238E27FC236}">
                <a16:creationId xmlns:a16="http://schemas.microsoft.com/office/drawing/2014/main" id="{02BEC153-8B25-4B2A-8988-AD371E9425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8E1BCD-20D7-44D9-A96A-11106E213127}"/>
              </a:ext>
            </a:extLst>
          </p:cNvPr>
          <p:cNvSpPr>
            <a:spLocks noGrp="1"/>
          </p:cNvSpPr>
          <p:nvPr>
            <p:ph type="sldNum" sz="quarter" idx="12"/>
          </p:nvPr>
        </p:nvSpPr>
        <p:spPr/>
        <p:txBody>
          <a:bodyPr/>
          <a:lstStyle/>
          <a:p>
            <a:fld id="{515BEFBC-8808-4AD2-9352-1BFD36AC0A45}" type="slidenum">
              <a:rPr lang="en-US" smtClean="0"/>
              <a:t>‹#›</a:t>
            </a:fld>
            <a:endParaRPr lang="en-US"/>
          </a:p>
        </p:txBody>
      </p:sp>
    </p:spTree>
    <p:extLst>
      <p:ext uri="{BB962C8B-B14F-4D97-AF65-F5344CB8AC3E}">
        <p14:creationId xmlns:p14="http://schemas.microsoft.com/office/powerpoint/2010/main" val="2553564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96C87-17FA-430F-8561-538ABF9EAF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144BFF-E139-463A-8B02-FFC1C23250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6CB474-AD49-4B11-9296-94E5371DF6F7}"/>
              </a:ext>
            </a:extLst>
          </p:cNvPr>
          <p:cNvSpPr>
            <a:spLocks noGrp="1"/>
          </p:cNvSpPr>
          <p:nvPr>
            <p:ph type="dt" sz="half" idx="10"/>
          </p:nvPr>
        </p:nvSpPr>
        <p:spPr/>
        <p:txBody>
          <a:bodyPr/>
          <a:lstStyle/>
          <a:p>
            <a:fld id="{901C2640-CE1A-44B4-B809-E08F4EE163F6}" type="datetimeFigureOut">
              <a:rPr lang="en-US" smtClean="0"/>
              <a:t>10/20/2021</a:t>
            </a:fld>
            <a:endParaRPr lang="en-US"/>
          </a:p>
        </p:txBody>
      </p:sp>
      <p:sp>
        <p:nvSpPr>
          <p:cNvPr id="5" name="Footer Placeholder 4">
            <a:extLst>
              <a:ext uri="{FF2B5EF4-FFF2-40B4-BE49-F238E27FC236}">
                <a16:creationId xmlns:a16="http://schemas.microsoft.com/office/drawing/2014/main" id="{D3B68E17-6C24-4A5C-A04D-6BB4127A06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1F52E6-34BE-4779-A20C-F646D801EBC6}"/>
              </a:ext>
            </a:extLst>
          </p:cNvPr>
          <p:cNvSpPr>
            <a:spLocks noGrp="1"/>
          </p:cNvSpPr>
          <p:nvPr>
            <p:ph type="sldNum" sz="quarter" idx="12"/>
          </p:nvPr>
        </p:nvSpPr>
        <p:spPr/>
        <p:txBody>
          <a:bodyPr/>
          <a:lstStyle/>
          <a:p>
            <a:fld id="{515BEFBC-8808-4AD2-9352-1BFD36AC0A45}" type="slidenum">
              <a:rPr lang="en-US" smtClean="0"/>
              <a:t>‹#›</a:t>
            </a:fld>
            <a:endParaRPr lang="en-US"/>
          </a:p>
        </p:txBody>
      </p:sp>
    </p:spTree>
    <p:extLst>
      <p:ext uri="{BB962C8B-B14F-4D97-AF65-F5344CB8AC3E}">
        <p14:creationId xmlns:p14="http://schemas.microsoft.com/office/powerpoint/2010/main" val="3079650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73663-B054-4544-AE14-BDC524A755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F89811-CA99-486E-B4E6-1F22998B76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82DB30-98CE-41E7-BFC6-626D5CF76700}"/>
              </a:ext>
            </a:extLst>
          </p:cNvPr>
          <p:cNvSpPr>
            <a:spLocks noGrp="1"/>
          </p:cNvSpPr>
          <p:nvPr>
            <p:ph type="dt" sz="half" idx="10"/>
          </p:nvPr>
        </p:nvSpPr>
        <p:spPr/>
        <p:txBody>
          <a:bodyPr/>
          <a:lstStyle/>
          <a:p>
            <a:fld id="{901C2640-CE1A-44B4-B809-E08F4EE163F6}" type="datetimeFigureOut">
              <a:rPr lang="en-US" smtClean="0"/>
              <a:t>10/20/2021</a:t>
            </a:fld>
            <a:endParaRPr lang="en-US"/>
          </a:p>
        </p:txBody>
      </p:sp>
      <p:sp>
        <p:nvSpPr>
          <p:cNvPr id="5" name="Footer Placeholder 4">
            <a:extLst>
              <a:ext uri="{FF2B5EF4-FFF2-40B4-BE49-F238E27FC236}">
                <a16:creationId xmlns:a16="http://schemas.microsoft.com/office/drawing/2014/main" id="{D2105A8B-63C0-4193-88DF-67472F3CF9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745C02-30AE-467F-A407-6295CED08A4F}"/>
              </a:ext>
            </a:extLst>
          </p:cNvPr>
          <p:cNvSpPr>
            <a:spLocks noGrp="1"/>
          </p:cNvSpPr>
          <p:nvPr>
            <p:ph type="sldNum" sz="quarter" idx="12"/>
          </p:nvPr>
        </p:nvSpPr>
        <p:spPr/>
        <p:txBody>
          <a:bodyPr/>
          <a:lstStyle/>
          <a:p>
            <a:fld id="{515BEFBC-8808-4AD2-9352-1BFD36AC0A45}" type="slidenum">
              <a:rPr lang="en-US" smtClean="0"/>
              <a:t>‹#›</a:t>
            </a:fld>
            <a:endParaRPr lang="en-US"/>
          </a:p>
        </p:txBody>
      </p:sp>
    </p:spTree>
    <p:extLst>
      <p:ext uri="{BB962C8B-B14F-4D97-AF65-F5344CB8AC3E}">
        <p14:creationId xmlns:p14="http://schemas.microsoft.com/office/powerpoint/2010/main" val="3856043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E6DB8-AE4E-4FCF-A946-C207C6547D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68B237-1DFD-4256-A99B-37719804C6D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706302-94CE-44B6-80E5-546B2ABDAB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1FB121-2C40-4003-B3CD-BF93CA2E4F3E}"/>
              </a:ext>
            </a:extLst>
          </p:cNvPr>
          <p:cNvSpPr>
            <a:spLocks noGrp="1"/>
          </p:cNvSpPr>
          <p:nvPr>
            <p:ph type="dt" sz="half" idx="10"/>
          </p:nvPr>
        </p:nvSpPr>
        <p:spPr/>
        <p:txBody>
          <a:bodyPr/>
          <a:lstStyle/>
          <a:p>
            <a:fld id="{901C2640-CE1A-44B4-B809-E08F4EE163F6}" type="datetimeFigureOut">
              <a:rPr lang="en-US" smtClean="0"/>
              <a:t>10/20/2021</a:t>
            </a:fld>
            <a:endParaRPr lang="en-US"/>
          </a:p>
        </p:txBody>
      </p:sp>
      <p:sp>
        <p:nvSpPr>
          <p:cNvPr id="6" name="Footer Placeholder 5">
            <a:extLst>
              <a:ext uri="{FF2B5EF4-FFF2-40B4-BE49-F238E27FC236}">
                <a16:creationId xmlns:a16="http://schemas.microsoft.com/office/drawing/2014/main" id="{426AEF9E-0388-4C30-B749-8D07B1622A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AF4034-D7CC-41FA-96A2-6FA5F6691BCE}"/>
              </a:ext>
            </a:extLst>
          </p:cNvPr>
          <p:cNvSpPr>
            <a:spLocks noGrp="1"/>
          </p:cNvSpPr>
          <p:nvPr>
            <p:ph type="sldNum" sz="quarter" idx="12"/>
          </p:nvPr>
        </p:nvSpPr>
        <p:spPr/>
        <p:txBody>
          <a:bodyPr/>
          <a:lstStyle/>
          <a:p>
            <a:fld id="{515BEFBC-8808-4AD2-9352-1BFD36AC0A45}" type="slidenum">
              <a:rPr lang="en-US" smtClean="0"/>
              <a:t>‹#›</a:t>
            </a:fld>
            <a:endParaRPr lang="en-US"/>
          </a:p>
        </p:txBody>
      </p:sp>
    </p:spTree>
    <p:extLst>
      <p:ext uri="{BB962C8B-B14F-4D97-AF65-F5344CB8AC3E}">
        <p14:creationId xmlns:p14="http://schemas.microsoft.com/office/powerpoint/2010/main" val="2974194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62F0C-3083-4C8D-A74A-F016B55A45C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E2F27C-36EB-46E8-8205-AB9F4051D3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F826A6-5330-41A2-9352-AF8B734BF3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B29D58-21CA-454A-884A-DD82C27E3D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F8CD02-0188-4CB7-9007-B701FB05ED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609019-98AF-4DF4-9696-AAD933862120}"/>
              </a:ext>
            </a:extLst>
          </p:cNvPr>
          <p:cNvSpPr>
            <a:spLocks noGrp="1"/>
          </p:cNvSpPr>
          <p:nvPr>
            <p:ph type="dt" sz="half" idx="10"/>
          </p:nvPr>
        </p:nvSpPr>
        <p:spPr/>
        <p:txBody>
          <a:bodyPr/>
          <a:lstStyle/>
          <a:p>
            <a:fld id="{901C2640-CE1A-44B4-B809-E08F4EE163F6}" type="datetimeFigureOut">
              <a:rPr lang="en-US" smtClean="0"/>
              <a:t>10/20/2021</a:t>
            </a:fld>
            <a:endParaRPr lang="en-US"/>
          </a:p>
        </p:txBody>
      </p:sp>
      <p:sp>
        <p:nvSpPr>
          <p:cNvPr id="8" name="Footer Placeholder 7">
            <a:extLst>
              <a:ext uri="{FF2B5EF4-FFF2-40B4-BE49-F238E27FC236}">
                <a16:creationId xmlns:a16="http://schemas.microsoft.com/office/drawing/2014/main" id="{28FFE686-8F88-4C77-B1D7-F759CBE44BD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72543A7-20BC-4F14-8338-647B2703BB61}"/>
              </a:ext>
            </a:extLst>
          </p:cNvPr>
          <p:cNvSpPr>
            <a:spLocks noGrp="1"/>
          </p:cNvSpPr>
          <p:nvPr>
            <p:ph type="sldNum" sz="quarter" idx="12"/>
          </p:nvPr>
        </p:nvSpPr>
        <p:spPr/>
        <p:txBody>
          <a:bodyPr/>
          <a:lstStyle/>
          <a:p>
            <a:fld id="{515BEFBC-8808-4AD2-9352-1BFD36AC0A45}" type="slidenum">
              <a:rPr lang="en-US" smtClean="0"/>
              <a:t>‹#›</a:t>
            </a:fld>
            <a:endParaRPr lang="en-US"/>
          </a:p>
        </p:txBody>
      </p:sp>
    </p:spTree>
    <p:extLst>
      <p:ext uri="{BB962C8B-B14F-4D97-AF65-F5344CB8AC3E}">
        <p14:creationId xmlns:p14="http://schemas.microsoft.com/office/powerpoint/2010/main" val="180905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FAFE7-575E-4109-A65B-509781A735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4011A0E-5061-4B29-BFFE-1C35C7D3C933}"/>
              </a:ext>
            </a:extLst>
          </p:cNvPr>
          <p:cNvSpPr>
            <a:spLocks noGrp="1"/>
          </p:cNvSpPr>
          <p:nvPr>
            <p:ph type="dt" sz="half" idx="10"/>
          </p:nvPr>
        </p:nvSpPr>
        <p:spPr/>
        <p:txBody>
          <a:bodyPr/>
          <a:lstStyle/>
          <a:p>
            <a:fld id="{901C2640-CE1A-44B4-B809-E08F4EE163F6}" type="datetimeFigureOut">
              <a:rPr lang="en-US" smtClean="0"/>
              <a:t>10/20/2021</a:t>
            </a:fld>
            <a:endParaRPr lang="en-US"/>
          </a:p>
        </p:txBody>
      </p:sp>
      <p:sp>
        <p:nvSpPr>
          <p:cNvPr id="4" name="Footer Placeholder 3">
            <a:extLst>
              <a:ext uri="{FF2B5EF4-FFF2-40B4-BE49-F238E27FC236}">
                <a16:creationId xmlns:a16="http://schemas.microsoft.com/office/drawing/2014/main" id="{E0CFAEA1-EE0B-4649-BE13-594F88DC51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AB0496C-DD6D-487D-A4BD-276886FBD040}"/>
              </a:ext>
            </a:extLst>
          </p:cNvPr>
          <p:cNvSpPr>
            <a:spLocks noGrp="1"/>
          </p:cNvSpPr>
          <p:nvPr>
            <p:ph type="sldNum" sz="quarter" idx="12"/>
          </p:nvPr>
        </p:nvSpPr>
        <p:spPr/>
        <p:txBody>
          <a:bodyPr/>
          <a:lstStyle/>
          <a:p>
            <a:fld id="{515BEFBC-8808-4AD2-9352-1BFD36AC0A45}" type="slidenum">
              <a:rPr lang="en-US" smtClean="0"/>
              <a:t>‹#›</a:t>
            </a:fld>
            <a:endParaRPr lang="en-US"/>
          </a:p>
        </p:txBody>
      </p:sp>
    </p:spTree>
    <p:extLst>
      <p:ext uri="{BB962C8B-B14F-4D97-AF65-F5344CB8AC3E}">
        <p14:creationId xmlns:p14="http://schemas.microsoft.com/office/powerpoint/2010/main" val="2705750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F18C93-5766-4B86-B16B-A9B8EBBD704C}"/>
              </a:ext>
            </a:extLst>
          </p:cNvPr>
          <p:cNvSpPr>
            <a:spLocks noGrp="1"/>
          </p:cNvSpPr>
          <p:nvPr>
            <p:ph type="dt" sz="half" idx="10"/>
          </p:nvPr>
        </p:nvSpPr>
        <p:spPr/>
        <p:txBody>
          <a:bodyPr/>
          <a:lstStyle/>
          <a:p>
            <a:fld id="{901C2640-CE1A-44B4-B809-E08F4EE163F6}" type="datetimeFigureOut">
              <a:rPr lang="en-US" smtClean="0"/>
              <a:t>10/20/2021</a:t>
            </a:fld>
            <a:endParaRPr lang="en-US"/>
          </a:p>
        </p:txBody>
      </p:sp>
      <p:sp>
        <p:nvSpPr>
          <p:cNvPr id="3" name="Footer Placeholder 2">
            <a:extLst>
              <a:ext uri="{FF2B5EF4-FFF2-40B4-BE49-F238E27FC236}">
                <a16:creationId xmlns:a16="http://schemas.microsoft.com/office/drawing/2014/main" id="{FDFADD11-F19B-4C0A-902C-95F9340C1D8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02C95CD-260E-41CA-9B99-DE03A1B78E1B}"/>
              </a:ext>
            </a:extLst>
          </p:cNvPr>
          <p:cNvSpPr>
            <a:spLocks noGrp="1"/>
          </p:cNvSpPr>
          <p:nvPr>
            <p:ph type="sldNum" sz="quarter" idx="12"/>
          </p:nvPr>
        </p:nvSpPr>
        <p:spPr/>
        <p:txBody>
          <a:bodyPr/>
          <a:lstStyle/>
          <a:p>
            <a:fld id="{515BEFBC-8808-4AD2-9352-1BFD36AC0A45}" type="slidenum">
              <a:rPr lang="en-US" smtClean="0"/>
              <a:t>‹#›</a:t>
            </a:fld>
            <a:endParaRPr lang="en-US"/>
          </a:p>
        </p:txBody>
      </p:sp>
    </p:spTree>
    <p:extLst>
      <p:ext uri="{BB962C8B-B14F-4D97-AF65-F5344CB8AC3E}">
        <p14:creationId xmlns:p14="http://schemas.microsoft.com/office/powerpoint/2010/main" val="1041518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C4C38-1489-4D29-8C9E-E2456AAA95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71B419-38E8-4FBB-A9C0-72C76FC756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59DFB8-03CF-4717-B54A-78F9843698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46CED2-43E3-45B1-BCFB-646FC1F583FD}"/>
              </a:ext>
            </a:extLst>
          </p:cNvPr>
          <p:cNvSpPr>
            <a:spLocks noGrp="1"/>
          </p:cNvSpPr>
          <p:nvPr>
            <p:ph type="dt" sz="half" idx="10"/>
          </p:nvPr>
        </p:nvSpPr>
        <p:spPr/>
        <p:txBody>
          <a:bodyPr/>
          <a:lstStyle/>
          <a:p>
            <a:fld id="{901C2640-CE1A-44B4-B809-E08F4EE163F6}" type="datetimeFigureOut">
              <a:rPr lang="en-US" smtClean="0"/>
              <a:t>10/20/2021</a:t>
            </a:fld>
            <a:endParaRPr lang="en-US"/>
          </a:p>
        </p:txBody>
      </p:sp>
      <p:sp>
        <p:nvSpPr>
          <p:cNvPr id="6" name="Footer Placeholder 5">
            <a:extLst>
              <a:ext uri="{FF2B5EF4-FFF2-40B4-BE49-F238E27FC236}">
                <a16:creationId xmlns:a16="http://schemas.microsoft.com/office/drawing/2014/main" id="{53E54DA6-DF9C-43CF-8646-9B959DAB4B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122CB0-A6BB-41C9-A52F-0EA9E7EA8622}"/>
              </a:ext>
            </a:extLst>
          </p:cNvPr>
          <p:cNvSpPr>
            <a:spLocks noGrp="1"/>
          </p:cNvSpPr>
          <p:nvPr>
            <p:ph type="sldNum" sz="quarter" idx="12"/>
          </p:nvPr>
        </p:nvSpPr>
        <p:spPr/>
        <p:txBody>
          <a:bodyPr/>
          <a:lstStyle/>
          <a:p>
            <a:fld id="{515BEFBC-8808-4AD2-9352-1BFD36AC0A45}" type="slidenum">
              <a:rPr lang="en-US" smtClean="0"/>
              <a:t>‹#›</a:t>
            </a:fld>
            <a:endParaRPr lang="en-US"/>
          </a:p>
        </p:txBody>
      </p:sp>
    </p:spTree>
    <p:extLst>
      <p:ext uri="{BB962C8B-B14F-4D97-AF65-F5344CB8AC3E}">
        <p14:creationId xmlns:p14="http://schemas.microsoft.com/office/powerpoint/2010/main" val="131667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61958-773D-4532-9E63-E92FBB68DF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8AE37C3-6C3C-458F-904D-E36761486F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1A6A03-B2B7-4FE3-ABDE-091DD6C19E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6A4EEE-E413-4DCA-A746-2FA40CF73EDE}"/>
              </a:ext>
            </a:extLst>
          </p:cNvPr>
          <p:cNvSpPr>
            <a:spLocks noGrp="1"/>
          </p:cNvSpPr>
          <p:nvPr>
            <p:ph type="dt" sz="half" idx="10"/>
          </p:nvPr>
        </p:nvSpPr>
        <p:spPr/>
        <p:txBody>
          <a:bodyPr/>
          <a:lstStyle/>
          <a:p>
            <a:fld id="{901C2640-CE1A-44B4-B809-E08F4EE163F6}" type="datetimeFigureOut">
              <a:rPr lang="en-US" smtClean="0"/>
              <a:t>10/20/2021</a:t>
            </a:fld>
            <a:endParaRPr lang="en-US"/>
          </a:p>
        </p:txBody>
      </p:sp>
      <p:sp>
        <p:nvSpPr>
          <p:cNvPr id="6" name="Footer Placeholder 5">
            <a:extLst>
              <a:ext uri="{FF2B5EF4-FFF2-40B4-BE49-F238E27FC236}">
                <a16:creationId xmlns:a16="http://schemas.microsoft.com/office/drawing/2014/main" id="{305AA1A1-5EDF-4AC4-A824-FB3A549796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F8F473-E3F1-46E0-8242-EC3A716A646D}"/>
              </a:ext>
            </a:extLst>
          </p:cNvPr>
          <p:cNvSpPr>
            <a:spLocks noGrp="1"/>
          </p:cNvSpPr>
          <p:nvPr>
            <p:ph type="sldNum" sz="quarter" idx="12"/>
          </p:nvPr>
        </p:nvSpPr>
        <p:spPr/>
        <p:txBody>
          <a:bodyPr/>
          <a:lstStyle/>
          <a:p>
            <a:fld id="{515BEFBC-8808-4AD2-9352-1BFD36AC0A45}" type="slidenum">
              <a:rPr lang="en-US" smtClean="0"/>
              <a:t>‹#›</a:t>
            </a:fld>
            <a:endParaRPr lang="en-US"/>
          </a:p>
        </p:txBody>
      </p:sp>
    </p:spTree>
    <p:extLst>
      <p:ext uri="{BB962C8B-B14F-4D97-AF65-F5344CB8AC3E}">
        <p14:creationId xmlns:p14="http://schemas.microsoft.com/office/powerpoint/2010/main" val="2957193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C3BA57-044F-4257-9989-C05B0F9916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62602AF-AB23-4E09-8A4D-99444B0824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91B1A7-85D4-45C0-9D6D-AC9AA3C4A7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1C2640-CE1A-44B4-B809-E08F4EE163F6}" type="datetimeFigureOut">
              <a:rPr lang="en-US" smtClean="0"/>
              <a:t>10/20/2021</a:t>
            </a:fld>
            <a:endParaRPr lang="en-US"/>
          </a:p>
        </p:txBody>
      </p:sp>
      <p:sp>
        <p:nvSpPr>
          <p:cNvPr id="5" name="Footer Placeholder 4">
            <a:extLst>
              <a:ext uri="{FF2B5EF4-FFF2-40B4-BE49-F238E27FC236}">
                <a16:creationId xmlns:a16="http://schemas.microsoft.com/office/drawing/2014/main" id="{DB5F73DD-1130-49DC-B44E-99F7D25BA4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10D00D-E602-4CD9-A84D-85E1DFDD56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5BEFBC-8808-4AD2-9352-1BFD36AC0A45}" type="slidenum">
              <a:rPr lang="en-US" smtClean="0"/>
              <a:t>‹#›</a:t>
            </a:fld>
            <a:endParaRPr lang="en-US"/>
          </a:p>
        </p:txBody>
      </p:sp>
    </p:spTree>
    <p:extLst>
      <p:ext uri="{BB962C8B-B14F-4D97-AF65-F5344CB8AC3E}">
        <p14:creationId xmlns:p14="http://schemas.microsoft.com/office/powerpoint/2010/main" val="2261116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paginas.fe.up.pt/~niadr/PUBLICATIONS/2013/2013_AIIDE_a.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slide" Target="slide10.xml"/><Relationship Id="rId4" Type="http://schemas.openxmlformats.org/officeDocument/2006/relationships/slide" Target="slide9.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slide" Target="slide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59123-274B-4AAE-BBA2-030F5BEE4CBD}"/>
              </a:ext>
            </a:extLst>
          </p:cNvPr>
          <p:cNvSpPr>
            <a:spLocks noGrp="1"/>
          </p:cNvSpPr>
          <p:nvPr>
            <p:ph type="ctrTitle"/>
          </p:nvPr>
        </p:nvSpPr>
        <p:spPr>
          <a:xfrm>
            <a:off x="1523999" y="1122363"/>
            <a:ext cx="9159551" cy="2387600"/>
          </a:xfrm>
        </p:spPr>
        <p:txBody>
          <a:bodyPr>
            <a:normAutofit/>
          </a:bodyPr>
          <a:lstStyle/>
          <a:p>
            <a:r>
              <a:rPr lang="en-US" sz="3200" dirty="0">
                <a:effectLst/>
                <a:latin typeface="+mn-lt"/>
              </a:rPr>
              <a:t>Guided Emotional State Regulation: </a:t>
            </a:r>
            <a:br>
              <a:rPr lang="en-US" sz="3200" dirty="0">
                <a:latin typeface="+mn-lt"/>
              </a:rPr>
            </a:br>
            <a:r>
              <a:rPr lang="en-US" sz="3200" dirty="0">
                <a:effectLst/>
                <a:latin typeface="+mn-lt"/>
              </a:rPr>
              <a:t>Understanding and Shaping Players’ Affective Experiences in Digital Games</a:t>
            </a:r>
            <a:endParaRPr lang="en-US" sz="3200" dirty="0">
              <a:latin typeface="+mn-lt"/>
            </a:endParaRPr>
          </a:p>
        </p:txBody>
      </p:sp>
      <p:sp>
        <p:nvSpPr>
          <p:cNvPr id="3" name="Subtitle 2">
            <a:extLst>
              <a:ext uri="{FF2B5EF4-FFF2-40B4-BE49-F238E27FC236}">
                <a16:creationId xmlns:a16="http://schemas.microsoft.com/office/drawing/2014/main" id="{ECB90A87-CC34-42D9-B561-D8849D53CBF3}"/>
              </a:ext>
            </a:extLst>
          </p:cNvPr>
          <p:cNvSpPr>
            <a:spLocks noGrp="1"/>
          </p:cNvSpPr>
          <p:nvPr>
            <p:ph type="subTitle" idx="1"/>
          </p:nvPr>
        </p:nvSpPr>
        <p:spPr>
          <a:xfrm>
            <a:off x="1524000" y="3602038"/>
            <a:ext cx="9144000" cy="2387600"/>
          </a:xfrm>
        </p:spPr>
        <p:txBody>
          <a:bodyPr>
            <a:normAutofit/>
          </a:bodyPr>
          <a:lstStyle/>
          <a:p>
            <a:r>
              <a:rPr lang="pt-BR" dirty="0"/>
              <a:t>Pedro A. Nogueira,  Rui Rodrigues,  Eugénio Oliveira,  Lennart E. Nacke</a:t>
            </a:r>
          </a:p>
          <a:p>
            <a:r>
              <a:rPr lang="en-US" sz="2000" dirty="0"/>
              <a:t>Artificial Intelligence and Computer Science Laboratory,  </a:t>
            </a:r>
          </a:p>
          <a:p>
            <a:r>
              <a:rPr lang="en-US" sz="2000" dirty="0"/>
              <a:t>INESC-TEC, </a:t>
            </a:r>
          </a:p>
          <a:p>
            <a:r>
              <a:rPr lang="en-US" sz="2000" dirty="0"/>
              <a:t> University of Porto, Portugal GAMER Lab,</a:t>
            </a:r>
          </a:p>
          <a:p>
            <a:r>
              <a:rPr lang="en-US" sz="2000" dirty="0"/>
              <a:t> University of Ontario Institute of Technology, Canada</a:t>
            </a:r>
          </a:p>
        </p:txBody>
      </p:sp>
      <p:sp>
        <p:nvSpPr>
          <p:cNvPr id="6" name="TextBox 5">
            <a:extLst>
              <a:ext uri="{FF2B5EF4-FFF2-40B4-BE49-F238E27FC236}">
                <a16:creationId xmlns:a16="http://schemas.microsoft.com/office/drawing/2014/main" id="{3162718E-ED9C-4305-868E-98650987EC86}"/>
              </a:ext>
            </a:extLst>
          </p:cNvPr>
          <p:cNvSpPr txBox="1"/>
          <p:nvPr/>
        </p:nvSpPr>
        <p:spPr>
          <a:xfrm>
            <a:off x="998375" y="74645"/>
            <a:ext cx="10814815" cy="400110"/>
          </a:xfrm>
          <a:prstGeom prst="rect">
            <a:avLst/>
          </a:prstGeom>
          <a:noFill/>
        </p:spPr>
        <p:txBody>
          <a:bodyPr wrap="square" rtlCol="0">
            <a:spAutoFit/>
          </a:bodyPr>
          <a:lstStyle/>
          <a:p>
            <a:r>
              <a:rPr lang="en-US" b="1" dirty="0">
                <a:solidFill>
                  <a:schemeClr val="bg2">
                    <a:lumMod val="50000"/>
                  </a:schemeClr>
                </a:solidFill>
                <a:latin typeface="+mj-lt"/>
              </a:rPr>
              <a:t>Proceedings of the AAAI Conference on Artificial Intelligence and Interactive Digital Entertainment     </a:t>
            </a:r>
            <a:r>
              <a:rPr lang="en-US" sz="2000" b="1" dirty="0">
                <a:latin typeface="+mj-lt"/>
              </a:rPr>
              <a:t>2013</a:t>
            </a:r>
          </a:p>
        </p:txBody>
      </p:sp>
    </p:spTree>
    <p:extLst>
      <p:ext uri="{BB962C8B-B14F-4D97-AF65-F5344CB8AC3E}">
        <p14:creationId xmlns:p14="http://schemas.microsoft.com/office/powerpoint/2010/main" val="4223136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63044-8067-47FD-BA18-913B3D56A499}"/>
              </a:ext>
            </a:extLst>
          </p:cNvPr>
          <p:cNvSpPr>
            <a:spLocks noGrp="1"/>
          </p:cNvSpPr>
          <p:nvPr>
            <p:ph type="title"/>
          </p:nvPr>
        </p:nvSpPr>
        <p:spPr>
          <a:xfrm>
            <a:off x="838199" y="291090"/>
            <a:ext cx="10515599" cy="932688"/>
          </a:xfrm>
        </p:spPr>
        <p:txBody>
          <a:bodyPr vert="horz" lIns="91440" tIns="45720" rIns="91440" bIns="45720" rtlCol="0" anchor="b">
            <a:normAutofit/>
          </a:bodyPr>
          <a:lstStyle/>
          <a:p>
            <a:r>
              <a:rPr lang="en-US" sz="5400" kern="1200" dirty="0">
                <a:solidFill>
                  <a:schemeClr val="tx1"/>
                </a:solidFill>
                <a:latin typeface="+mj-lt"/>
                <a:ea typeface="+mj-ea"/>
                <a:cs typeface="+mj-cs"/>
              </a:rPr>
              <a:t>Proposed Framework</a:t>
            </a:r>
          </a:p>
        </p:txBody>
      </p:sp>
      <p:sp>
        <p:nvSpPr>
          <p:cNvPr id="3" name="Content Placeholder 2">
            <a:extLst>
              <a:ext uri="{FF2B5EF4-FFF2-40B4-BE49-F238E27FC236}">
                <a16:creationId xmlns:a16="http://schemas.microsoft.com/office/drawing/2014/main" id="{EF5DB67D-23C8-4796-AF46-016D648F2EF7}"/>
              </a:ext>
            </a:extLst>
          </p:cNvPr>
          <p:cNvSpPr>
            <a:spLocks noGrp="1"/>
          </p:cNvSpPr>
          <p:nvPr>
            <p:ph idx="1"/>
          </p:nvPr>
        </p:nvSpPr>
        <p:spPr>
          <a:xfrm>
            <a:off x="838199" y="1335726"/>
            <a:ext cx="10515599" cy="420624"/>
          </a:xfrm>
        </p:spPr>
        <p:txBody>
          <a:bodyPr vert="horz" lIns="91440" tIns="45720" rIns="91440" bIns="45720" rtlCol="0">
            <a:noAutofit/>
          </a:bodyPr>
          <a:lstStyle/>
          <a:p>
            <a:pPr marL="0" indent="0">
              <a:buNone/>
            </a:pPr>
            <a:r>
              <a:rPr lang="en-US" sz="2000" b="1" dirty="0"/>
              <a:t>Closed-Loop Emotional Adjustment and Regulation Sub-system (CLEARS) , Game Layer alteration Daemon Operating Script(</a:t>
            </a:r>
            <a:r>
              <a:rPr lang="en-US" sz="2000" b="1" dirty="0" err="1"/>
              <a:t>GLaDOS</a:t>
            </a:r>
            <a:r>
              <a:rPr lang="en-US" sz="2000" b="1" dirty="0"/>
              <a:t>) &amp; Implicit Mechanism Pool (IMP)</a:t>
            </a:r>
            <a:endParaRPr lang="en-US" sz="2000" b="1" kern="1200" dirty="0">
              <a:solidFill>
                <a:schemeClr val="tx1"/>
              </a:solidFill>
              <a:latin typeface="+mn-lt"/>
              <a:ea typeface="+mn-ea"/>
              <a:cs typeface="+mn-cs"/>
            </a:endParaRPr>
          </a:p>
        </p:txBody>
      </p:sp>
      <p:sp>
        <p:nvSpPr>
          <p:cNvPr id="12" name="TextBox 11">
            <a:extLst>
              <a:ext uri="{FF2B5EF4-FFF2-40B4-BE49-F238E27FC236}">
                <a16:creationId xmlns:a16="http://schemas.microsoft.com/office/drawing/2014/main" id="{C0D0F2B4-414F-482E-B90C-0C1F64231768}"/>
              </a:ext>
            </a:extLst>
          </p:cNvPr>
          <p:cNvSpPr txBox="1"/>
          <p:nvPr/>
        </p:nvSpPr>
        <p:spPr>
          <a:xfrm>
            <a:off x="1256045" y="2552281"/>
            <a:ext cx="9581673" cy="3693319"/>
          </a:xfrm>
          <a:prstGeom prst="rect">
            <a:avLst/>
          </a:prstGeom>
          <a:noFill/>
        </p:spPr>
        <p:txBody>
          <a:bodyPr wrap="square" rtlCol="0">
            <a:spAutoFit/>
          </a:bodyPr>
          <a:lstStyle/>
          <a:p>
            <a:r>
              <a:rPr lang="en-US" b="1" dirty="0"/>
              <a:t>CLEARS</a:t>
            </a:r>
            <a:r>
              <a:rPr lang="en-US" dirty="0"/>
              <a:t>: For </a:t>
            </a:r>
            <a:r>
              <a:rPr lang="en-US" dirty="0">
                <a:solidFill>
                  <a:schemeClr val="accent2">
                    <a:lumMod val="75000"/>
                  </a:schemeClr>
                </a:solidFill>
              </a:rPr>
              <a:t>monitoring </a:t>
            </a:r>
            <a:r>
              <a:rPr lang="en-US" dirty="0"/>
              <a:t>and</a:t>
            </a:r>
            <a:r>
              <a:rPr lang="en-US" dirty="0">
                <a:solidFill>
                  <a:schemeClr val="accent2">
                    <a:lumMod val="75000"/>
                  </a:schemeClr>
                </a:solidFill>
              </a:rPr>
              <a:t> eliciting </a:t>
            </a:r>
            <a:r>
              <a:rPr lang="en-US" dirty="0"/>
              <a:t>the predetermined emotional states/patterns.</a:t>
            </a:r>
          </a:p>
          <a:p>
            <a:endParaRPr lang="en-US" dirty="0"/>
          </a:p>
          <a:p>
            <a:endParaRPr lang="en-US" dirty="0"/>
          </a:p>
          <a:p>
            <a:endParaRPr lang="en-US" dirty="0"/>
          </a:p>
          <a:p>
            <a:endParaRPr lang="en-US" dirty="0"/>
          </a:p>
          <a:p>
            <a:endParaRPr lang="en-US" dirty="0"/>
          </a:p>
          <a:p>
            <a:r>
              <a:rPr lang="en-US" b="1" dirty="0" err="1"/>
              <a:t>GLaDOS</a:t>
            </a:r>
            <a:r>
              <a:rPr lang="en-US" dirty="0"/>
              <a:t>: A generic interfacing module used to trigger the events. </a:t>
            </a:r>
          </a:p>
          <a:p>
            <a:endParaRPr lang="en-US" dirty="0"/>
          </a:p>
          <a:p>
            <a:r>
              <a:rPr lang="en-US" b="1" dirty="0"/>
              <a:t>IMP</a:t>
            </a:r>
            <a:r>
              <a:rPr lang="en-US" dirty="0"/>
              <a:t>: Consists of all the available events that can be triggered to influence the user. Also contains the information of the ways to trigger those events.</a:t>
            </a:r>
          </a:p>
          <a:p>
            <a:endParaRPr lang="en-US" dirty="0"/>
          </a:p>
          <a:p>
            <a:pPr lvl="1"/>
            <a:endParaRPr lang="en-US" dirty="0"/>
          </a:p>
          <a:p>
            <a:pPr lvl="1"/>
            <a:endParaRPr lang="en-US" dirty="0"/>
          </a:p>
        </p:txBody>
      </p:sp>
      <p:sp>
        <p:nvSpPr>
          <p:cNvPr id="13" name="TextBox 12">
            <a:extLst>
              <a:ext uri="{FF2B5EF4-FFF2-40B4-BE49-F238E27FC236}">
                <a16:creationId xmlns:a16="http://schemas.microsoft.com/office/drawing/2014/main" id="{06189133-B406-4ACD-993A-FC012D4E84A0}"/>
              </a:ext>
            </a:extLst>
          </p:cNvPr>
          <p:cNvSpPr txBox="1"/>
          <p:nvPr/>
        </p:nvSpPr>
        <p:spPr>
          <a:xfrm>
            <a:off x="11203533" y="6102338"/>
            <a:ext cx="622286" cy="369332"/>
          </a:xfrm>
          <a:prstGeom prst="rect">
            <a:avLst/>
          </a:prstGeom>
          <a:noFill/>
        </p:spPr>
        <p:txBody>
          <a:bodyPr wrap="none" rtlCol="0">
            <a:spAutoFit/>
          </a:bodyPr>
          <a:lstStyle/>
          <a:p>
            <a:r>
              <a:rPr lang="en-US" dirty="0">
                <a:hlinkClick r:id="rId3" action="ppaction://hlinksldjump"/>
              </a:rPr>
              <a:t>Back</a:t>
            </a:r>
            <a:endParaRPr lang="en-US" dirty="0"/>
          </a:p>
        </p:txBody>
      </p:sp>
      <p:pic>
        <p:nvPicPr>
          <p:cNvPr id="16" name="Picture 15">
            <a:extLst>
              <a:ext uri="{FF2B5EF4-FFF2-40B4-BE49-F238E27FC236}">
                <a16:creationId xmlns:a16="http://schemas.microsoft.com/office/drawing/2014/main" id="{56FA475D-4D94-4745-B7C4-884FC0A1794D}"/>
              </a:ext>
            </a:extLst>
          </p:cNvPr>
          <p:cNvPicPr>
            <a:picLocks noChangeAspect="1"/>
          </p:cNvPicPr>
          <p:nvPr/>
        </p:nvPicPr>
        <p:blipFill>
          <a:blip r:embed="rId4"/>
          <a:stretch>
            <a:fillRect/>
          </a:stretch>
        </p:blipFill>
        <p:spPr>
          <a:xfrm>
            <a:off x="1586467" y="3043053"/>
            <a:ext cx="4096322" cy="362001"/>
          </a:xfrm>
          <a:prstGeom prst="rect">
            <a:avLst/>
          </a:prstGeom>
        </p:spPr>
      </p:pic>
      <p:pic>
        <p:nvPicPr>
          <p:cNvPr id="18" name="Picture 17">
            <a:extLst>
              <a:ext uri="{FF2B5EF4-FFF2-40B4-BE49-F238E27FC236}">
                <a16:creationId xmlns:a16="http://schemas.microsoft.com/office/drawing/2014/main" id="{9CA7002A-8B11-4B30-8760-1DA9BF10AB70}"/>
              </a:ext>
            </a:extLst>
          </p:cNvPr>
          <p:cNvPicPr>
            <a:picLocks noChangeAspect="1"/>
          </p:cNvPicPr>
          <p:nvPr/>
        </p:nvPicPr>
        <p:blipFill>
          <a:blip r:embed="rId5"/>
          <a:stretch>
            <a:fillRect/>
          </a:stretch>
        </p:blipFill>
        <p:spPr>
          <a:xfrm>
            <a:off x="1825990" y="3535583"/>
            <a:ext cx="3277057" cy="428685"/>
          </a:xfrm>
          <a:prstGeom prst="rect">
            <a:avLst/>
          </a:prstGeom>
        </p:spPr>
      </p:pic>
      <p:pic>
        <p:nvPicPr>
          <p:cNvPr id="20" name="Picture 19">
            <a:extLst>
              <a:ext uri="{FF2B5EF4-FFF2-40B4-BE49-F238E27FC236}">
                <a16:creationId xmlns:a16="http://schemas.microsoft.com/office/drawing/2014/main" id="{C5143147-A19F-409F-AACE-AE3EA3B59876}"/>
              </a:ext>
            </a:extLst>
          </p:cNvPr>
          <p:cNvPicPr>
            <a:picLocks noChangeAspect="1"/>
          </p:cNvPicPr>
          <p:nvPr/>
        </p:nvPicPr>
        <p:blipFill>
          <a:blip r:embed="rId6"/>
          <a:stretch>
            <a:fillRect/>
          </a:stretch>
        </p:blipFill>
        <p:spPr>
          <a:xfrm>
            <a:off x="7213118" y="3149895"/>
            <a:ext cx="4391638" cy="628738"/>
          </a:xfrm>
          <a:prstGeom prst="rect">
            <a:avLst/>
          </a:prstGeom>
        </p:spPr>
      </p:pic>
      <p:sp>
        <p:nvSpPr>
          <p:cNvPr id="21" name="Arrow: Right 20">
            <a:extLst>
              <a:ext uri="{FF2B5EF4-FFF2-40B4-BE49-F238E27FC236}">
                <a16:creationId xmlns:a16="http://schemas.microsoft.com/office/drawing/2014/main" id="{3A0B75DA-763C-4688-8542-EC580898E8A8}"/>
              </a:ext>
            </a:extLst>
          </p:cNvPr>
          <p:cNvSpPr/>
          <p:nvPr/>
        </p:nvSpPr>
        <p:spPr>
          <a:xfrm>
            <a:off x="5720972" y="3444429"/>
            <a:ext cx="1198993" cy="18230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7788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B3136-22ED-47AA-825B-469390FC8187}"/>
              </a:ext>
            </a:extLst>
          </p:cNvPr>
          <p:cNvSpPr>
            <a:spLocks noGrp="1"/>
          </p:cNvSpPr>
          <p:nvPr>
            <p:ph type="title"/>
          </p:nvPr>
        </p:nvSpPr>
        <p:spPr>
          <a:xfrm>
            <a:off x="648929" y="629266"/>
            <a:ext cx="3667039" cy="1676603"/>
          </a:xfrm>
        </p:spPr>
        <p:txBody>
          <a:bodyPr vert="horz" lIns="91440" tIns="45720" rIns="91440" bIns="45720" rtlCol="0" anchor="ctr">
            <a:normAutofit/>
          </a:bodyPr>
          <a:lstStyle/>
          <a:p>
            <a:r>
              <a:rPr lang="en-US" sz="3600" dirty="0"/>
              <a:t>Applicational Case Study</a:t>
            </a:r>
          </a:p>
        </p:txBody>
      </p:sp>
      <p:sp>
        <p:nvSpPr>
          <p:cNvPr id="6" name="TextBox 5">
            <a:extLst>
              <a:ext uri="{FF2B5EF4-FFF2-40B4-BE49-F238E27FC236}">
                <a16:creationId xmlns:a16="http://schemas.microsoft.com/office/drawing/2014/main" id="{E63B56D2-1878-4D19-93D6-B9E409612EE1}"/>
              </a:ext>
            </a:extLst>
          </p:cNvPr>
          <p:cNvSpPr txBox="1"/>
          <p:nvPr/>
        </p:nvSpPr>
        <p:spPr>
          <a:xfrm>
            <a:off x="648931" y="2438401"/>
            <a:ext cx="3667036" cy="3779520"/>
          </a:xfrm>
          <a:prstGeom prst="rect">
            <a:avLst/>
          </a:prstGeom>
        </p:spPr>
        <p:txBody>
          <a:bodyPr vert="horz" lIns="91440" tIns="45720" rIns="91440" bIns="45720" rtlCol="0">
            <a:normAutofit/>
          </a:bodyPr>
          <a:lstStyle/>
          <a:p>
            <a:pPr>
              <a:lnSpc>
                <a:spcPct val="90000"/>
              </a:lnSpc>
              <a:spcAft>
                <a:spcPts val="600"/>
              </a:spcAft>
            </a:pPr>
            <a:r>
              <a:rPr lang="en-US" sz="2400" dirty="0">
                <a:solidFill>
                  <a:schemeClr val="accent2">
                    <a:lumMod val="75000"/>
                  </a:schemeClr>
                </a:solidFill>
              </a:rPr>
              <a:t>Vanish</a:t>
            </a:r>
            <a:r>
              <a:rPr lang="en-US" sz="2400" dirty="0"/>
              <a:t> : A survival horror videogame.	</a:t>
            </a:r>
          </a:p>
          <a:p>
            <a:pPr indent="-228600">
              <a:lnSpc>
                <a:spcPct val="90000"/>
              </a:lnSpc>
              <a:spcAft>
                <a:spcPts val="600"/>
              </a:spcAft>
              <a:buFont typeface="Arial" panose="020B0604020202020204" pitchFamily="34" charset="0"/>
              <a:buChar char="•"/>
            </a:pPr>
            <a:r>
              <a:rPr lang="en-US" dirty="0"/>
              <a:t>-Find items.</a:t>
            </a:r>
          </a:p>
          <a:p>
            <a:pPr indent="-228600">
              <a:lnSpc>
                <a:spcPct val="90000"/>
              </a:lnSpc>
              <a:spcAft>
                <a:spcPts val="600"/>
              </a:spcAft>
              <a:buFont typeface="Arial" panose="020B0604020202020204" pitchFamily="34" charset="0"/>
              <a:buChar char="•"/>
            </a:pPr>
            <a:r>
              <a:rPr lang="en-US" dirty="0"/>
              <a:t>-Avoid a stalking creature.</a:t>
            </a:r>
          </a:p>
          <a:p>
            <a:pPr indent="-228600">
              <a:lnSpc>
                <a:spcPct val="90000"/>
              </a:lnSpc>
              <a:spcAft>
                <a:spcPts val="600"/>
              </a:spcAft>
              <a:buFont typeface="Arial" panose="020B0604020202020204" pitchFamily="34" charset="0"/>
              <a:buChar char="•"/>
            </a:pPr>
            <a:r>
              <a:rPr lang="en-US" dirty="0"/>
              <a:t>-Other events: lights failing, distant cries, and steam pips bursting without notice.</a:t>
            </a:r>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r>
              <a:rPr lang="en-US" dirty="0"/>
              <a:t>Events occur quasi-randomly, in order to keep the player about his wits.</a:t>
            </a:r>
          </a:p>
        </p:txBody>
      </p:sp>
      <p:sp>
        <p:nvSpPr>
          <p:cNvPr id="11" name="Rectangle 10">
            <a:extLst>
              <a:ext uri="{FF2B5EF4-FFF2-40B4-BE49-F238E27FC236}">
                <a16:creationId xmlns:a16="http://schemas.microsoft.com/office/drawing/2014/main" id="{F2B38F72-8FC4-4001-8C67-FA6B86DEC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2"/>
            <a:ext cx="7555992"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03F9CECB-553E-40E6-9950-0936F88078C0}"/>
              </a:ext>
            </a:extLst>
          </p:cNvPr>
          <p:cNvPicPr>
            <a:picLocks noGrp="1" noChangeAspect="1"/>
          </p:cNvPicPr>
          <p:nvPr>
            <p:ph idx="1"/>
          </p:nvPr>
        </p:nvPicPr>
        <p:blipFill rotWithShape="1">
          <a:blip r:embed="rId2"/>
          <a:srcRect l="14540" r="12321" b="-1"/>
          <a:stretch/>
        </p:blipFill>
        <p:spPr>
          <a:xfrm>
            <a:off x="5276088" y="640082"/>
            <a:ext cx="6276250" cy="5577838"/>
          </a:xfrm>
          <a:prstGeom prst="rect">
            <a:avLst/>
          </a:prstGeom>
          <a:effectLst/>
        </p:spPr>
      </p:pic>
    </p:spTree>
    <p:extLst>
      <p:ext uri="{BB962C8B-B14F-4D97-AF65-F5344CB8AC3E}">
        <p14:creationId xmlns:p14="http://schemas.microsoft.com/office/powerpoint/2010/main" val="4133592359"/>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3E4717-F2A9-4762-B829-A90C1D4174C3}"/>
              </a:ext>
            </a:extLst>
          </p:cNvPr>
          <p:cNvSpPr>
            <a:spLocks noGrp="1"/>
          </p:cNvSpPr>
          <p:nvPr>
            <p:ph type="title"/>
          </p:nvPr>
        </p:nvSpPr>
        <p:spPr>
          <a:xfrm>
            <a:off x="804672" y="640080"/>
            <a:ext cx="3282696" cy="5257800"/>
          </a:xfrm>
        </p:spPr>
        <p:txBody>
          <a:bodyPr>
            <a:normAutofit/>
          </a:bodyPr>
          <a:lstStyle/>
          <a:p>
            <a:r>
              <a:rPr lang="en-US">
                <a:solidFill>
                  <a:schemeClr val="bg1"/>
                </a:solidFill>
              </a:rPr>
              <a:t>Apply</a:t>
            </a:r>
          </a:p>
        </p:txBody>
      </p:sp>
      <p:sp>
        <p:nvSpPr>
          <p:cNvPr id="3" name="Content Placeholder 2">
            <a:extLst>
              <a:ext uri="{FF2B5EF4-FFF2-40B4-BE49-F238E27FC236}">
                <a16:creationId xmlns:a16="http://schemas.microsoft.com/office/drawing/2014/main" id="{CABD6514-3736-4E4C-8F29-377C684A01D9}"/>
              </a:ext>
            </a:extLst>
          </p:cNvPr>
          <p:cNvSpPr>
            <a:spLocks noGrp="1"/>
          </p:cNvSpPr>
          <p:nvPr>
            <p:ph idx="1"/>
          </p:nvPr>
        </p:nvSpPr>
        <p:spPr>
          <a:xfrm>
            <a:off x="5358384" y="640081"/>
            <a:ext cx="6024654" cy="5257800"/>
          </a:xfrm>
        </p:spPr>
        <p:txBody>
          <a:bodyPr anchor="ctr">
            <a:normAutofit/>
          </a:bodyPr>
          <a:lstStyle/>
          <a:p>
            <a:r>
              <a:rPr lang="en-US" sz="2000"/>
              <a:t>Step 1 : Access Game through GLaDOS, keep records of triggering events information and emotions of player toward the event. Save them to ARP.</a:t>
            </a:r>
          </a:p>
          <a:p>
            <a:endParaRPr lang="en-US" sz="2000"/>
          </a:p>
          <a:p>
            <a:r>
              <a:rPr lang="en-US" sz="2000"/>
              <a:t>Step 2: Then define following parameters. Developers also can control the events through GLaDOS in case some events are not available at the specific moment.</a:t>
            </a:r>
          </a:p>
          <a:p>
            <a:pPr lvl="1"/>
            <a:r>
              <a:rPr lang="en-US" sz="2000" dirty="0"/>
              <a:t>1. How often the system is allowed to trigger events </a:t>
            </a:r>
          </a:p>
          <a:p>
            <a:pPr lvl="1"/>
            <a:r>
              <a:rPr lang="en-US" sz="2000" dirty="0"/>
              <a:t>2. Which events are logged (and later triggered) </a:t>
            </a:r>
          </a:p>
          <a:p>
            <a:pPr lvl="1"/>
            <a:r>
              <a:rPr lang="en-US" sz="2000" dirty="0"/>
              <a:t>3. What range of emotional states the system should aim to elicit.</a:t>
            </a:r>
          </a:p>
          <a:p>
            <a:pPr lvl="1"/>
            <a:endParaRPr lang="en-US" sz="2000" dirty="0"/>
          </a:p>
          <a:p>
            <a:r>
              <a:rPr lang="en-US" sz="2000"/>
              <a:t>Step 3: The experimental setup. Get player’s emo state output.</a:t>
            </a:r>
          </a:p>
          <a:p>
            <a:pPr marL="0" indent="0">
              <a:buNone/>
            </a:pPr>
            <a:endParaRPr lang="en-US" sz="2000"/>
          </a:p>
        </p:txBody>
      </p:sp>
    </p:spTree>
    <p:extLst>
      <p:ext uri="{BB962C8B-B14F-4D97-AF65-F5344CB8AC3E}">
        <p14:creationId xmlns:p14="http://schemas.microsoft.com/office/powerpoint/2010/main" val="2767173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6761E-4985-42EC-87D5-23B0CD419F7C}"/>
              </a:ext>
            </a:extLst>
          </p:cNvPr>
          <p:cNvSpPr>
            <a:spLocks noGrp="1"/>
          </p:cNvSpPr>
          <p:nvPr>
            <p:ph type="title"/>
          </p:nvPr>
        </p:nvSpPr>
        <p:spPr/>
        <p:txBody>
          <a:bodyPr/>
          <a:lstStyle/>
          <a:p>
            <a:r>
              <a:rPr lang="en-US" dirty="0"/>
              <a:t>Result of application</a:t>
            </a:r>
          </a:p>
        </p:txBody>
      </p:sp>
      <p:pic>
        <p:nvPicPr>
          <p:cNvPr id="5" name="Content Placeholder 4">
            <a:extLst>
              <a:ext uri="{FF2B5EF4-FFF2-40B4-BE49-F238E27FC236}">
                <a16:creationId xmlns:a16="http://schemas.microsoft.com/office/drawing/2014/main" id="{D7B34A96-BE13-4CED-9627-DC092D2EB8EE}"/>
              </a:ext>
            </a:extLst>
          </p:cNvPr>
          <p:cNvPicPr>
            <a:picLocks noGrp="1" noChangeAspect="1"/>
          </p:cNvPicPr>
          <p:nvPr>
            <p:ph idx="1"/>
          </p:nvPr>
        </p:nvPicPr>
        <p:blipFill>
          <a:blip r:embed="rId3"/>
          <a:stretch>
            <a:fillRect/>
          </a:stretch>
        </p:blipFill>
        <p:spPr>
          <a:xfrm>
            <a:off x="838200" y="1577591"/>
            <a:ext cx="10841670" cy="4915284"/>
          </a:xfrm>
        </p:spPr>
      </p:pic>
    </p:spTree>
    <p:extLst>
      <p:ext uri="{BB962C8B-B14F-4D97-AF65-F5344CB8AC3E}">
        <p14:creationId xmlns:p14="http://schemas.microsoft.com/office/powerpoint/2010/main" val="3397515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1126AF-6370-407A-B006-69949713BB66}"/>
              </a:ext>
            </a:extLst>
          </p:cNvPr>
          <p:cNvSpPr>
            <a:spLocks noGrp="1"/>
          </p:cNvSpPr>
          <p:nvPr>
            <p:ph type="title"/>
          </p:nvPr>
        </p:nvSpPr>
        <p:spPr>
          <a:xfrm>
            <a:off x="804672" y="640080"/>
            <a:ext cx="3282696" cy="5257800"/>
          </a:xfrm>
        </p:spPr>
        <p:txBody>
          <a:bodyPr>
            <a:normAutofit/>
          </a:bodyPr>
          <a:lstStyle/>
          <a:p>
            <a:r>
              <a:rPr lang="en-US">
                <a:solidFill>
                  <a:schemeClr val="bg1"/>
                </a:solidFill>
              </a:rPr>
              <a:t>Discussion</a:t>
            </a:r>
          </a:p>
        </p:txBody>
      </p:sp>
      <p:sp>
        <p:nvSpPr>
          <p:cNvPr id="3" name="Content Placeholder 2">
            <a:extLst>
              <a:ext uri="{FF2B5EF4-FFF2-40B4-BE49-F238E27FC236}">
                <a16:creationId xmlns:a16="http://schemas.microsoft.com/office/drawing/2014/main" id="{EA020658-5AE1-4CF7-B413-97FDFEDE782F}"/>
              </a:ext>
            </a:extLst>
          </p:cNvPr>
          <p:cNvSpPr>
            <a:spLocks noGrp="1"/>
          </p:cNvSpPr>
          <p:nvPr>
            <p:ph idx="1"/>
          </p:nvPr>
        </p:nvSpPr>
        <p:spPr>
          <a:xfrm>
            <a:off x="5124659" y="640081"/>
            <a:ext cx="6258379" cy="5257800"/>
          </a:xfrm>
        </p:spPr>
        <p:txBody>
          <a:bodyPr anchor="ctr">
            <a:normAutofit/>
          </a:bodyPr>
          <a:lstStyle/>
          <a:p>
            <a:r>
              <a:rPr lang="en-US" sz="2400" dirty="0"/>
              <a:t>“content lifetime” -- (replay ability in video game parlance)</a:t>
            </a:r>
          </a:p>
          <a:p>
            <a:r>
              <a:rPr lang="en-US" sz="2400" dirty="0"/>
              <a:t>It has become increasingly clear that emotions drive peoples’ experiences in video games.</a:t>
            </a:r>
          </a:p>
          <a:p>
            <a:endParaRPr lang="en-US" sz="2400" dirty="0"/>
          </a:p>
          <a:p>
            <a:r>
              <a:rPr lang="en-US" sz="2400" dirty="0"/>
              <a:t>Paper:</a:t>
            </a:r>
            <a:r>
              <a:rPr lang="en-US" sz="1600" dirty="0">
                <a:hlinkClick r:id="rId2"/>
              </a:rPr>
              <a:t> Microsoft Word - Camera Ready_26_Jul_2013.docx (up.pt)</a:t>
            </a:r>
            <a:endParaRPr lang="en-US" sz="1600" dirty="0"/>
          </a:p>
        </p:txBody>
      </p:sp>
    </p:spTree>
    <p:extLst>
      <p:ext uri="{BB962C8B-B14F-4D97-AF65-F5344CB8AC3E}">
        <p14:creationId xmlns:p14="http://schemas.microsoft.com/office/powerpoint/2010/main" val="1765620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C6E277B-D336-4145-839D-965C90E2EDB8}"/>
              </a:ext>
            </a:extLst>
          </p:cNvPr>
          <p:cNvSpPr>
            <a:spLocks noGrp="1"/>
          </p:cNvSpPr>
          <p:nvPr>
            <p:ph type="title"/>
          </p:nvPr>
        </p:nvSpPr>
        <p:spPr>
          <a:xfrm>
            <a:off x="804672" y="640080"/>
            <a:ext cx="3282696" cy="5257800"/>
          </a:xfrm>
        </p:spPr>
        <p:txBody>
          <a:bodyPr>
            <a:normAutofit/>
          </a:bodyPr>
          <a:lstStyle/>
          <a:p>
            <a:r>
              <a:rPr lang="en-US">
                <a:solidFill>
                  <a:schemeClr val="bg1"/>
                </a:solidFill>
              </a:rPr>
              <a:t>Outline</a:t>
            </a:r>
          </a:p>
        </p:txBody>
      </p:sp>
      <p:sp>
        <p:nvSpPr>
          <p:cNvPr id="3" name="Content Placeholder 2">
            <a:extLst>
              <a:ext uri="{FF2B5EF4-FFF2-40B4-BE49-F238E27FC236}">
                <a16:creationId xmlns:a16="http://schemas.microsoft.com/office/drawing/2014/main" id="{C2F7E83F-23A0-447C-A8A4-2A09C532695C}"/>
              </a:ext>
            </a:extLst>
          </p:cNvPr>
          <p:cNvSpPr>
            <a:spLocks noGrp="1"/>
          </p:cNvSpPr>
          <p:nvPr>
            <p:ph idx="1"/>
          </p:nvPr>
        </p:nvSpPr>
        <p:spPr>
          <a:xfrm>
            <a:off x="5358384" y="640081"/>
            <a:ext cx="6024654" cy="5257800"/>
          </a:xfrm>
        </p:spPr>
        <p:txBody>
          <a:bodyPr anchor="ctr">
            <a:normAutofit/>
          </a:bodyPr>
          <a:lstStyle/>
          <a:p>
            <a:r>
              <a:rPr lang="en-US" sz="2400"/>
              <a:t>Motivation</a:t>
            </a:r>
          </a:p>
          <a:p>
            <a:r>
              <a:rPr lang="en-US" sz="2400"/>
              <a:t>Emotion Regulations</a:t>
            </a:r>
          </a:p>
          <a:p>
            <a:r>
              <a:rPr lang="en-US" sz="2400"/>
              <a:t>Related Work</a:t>
            </a:r>
          </a:p>
          <a:p>
            <a:r>
              <a:rPr lang="en-US" sz="2400"/>
              <a:t>Proposed Framework</a:t>
            </a:r>
          </a:p>
          <a:p>
            <a:r>
              <a:rPr lang="en-US" sz="2400"/>
              <a:t>Applicational Case Study</a:t>
            </a:r>
          </a:p>
          <a:p>
            <a:r>
              <a:rPr lang="en-US" sz="2400"/>
              <a:t>Discussion</a:t>
            </a:r>
          </a:p>
        </p:txBody>
      </p:sp>
    </p:spTree>
    <p:extLst>
      <p:ext uri="{BB962C8B-B14F-4D97-AF65-F5344CB8AC3E}">
        <p14:creationId xmlns:p14="http://schemas.microsoft.com/office/powerpoint/2010/main" val="2281124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0F710F4-4A46-4518-B4BF-565C0CA78A2B}"/>
              </a:ext>
            </a:extLst>
          </p:cNvPr>
          <p:cNvSpPr>
            <a:spLocks noGrp="1"/>
          </p:cNvSpPr>
          <p:nvPr>
            <p:ph type="title"/>
          </p:nvPr>
        </p:nvSpPr>
        <p:spPr>
          <a:xfrm>
            <a:off x="804672" y="640080"/>
            <a:ext cx="3282696" cy="5257800"/>
          </a:xfrm>
        </p:spPr>
        <p:txBody>
          <a:bodyPr>
            <a:normAutofit/>
          </a:bodyPr>
          <a:lstStyle/>
          <a:p>
            <a:r>
              <a:rPr lang="en-US">
                <a:solidFill>
                  <a:schemeClr val="bg1"/>
                </a:solidFill>
              </a:rPr>
              <a:t>Motivation</a:t>
            </a:r>
          </a:p>
        </p:txBody>
      </p:sp>
      <p:sp>
        <p:nvSpPr>
          <p:cNvPr id="3" name="Content Placeholder 2">
            <a:extLst>
              <a:ext uri="{FF2B5EF4-FFF2-40B4-BE49-F238E27FC236}">
                <a16:creationId xmlns:a16="http://schemas.microsoft.com/office/drawing/2014/main" id="{F747252A-351F-46E0-A908-23D3E453B3BA}"/>
              </a:ext>
            </a:extLst>
          </p:cNvPr>
          <p:cNvSpPr>
            <a:spLocks noGrp="1"/>
          </p:cNvSpPr>
          <p:nvPr>
            <p:ph idx="1"/>
          </p:nvPr>
        </p:nvSpPr>
        <p:spPr>
          <a:xfrm>
            <a:off x="5358384" y="640081"/>
            <a:ext cx="6024654" cy="5257800"/>
          </a:xfrm>
        </p:spPr>
        <p:txBody>
          <a:bodyPr anchor="ctr">
            <a:normAutofit/>
          </a:bodyPr>
          <a:lstStyle/>
          <a:p>
            <a:r>
              <a:rPr lang="en-US" sz="2400" dirty="0"/>
              <a:t>Problem:</a:t>
            </a:r>
          </a:p>
          <a:p>
            <a:pPr lvl="1"/>
            <a:r>
              <a:rPr lang="en-US" dirty="0"/>
              <a:t>There is currently a lack of software that can identify and learn how emotional states in games are triggered.</a:t>
            </a:r>
          </a:p>
          <a:p>
            <a:endParaRPr lang="en-US" sz="2400" dirty="0"/>
          </a:p>
          <a:p>
            <a:r>
              <a:rPr lang="en-US" sz="2400" dirty="0"/>
              <a:t>Purpose:</a:t>
            </a:r>
          </a:p>
          <a:p>
            <a:pPr lvl="1"/>
            <a:r>
              <a:rPr lang="en-US" dirty="0"/>
              <a:t>Describe a framework to regulate players’ affective experiences.</a:t>
            </a:r>
          </a:p>
          <a:p>
            <a:pPr lvl="1"/>
            <a:r>
              <a:rPr lang="en-US" dirty="0"/>
              <a:t>Present an example of how they are adapting an indie videogame to use this framework.</a:t>
            </a:r>
          </a:p>
        </p:txBody>
      </p:sp>
    </p:spTree>
    <p:extLst>
      <p:ext uri="{BB962C8B-B14F-4D97-AF65-F5344CB8AC3E}">
        <p14:creationId xmlns:p14="http://schemas.microsoft.com/office/powerpoint/2010/main" val="237617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26635A2-E5BF-4AA7-868C-FBC0A37414A1}"/>
              </a:ext>
            </a:extLst>
          </p:cNvPr>
          <p:cNvSpPr>
            <a:spLocks noGrp="1"/>
          </p:cNvSpPr>
          <p:nvPr>
            <p:ph type="title"/>
          </p:nvPr>
        </p:nvSpPr>
        <p:spPr>
          <a:xfrm>
            <a:off x="833002" y="365125"/>
            <a:ext cx="10520702" cy="1325563"/>
          </a:xfrm>
        </p:spPr>
        <p:txBody>
          <a:bodyPr>
            <a:normAutofit/>
          </a:bodyPr>
          <a:lstStyle/>
          <a:p>
            <a:r>
              <a:rPr lang="en-US">
                <a:solidFill>
                  <a:srgbClr val="FFFFFF"/>
                </a:solidFill>
              </a:rPr>
              <a:t>Emotion Regulations</a:t>
            </a:r>
          </a:p>
        </p:txBody>
      </p:sp>
      <p:sp>
        <p:nvSpPr>
          <p:cNvPr id="3" name="Content Placeholder 2">
            <a:extLst>
              <a:ext uri="{FF2B5EF4-FFF2-40B4-BE49-F238E27FC236}">
                <a16:creationId xmlns:a16="http://schemas.microsoft.com/office/drawing/2014/main" id="{227E0DFC-DE64-4172-9B24-0EF7AB229805}"/>
              </a:ext>
            </a:extLst>
          </p:cNvPr>
          <p:cNvSpPr>
            <a:spLocks noGrp="1"/>
          </p:cNvSpPr>
          <p:nvPr>
            <p:ph idx="1"/>
          </p:nvPr>
        </p:nvSpPr>
        <p:spPr>
          <a:xfrm>
            <a:off x="838201" y="2022601"/>
            <a:ext cx="10515598" cy="4154361"/>
          </a:xfrm>
        </p:spPr>
        <p:txBody>
          <a:bodyPr>
            <a:normAutofit/>
          </a:bodyPr>
          <a:lstStyle/>
          <a:p>
            <a:r>
              <a:rPr lang="en-US" sz="2000" dirty="0">
                <a:solidFill>
                  <a:srgbClr val="FFFFFF"/>
                </a:solidFill>
              </a:rPr>
              <a:t>General definition: “an individual’s ability to evaluate, understand and modulate their emotional responses to events according to some strategy.”</a:t>
            </a:r>
          </a:p>
          <a:p>
            <a:pPr marL="0" indent="0">
              <a:buNone/>
            </a:pPr>
            <a:endParaRPr lang="en-US" sz="2000" dirty="0">
              <a:solidFill>
                <a:srgbClr val="FFFFFF"/>
              </a:solidFill>
            </a:endParaRPr>
          </a:p>
          <a:p>
            <a:r>
              <a:rPr lang="en-US" sz="2000" dirty="0">
                <a:solidFill>
                  <a:srgbClr val="FFFFFF"/>
                </a:solidFill>
              </a:rPr>
              <a:t>Definition in this research: “A process through which users’ emotional responses are induced by a set of carefully chosen stimuli, aimed at eliciting a certain emotional state or pattern over time”.</a:t>
            </a:r>
          </a:p>
          <a:p>
            <a:endParaRPr lang="en-US" sz="2000" dirty="0">
              <a:solidFill>
                <a:srgbClr val="FFFFFF"/>
              </a:solidFill>
            </a:endParaRPr>
          </a:p>
          <a:p>
            <a:pPr lvl="1"/>
            <a:r>
              <a:rPr lang="en-US" sz="2000" dirty="0">
                <a:solidFill>
                  <a:srgbClr val="FFFFFF"/>
                </a:solidFill>
              </a:rPr>
              <a:t>I. </a:t>
            </a:r>
            <a:r>
              <a:rPr lang="en-US" sz="2000" dirty="0">
                <a:solidFill>
                  <a:schemeClr val="accent2">
                    <a:lumMod val="75000"/>
                  </a:schemeClr>
                </a:solidFill>
              </a:rPr>
              <a:t>Modelling and monitoring </a:t>
            </a:r>
            <a:r>
              <a:rPr lang="en-US" sz="2000" dirty="0">
                <a:solidFill>
                  <a:srgbClr val="FFFFFF"/>
                </a:solidFill>
              </a:rPr>
              <a:t>the user’s emotional state in real-time </a:t>
            </a:r>
          </a:p>
          <a:p>
            <a:pPr lvl="1"/>
            <a:r>
              <a:rPr lang="en-US" sz="2000" dirty="0">
                <a:solidFill>
                  <a:srgbClr val="FFFFFF"/>
                </a:solidFill>
              </a:rPr>
              <a:t>II. Providing </a:t>
            </a:r>
            <a:r>
              <a:rPr lang="en-US" sz="2000" dirty="0">
                <a:solidFill>
                  <a:schemeClr val="accent2">
                    <a:lumMod val="75000"/>
                  </a:schemeClr>
                </a:solidFill>
              </a:rPr>
              <a:t>emotionally-charged stimuli </a:t>
            </a:r>
            <a:r>
              <a:rPr lang="en-US" sz="2000" dirty="0">
                <a:solidFill>
                  <a:srgbClr val="FFFFFF"/>
                </a:solidFill>
              </a:rPr>
              <a:t>as a means through which the emotional state is modulated to the desired states or patterns </a:t>
            </a:r>
          </a:p>
          <a:p>
            <a:pPr lvl="1"/>
            <a:r>
              <a:rPr lang="en-US" sz="2000" dirty="0">
                <a:solidFill>
                  <a:srgbClr val="FFFFFF"/>
                </a:solidFill>
              </a:rPr>
              <a:t>III. Observing the user’s </a:t>
            </a:r>
            <a:r>
              <a:rPr lang="en-US" sz="2000" dirty="0">
                <a:solidFill>
                  <a:schemeClr val="accent2">
                    <a:lumMod val="75000"/>
                  </a:schemeClr>
                </a:solidFill>
              </a:rPr>
              <a:t>emotional responses</a:t>
            </a:r>
            <a:r>
              <a:rPr lang="en-US" sz="2000" dirty="0">
                <a:solidFill>
                  <a:srgbClr val="FFFFFF"/>
                </a:solidFill>
              </a:rPr>
              <a:t> to each stimulus, while storing them for future reference.</a:t>
            </a:r>
          </a:p>
          <a:p>
            <a:endParaRPr lang="en-US" sz="2000" dirty="0">
              <a:solidFill>
                <a:srgbClr val="FFFFFF"/>
              </a:solidFill>
            </a:endParaRPr>
          </a:p>
        </p:txBody>
      </p:sp>
    </p:spTree>
    <p:extLst>
      <p:ext uri="{BB962C8B-B14F-4D97-AF65-F5344CB8AC3E}">
        <p14:creationId xmlns:p14="http://schemas.microsoft.com/office/powerpoint/2010/main" val="88411123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1C74E-5D8C-469B-89E2-45C6DC77057B}"/>
              </a:ext>
            </a:extLst>
          </p:cNvPr>
          <p:cNvSpPr>
            <a:spLocks noGrp="1"/>
          </p:cNvSpPr>
          <p:nvPr>
            <p:ph type="title"/>
          </p:nvPr>
        </p:nvSpPr>
        <p:spPr/>
        <p:txBody>
          <a:bodyPr/>
          <a:lstStyle/>
          <a:p>
            <a:r>
              <a:rPr lang="en-US" dirty="0"/>
              <a:t>Related work</a:t>
            </a:r>
          </a:p>
        </p:txBody>
      </p:sp>
      <p:sp>
        <p:nvSpPr>
          <p:cNvPr id="3" name="Content Placeholder 2">
            <a:extLst>
              <a:ext uri="{FF2B5EF4-FFF2-40B4-BE49-F238E27FC236}">
                <a16:creationId xmlns:a16="http://schemas.microsoft.com/office/drawing/2014/main" id="{5EC10066-686F-40D4-8600-C655461878DD}"/>
              </a:ext>
            </a:extLst>
          </p:cNvPr>
          <p:cNvSpPr>
            <a:spLocks noGrp="1"/>
          </p:cNvSpPr>
          <p:nvPr>
            <p:ph idx="1"/>
          </p:nvPr>
        </p:nvSpPr>
        <p:spPr>
          <a:xfrm>
            <a:off x="838200" y="1477108"/>
            <a:ext cx="10515600" cy="4699855"/>
          </a:xfrm>
        </p:spPr>
        <p:txBody>
          <a:bodyPr>
            <a:normAutofit fontScale="85000" lnSpcReduction="10000"/>
          </a:bodyPr>
          <a:lstStyle/>
          <a:p>
            <a:pPr>
              <a:lnSpc>
                <a:spcPct val="100000"/>
              </a:lnSpc>
            </a:pPr>
            <a:r>
              <a:rPr lang="en-US" dirty="0"/>
              <a:t>Emotion Recognition</a:t>
            </a:r>
          </a:p>
          <a:p>
            <a:pPr lvl="1">
              <a:lnSpc>
                <a:spcPct val="100000"/>
              </a:lnSpc>
            </a:pPr>
            <a:r>
              <a:rPr lang="en-US" dirty="0"/>
              <a:t>Electroencephalographic (EEG),  Skin conductance (SC),  Blood volume pressure(BVP), Heart rate(HR), Skin temperature and Respiration(RSP) rates, Facial EMG.</a:t>
            </a:r>
          </a:p>
          <a:p>
            <a:pPr lvl="1">
              <a:lnSpc>
                <a:spcPct val="100000"/>
              </a:lnSpc>
            </a:pPr>
            <a:endParaRPr lang="en-US" dirty="0"/>
          </a:p>
          <a:p>
            <a:pPr>
              <a:lnSpc>
                <a:spcPct val="100000"/>
              </a:lnSpc>
            </a:pPr>
            <a:r>
              <a:rPr lang="en-US" dirty="0"/>
              <a:t>Biofeedback &amp; Experience Modelling</a:t>
            </a:r>
          </a:p>
          <a:p>
            <a:pPr lvl="1">
              <a:lnSpc>
                <a:spcPct val="100000"/>
              </a:lnSpc>
            </a:pPr>
            <a:r>
              <a:rPr lang="en-US" dirty="0"/>
              <a:t>“</a:t>
            </a:r>
            <a:r>
              <a:rPr lang="en-US" dirty="0" err="1">
                <a:solidFill>
                  <a:srgbClr val="FF66CC"/>
                </a:solidFill>
              </a:rPr>
              <a:t>Oshiete</a:t>
            </a:r>
            <a:r>
              <a:rPr lang="en-US" dirty="0">
                <a:solidFill>
                  <a:srgbClr val="FF66CC"/>
                </a:solidFill>
              </a:rPr>
              <a:t> Your Heart</a:t>
            </a:r>
            <a:r>
              <a:rPr lang="en-US" dirty="0"/>
              <a:t>”, where the player’s BVP and SC levels influenced the result of the date. </a:t>
            </a:r>
          </a:p>
          <a:p>
            <a:pPr lvl="1">
              <a:lnSpc>
                <a:spcPct val="100000"/>
              </a:lnSpc>
            </a:pPr>
            <a:r>
              <a:rPr lang="en-US" dirty="0">
                <a:solidFill>
                  <a:schemeClr val="accent6">
                    <a:lumMod val="75000"/>
                  </a:schemeClr>
                </a:solidFill>
              </a:rPr>
              <a:t>Tetris 64</a:t>
            </a:r>
            <a:r>
              <a:rPr lang="en-US" dirty="0"/>
              <a:t>, released for the Nintendo64 platform featured an ear sensor that monitored the player’s heart rate, using it to modulate the game’s speed. </a:t>
            </a:r>
          </a:p>
          <a:p>
            <a:pPr lvl="1">
              <a:lnSpc>
                <a:spcPct val="100000"/>
              </a:lnSpc>
            </a:pPr>
            <a:r>
              <a:rPr lang="en-US" dirty="0" err="1"/>
              <a:t>Bernhaupt</a:t>
            </a:r>
            <a:r>
              <a:rPr lang="en-US" dirty="0"/>
              <a:t> et al. (2007) has contributed with a simple emotionally driven game that uses players’ </a:t>
            </a:r>
            <a:r>
              <a:rPr lang="en-US" dirty="0">
                <a:solidFill>
                  <a:schemeClr val="accent2">
                    <a:lumMod val="75000"/>
                  </a:schemeClr>
                </a:solidFill>
              </a:rPr>
              <a:t>facial expressions</a:t>
            </a:r>
            <a:r>
              <a:rPr lang="en-US" dirty="0"/>
              <a:t> to directly control </a:t>
            </a:r>
            <a:r>
              <a:rPr lang="en-US" dirty="0">
                <a:solidFill>
                  <a:schemeClr val="accent2">
                    <a:lumMod val="75000"/>
                  </a:schemeClr>
                </a:solidFill>
              </a:rPr>
              <a:t>the growth rate of virtual flowers.</a:t>
            </a:r>
          </a:p>
          <a:p>
            <a:pPr marL="457200" lvl="1" indent="0">
              <a:lnSpc>
                <a:spcPct val="100000"/>
              </a:lnSpc>
              <a:buNone/>
            </a:pPr>
            <a:r>
              <a:rPr lang="en-US" dirty="0">
                <a:solidFill>
                  <a:srgbClr val="FF0000"/>
                </a:solidFill>
              </a:rPr>
              <a:t>HOWEVER…</a:t>
            </a:r>
          </a:p>
          <a:p>
            <a:pPr marL="457200" lvl="1" indent="0">
              <a:lnSpc>
                <a:spcPct val="100000"/>
              </a:lnSpc>
              <a:buNone/>
            </a:pPr>
            <a:r>
              <a:rPr lang="en-US" dirty="0"/>
              <a:t>The most application provides players with affective information but does not take into account the reactions this same information elicits.  SO, the system doesn’t know how the information are perceived by players…</a:t>
            </a:r>
          </a:p>
        </p:txBody>
      </p:sp>
    </p:spTree>
    <p:extLst>
      <p:ext uri="{BB962C8B-B14F-4D97-AF65-F5344CB8AC3E}">
        <p14:creationId xmlns:p14="http://schemas.microsoft.com/office/powerpoint/2010/main" val="2342952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3B63044-8067-47FD-BA18-913B3D56A499}"/>
              </a:ext>
            </a:extLst>
          </p:cNvPr>
          <p:cNvSpPr>
            <a:spLocks noGrp="1"/>
          </p:cNvSpPr>
          <p:nvPr>
            <p:ph type="title"/>
          </p:nvPr>
        </p:nvSpPr>
        <p:spPr>
          <a:xfrm>
            <a:off x="804672" y="640080"/>
            <a:ext cx="3282696" cy="5257800"/>
          </a:xfrm>
        </p:spPr>
        <p:txBody>
          <a:bodyPr>
            <a:normAutofit/>
          </a:bodyPr>
          <a:lstStyle/>
          <a:p>
            <a:r>
              <a:rPr lang="en-US">
                <a:solidFill>
                  <a:schemeClr val="bg1"/>
                </a:solidFill>
              </a:rPr>
              <a:t>Proposed Framework</a:t>
            </a:r>
          </a:p>
        </p:txBody>
      </p:sp>
      <p:sp>
        <p:nvSpPr>
          <p:cNvPr id="3" name="Content Placeholder 2">
            <a:extLst>
              <a:ext uri="{FF2B5EF4-FFF2-40B4-BE49-F238E27FC236}">
                <a16:creationId xmlns:a16="http://schemas.microsoft.com/office/drawing/2014/main" id="{EF5DB67D-23C8-4796-AF46-016D648F2EF7}"/>
              </a:ext>
            </a:extLst>
          </p:cNvPr>
          <p:cNvSpPr>
            <a:spLocks noGrp="1"/>
          </p:cNvSpPr>
          <p:nvPr>
            <p:ph idx="1"/>
          </p:nvPr>
        </p:nvSpPr>
        <p:spPr>
          <a:xfrm>
            <a:off x="5358384" y="640081"/>
            <a:ext cx="6024654" cy="5257800"/>
          </a:xfrm>
        </p:spPr>
        <p:txBody>
          <a:bodyPr anchor="ctr">
            <a:normAutofit/>
          </a:bodyPr>
          <a:lstStyle/>
          <a:p>
            <a:r>
              <a:rPr lang="en-US" sz="2200" b="1"/>
              <a:t>Framework Architecture-- Emotion Engine </a:t>
            </a:r>
          </a:p>
          <a:p>
            <a:r>
              <a:rPr lang="en-US" sz="2200"/>
              <a:t>Emotion Engine (E^2 ) biofeedback loop system.</a:t>
            </a:r>
          </a:p>
          <a:p>
            <a:r>
              <a:rPr lang="en-US" sz="2200"/>
              <a:t>• Develop a generic method for measuring emotional states. It should provide a continuous measure of emotion in real-time, while also requiring as minimal pre-usage calibration as possible </a:t>
            </a:r>
          </a:p>
          <a:p>
            <a:r>
              <a:rPr lang="en-US" sz="2200"/>
              <a:t>• Propose a methodology to: a) automatically associate emotional reactions to their eliciting events, and b) compile the user reactions into a time evolving affective reaction profile (ARP) </a:t>
            </a:r>
          </a:p>
          <a:p>
            <a:r>
              <a:rPr lang="en-US" sz="2200"/>
              <a:t>• Define a method to leverage the user-collated data in order to reinforce a set of desired emotional states and patterns.</a:t>
            </a:r>
          </a:p>
        </p:txBody>
      </p:sp>
    </p:spTree>
    <p:extLst>
      <p:ext uri="{BB962C8B-B14F-4D97-AF65-F5344CB8AC3E}">
        <p14:creationId xmlns:p14="http://schemas.microsoft.com/office/powerpoint/2010/main" val="2577337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605494DE-B078-4D87-BB01-C8432061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9A0576B0-CD8C-4661-95C8-A9F2CE7CD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4724288" cy="6861324"/>
          </a:xfrm>
          <a:prstGeom prst="rect">
            <a:avLst/>
          </a:prstGeom>
          <a:solidFill>
            <a:srgbClr val="000000">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2">
            <a:extLst>
              <a:ext uri="{FF2B5EF4-FFF2-40B4-BE49-F238E27FC236}">
                <a16:creationId xmlns:a16="http://schemas.microsoft.com/office/drawing/2014/main" id="{3FF60E2B-3919-423C-B1FF-56CDE6681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19042"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rgbClr val="00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5926E11-FE38-4A51-9EB9-8B2F576CDC7D}"/>
              </a:ext>
            </a:extLst>
          </p:cNvPr>
          <p:cNvSpPr>
            <a:spLocks noGrp="1"/>
          </p:cNvSpPr>
          <p:nvPr>
            <p:ph type="title"/>
          </p:nvPr>
        </p:nvSpPr>
        <p:spPr>
          <a:xfrm>
            <a:off x="804672" y="1122363"/>
            <a:ext cx="3308130" cy="2387600"/>
          </a:xfrm>
        </p:spPr>
        <p:txBody>
          <a:bodyPr vert="horz" lIns="91440" tIns="45720" rIns="91440" bIns="45720" rtlCol="0" anchor="b">
            <a:normAutofit/>
          </a:bodyPr>
          <a:lstStyle/>
          <a:p>
            <a:r>
              <a:rPr lang="en-US" sz="5400" kern="1200">
                <a:solidFill>
                  <a:srgbClr val="FFFFFF"/>
                </a:solidFill>
                <a:latin typeface="+mj-lt"/>
                <a:ea typeface="+mj-ea"/>
                <a:cs typeface="+mj-cs"/>
              </a:rPr>
              <a:t>Proposed Framework</a:t>
            </a:r>
          </a:p>
        </p:txBody>
      </p:sp>
      <p:pic>
        <p:nvPicPr>
          <p:cNvPr id="4" name="Content Placeholder 3">
            <a:extLst>
              <a:ext uri="{FF2B5EF4-FFF2-40B4-BE49-F238E27FC236}">
                <a16:creationId xmlns:a16="http://schemas.microsoft.com/office/drawing/2014/main" id="{94DD5900-938B-4FEB-BCC7-D19EE292641D}"/>
              </a:ext>
            </a:extLst>
          </p:cNvPr>
          <p:cNvPicPr>
            <a:picLocks noGrp="1" noChangeAspect="1"/>
          </p:cNvPicPr>
          <p:nvPr>
            <p:ph idx="1"/>
          </p:nvPr>
        </p:nvPicPr>
        <p:blipFill>
          <a:blip r:embed="rId2"/>
          <a:stretch>
            <a:fillRect/>
          </a:stretch>
        </p:blipFill>
        <p:spPr>
          <a:xfrm>
            <a:off x="5123714" y="103703"/>
            <a:ext cx="6728047" cy="6643946"/>
          </a:xfrm>
          <a:prstGeom prst="rect">
            <a:avLst/>
          </a:prstGeom>
        </p:spPr>
      </p:pic>
      <p:sp>
        <p:nvSpPr>
          <p:cNvPr id="5" name="Oval 4">
            <a:hlinkClick r:id="rId3" action="ppaction://hlinksldjump"/>
            <a:extLst>
              <a:ext uri="{FF2B5EF4-FFF2-40B4-BE49-F238E27FC236}">
                <a16:creationId xmlns:a16="http://schemas.microsoft.com/office/drawing/2014/main" id="{0051CA1D-B0F5-47B3-B023-D30407272DB9}"/>
              </a:ext>
            </a:extLst>
          </p:cNvPr>
          <p:cNvSpPr/>
          <p:nvPr/>
        </p:nvSpPr>
        <p:spPr>
          <a:xfrm>
            <a:off x="7179548" y="2787699"/>
            <a:ext cx="241160" cy="2612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hlinkClick r:id="rId4" action="ppaction://hlinksldjump"/>
            <a:extLst>
              <a:ext uri="{FF2B5EF4-FFF2-40B4-BE49-F238E27FC236}">
                <a16:creationId xmlns:a16="http://schemas.microsoft.com/office/drawing/2014/main" id="{2321A738-22AC-4797-AD0F-C52AAB21336F}"/>
              </a:ext>
            </a:extLst>
          </p:cNvPr>
          <p:cNvSpPr/>
          <p:nvPr/>
        </p:nvSpPr>
        <p:spPr>
          <a:xfrm>
            <a:off x="7159450" y="4381081"/>
            <a:ext cx="311497" cy="3416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hlinkClick r:id="rId5" action="ppaction://hlinksldjump"/>
            <a:extLst>
              <a:ext uri="{FF2B5EF4-FFF2-40B4-BE49-F238E27FC236}">
                <a16:creationId xmlns:a16="http://schemas.microsoft.com/office/drawing/2014/main" id="{A5678989-5B39-4A8A-BF2C-BEC1F82C210F}"/>
              </a:ext>
            </a:extLst>
          </p:cNvPr>
          <p:cNvSpPr/>
          <p:nvPr/>
        </p:nvSpPr>
        <p:spPr>
          <a:xfrm>
            <a:off x="9867480" y="3908809"/>
            <a:ext cx="371789" cy="3918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9914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63044-8067-47FD-BA18-913B3D56A499}"/>
              </a:ext>
            </a:extLst>
          </p:cNvPr>
          <p:cNvSpPr>
            <a:spLocks noGrp="1"/>
          </p:cNvSpPr>
          <p:nvPr>
            <p:ph type="title"/>
          </p:nvPr>
        </p:nvSpPr>
        <p:spPr>
          <a:xfrm>
            <a:off x="838199" y="291090"/>
            <a:ext cx="10515599" cy="932688"/>
          </a:xfrm>
        </p:spPr>
        <p:txBody>
          <a:bodyPr vert="horz" lIns="91440" tIns="45720" rIns="91440" bIns="45720" rtlCol="0" anchor="b">
            <a:normAutofit/>
          </a:bodyPr>
          <a:lstStyle/>
          <a:p>
            <a:r>
              <a:rPr lang="en-US" sz="5400" kern="1200" dirty="0">
                <a:solidFill>
                  <a:schemeClr val="tx1"/>
                </a:solidFill>
                <a:latin typeface="+mj-lt"/>
                <a:ea typeface="+mj-ea"/>
                <a:cs typeface="+mj-cs"/>
              </a:rPr>
              <a:t>Proposed Framework</a:t>
            </a:r>
          </a:p>
        </p:txBody>
      </p:sp>
      <p:sp>
        <p:nvSpPr>
          <p:cNvPr id="3" name="Content Placeholder 2">
            <a:extLst>
              <a:ext uri="{FF2B5EF4-FFF2-40B4-BE49-F238E27FC236}">
                <a16:creationId xmlns:a16="http://schemas.microsoft.com/office/drawing/2014/main" id="{EF5DB67D-23C8-4796-AF46-016D648F2EF7}"/>
              </a:ext>
            </a:extLst>
          </p:cNvPr>
          <p:cNvSpPr>
            <a:spLocks noGrp="1"/>
          </p:cNvSpPr>
          <p:nvPr>
            <p:ph idx="1"/>
          </p:nvPr>
        </p:nvSpPr>
        <p:spPr>
          <a:xfrm>
            <a:off x="838199" y="1335726"/>
            <a:ext cx="10515599" cy="420624"/>
          </a:xfrm>
        </p:spPr>
        <p:txBody>
          <a:bodyPr vert="horz" lIns="91440" tIns="45720" rIns="91440" bIns="45720" rtlCol="0">
            <a:normAutofit/>
          </a:bodyPr>
          <a:lstStyle/>
          <a:p>
            <a:pPr marL="0" indent="0">
              <a:buNone/>
            </a:pPr>
            <a:r>
              <a:rPr lang="en-US" sz="2400" b="1" dirty="0"/>
              <a:t>Physiologically-Inductive Emotion Recognition Sub-system (PIERS)</a:t>
            </a:r>
            <a:endParaRPr lang="en-US" sz="2400" b="1" kern="1200" dirty="0">
              <a:solidFill>
                <a:schemeClr val="tx1"/>
              </a:solidFill>
              <a:latin typeface="+mn-lt"/>
              <a:ea typeface="+mn-ea"/>
              <a:cs typeface="+mn-cs"/>
            </a:endParaRPr>
          </a:p>
        </p:txBody>
      </p:sp>
      <p:pic>
        <p:nvPicPr>
          <p:cNvPr id="7" name="Picture 6">
            <a:extLst>
              <a:ext uri="{FF2B5EF4-FFF2-40B4-BE49-F238E27FC236}">
                <a16:creationId xmlns:a16="http://schemas.microsoft.com/office/drawing/2014/main" id="{AA70A6FE-56FE-42D7-85C4-5199BDD89A51}"/>
              </a:ext>
            </a:extLst>
          </p:cNvPr>
          <p:cNvPicPr>
            <a:picLocks noChangeAspect="1"/>
          </p:cNvPicPr>
          <p:nvPr/>
        </p:nvPicPr>
        <p:blipFill>
          <a:blip r:embed="rId3"/>
          <a:stretch>
            <a:fillRect/>
          </a:stretch>
        </p:blipFill>
        <p:spPr>
          <a:xfrm>
            <a:off x="4693454" y="4468251"/>
            <a:ext cx="7132365" cy="1818753"/>
          </a:xfrm>
          <a:prstGeom prst="rect">
            <a:avLst/>
          </a:prstGeom>
        </p:spPr>
      </p:pic>
      <p:sp>
        <p:nvSpPr>
          <p:cNvPr id="8" name="TextBox 7">
            <a:extLst>
              <a:ext uri="{FF2B5EF4-FFF2-40B4-BE49-F238E27FC236}">
                <a16:creationId xmlns:a16="http://schemas.microsoft.com/office/drawing/2014/main" id="{9C12046A-1349-4EEF-BE5D-2AB57BC61D8A}"/>
              </a:ext>
            </a:extLst>
          </p:cNvPr>
          <p:cNvSpPr txBox="1"/>
          <p:nvPr/>
        </p:nvSpPr>
        <p:spPr>
          <a:xfrm>
            <a:off x="838199" y="2523305"/>
            <a:ext cx="3604898" cy="369332"/>
          </a:xfrm>
          <a:prstGeom prst="rect">
            <a:avLst/>
          </a:prstGeom>
          <a:noFill/>
        </p:spPr>
        <p:txBody>
          <a:bodyPr wrap="none" rtlCol="0">
            <a:spAutoFit/>
          </a:bodyPr>
          <a:lstStyle/>
          <a:p>
            <a:r>
              <a:rPr lang="en-US" b="1" dirty="0"/>
              <a:t>Russell’s arousal/Valence</a:t>
            </a:r>
            <a:r>
              <a:rPr lang="en-US" b="1" dirty="0">
                <a:solidFill>
                  <a:srgbClr val="7030A0"/>
                </a:solidFill>
              </a:rPr>
              <a:t>(AV) Space</a:t>
            </a:r>
          </a:p>
        </p:txBody>
      </p:sp>
      <p:pic>
        <p:nvPicPr>
          <p:cNvPr id="1026" name="Picture 2" descr="See the source image">
            <a:extLst>
              <a:ext uri="{FF2B5EF4-FFF2-40B4-BE49-F238E27FC236}">
                <a16:creationId xmlns:a16="http://schemas.microsoft.com/office/drawing/2014/main" id="{F3A01E93-A3BE-47A8-8D6E-11CD2706C4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674" y="3123623"/>
            <a:ext cx="4283948" cy="296396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356AE92-BF35-4A5E-96FB-25444E480BDB}"/>
              </a:ext>
            </a:extLst>
          </p:cNvPr>
          <p:cNvSpPr txBox="1"/>
          <p:nvPr/>
        </p:nvSpPr>
        <p:spPr>
          <a:xfrm>
            <a:off x="5606981" y="1962690"/>
            <a:ext cx="5627077" cy="2369880"/>
          </a:xfrm>
          <a:prstGeom prst="rect">
            <a:avLst/>
          </a:prstGeom>
          <a:noFill/>
        </p:spPr>
        <p:txBody>
          <a:bodyPr wrap="square" rtlCol="0">
            <a:spAutoFit/>
          </a:bodyPr>
          <a:lstStyle/>
          <a:p>
            <a:r>
              <a:rPr lang="en-US" sz="2000" b="1" dirty="0"/>
              <a:t>To categorize participants’ AV rating through two-layer classification process.</a:t>
            </a:r>
          </a:p>
          <a:p>
            <a:r>
              <a:rPr lang="en-US" dirty="0"/>
              <a:t>    -Regression Models </a:t>
            </a:r>
            <a:r>
              <a:rPr lang="en-US" dirty="0">
                <a:sym typeface="Wingdings" panose="05000000000000000000" pitchFamily="2" charset="2"/>
              </a:rPr>
              <a:t> Normalize Input and corelate    them to AV dimension</a:t>
            </a:r>
          </a:p>
          <a:p>
            <a:r>
              <a:rPr lang="en-US" dirty="0">
                <a:sym typeface="Wingdings" panose="05000000000000000000" pitchFamily="2" charset="2"/>
              </a:rPr>
              <a:t>    -C</a:t>
            </a:r>
            <a:r>
              <a:rPr lang="en-US" dirty="0"/>
              <a:t>ombines the arousal and valence ratings into one </a:t>
            </a:r>
            <a:r>
              <a:rPr lang="en-US" dirty="0">
                <a:solidFill>
                  <a:schemeClr val="accent2">
                    <a:lumMod val="75000"/>
                  </a:schemeClr>
                </a:solidFill>
              </a:rPr>
              <a:t>final rating </a:t>
            </a:r>
            <a:r>
              <a:rPr lang="en-US" dirty="0"/>
              <a:t>by averaging the models’ residual sum of squares (RSS) error    //</a:t>
            </a:r>
            <a:r>
              <a:rPr lang="en-US" b="0" i="1" dirty="0">
                <a:solidFill>
                  <a:srgbClr val="111111"/>
                </a:solidFill>
                <a:effectLst/>
                <a:latin typeface="SourceSansPro"/>
              </a:rPr>
              <a:t> RSS = </a:t>
            </a:r>
            <a:r>
              <a:rPr lang="en-US" b="1" i="1" dirty="0">
                <a:solidFill>
                  <a:srgbClr val="111111"/>
                </a:solidFill>
                <a:effectLst/>
                <a:latin typeface="Cabin-semi-bold"/>
              </a:rPr>
              <a:t>∑</a:t>
            </a:r>
            <a:r>
              <a:rPr lang="en-US" b="0" i="1" baseline="30000" dirty="0" err="1">
                <a:solidFill>
                  <a:srgbClr val="111111"/>
                </a:solidFill>
                <a:effectLst/>
                <a:latin typeface="SourceSansPro"/>
              </a:rPr>
              <a:t>n</a:t>
            </a:r>
            <a:r>
              <a:rPr lang="en-US" b="0" i="1" baseline="-25000" dirty="0" err="1">
                <a:solidFill>
                  <a:srgbClr val="111111"/>
                </a:solidFill>
                <a:effectLst/>
                <a:latin typeface="SourceSansPro"/>
              </a:rPr>
              <a:t>i</a:t>
            </a:r>
            <a:r>
              <a:rPr lang="en-US" b="0" i="1" baseline="-25000" dirty="0">
                <a:solidFill>
                  <a:srgbClr val="111111"/>
                </a:solidFill>
                <a:effectLst/>
                <a:latin typeface="SourceSansPro"/>
              </a:rPr>
              <a:t>=1 </a:t>
            </a:r>
            <a:r>
              <a:rPr lang="en-US" b="0" i="1" dirty="0">
                <a:solidFill>
                  <a:srgbClr val="111111"/>
                </a:solidFill>
                <a:effectLst/>
                <a:latin typeface="SourceSansPro"/>
              </a:rPr>
              <a:t>(</a:t>
            </a:r>
            <a:r>
              <a:rPr lang="en-US" b="0" i="1" dirty="0" err="1">
                <a:solidFill>
                  <a:srgbClr val="111111"/>
                </a:solidFill>
                <a:effectLst/>
                <a:latin typeface="SourceSansPro"/>
              </a:rPr>
              <a:t>y</a:t>
            </a:r>
            <a:r>
              <a:rPr lang="en-US" b="0" i="1" baseline="30000" dirty="0" err="1">
                <a:solidFill>
                  <a:srgbClr val="111111"/>
                </a:solidFill>
                <a:effectLst/>
                <a:latin typeface="SourceSansPro"/>
              </a:rPr>
              <a:t>i</a:t>
            </a:r>
            <a:r>
              <a:rPr lang="en-US" b="0" i="1" dirty="0">
                <a:solidFill>
                  <a:srgbClr val="111111"/>
                </a:solidFill>
                <a:effectLst/>
                <a:latin typeface="SourceSansPro"/>
              </a:rPr>
              <a:t> - f(x</a:t>
            </a:r>
            <a:r>
              <a:rPr lang="en-US" b="0" i="1" baseline="-25000" dirty="0">
                <a:solidFill>
                  <a:srgbClr val="111111"/>
                </a:solidFill>
                <a:effectLst/>
                <a:latin typeface="SourceSansPro"/>
              </a:rPr>
              <a:t>i</a:t>
            </a:r>
            <a:r>
              <a:rPr lang="en-US" b="0" i="1" dirty="0">
                <a:solidFill>
                  <a:srgbClr val="111111"/>
                </a:solidFill>
                <a:effectLst/>
                <a:latin typeface="SourceSansPro"/>
              </a:rPr>
              <a:t>))</a:t>
            </a:r>
            <a:r>
              <a:rPr lang="en-US" b="0" i="1" baseline="30000" dirty="0">
                <a:solidFill>
                  <a:srgbClr val="111111"/>
                </a:solidFill>
                <a:effectLst/>
                <a:latin typeface="SourceSansPro"/>
              </a:rPr>
              <a:t>2         In case you curious</a:t>
            </a:r>
            <a:endParaRPr lang="en-US" dirty="0"/>
          </a:p>
          <a:p>
            <a:r>
              <a:rPr lang="en-US" dirty="0">
                <a:solidFill>
                  <a:schemeClr val="accent6">
                    <a:lumMod val="75000"/>
                  </a:schemeClr>
                </a:solidFill>
              </a:rPr>
              <a:t>Convincing Accuracy Rate </a:t>
            </a:r>
            <a:r>
              <a:rPr lang="en-US" dirty="0"/>
              <a:t>: 85% A   78% V</a:t>
            </a:r>
          </a:p>
        </p:txBody>
      </p:sp>
      <p:sp>
        <p:nvSpPr>
          <p:cNvPr id="11" name="TextBox 10">
            <a:extLst>
              <a:ext uri="{FF2B5EF4-FFF2-40B4-BE49-F238E27FC236}">
                <a16:creationId xmlns:a16="http://schemas.microsoft.com/office/drawing/2014/main" id="{B9F27D57-ECF6-4EFD-9C25-CFFE9076D670}"/>
              </a:ext>
            </a:extLst>
          </p:cNvPr>
          <p:cNvSpPr txBox="1"/>
          <p:nvPr/>
        </p:nvSpPr>
        <p:spPr>
          <a:xfrm>
            <a:off x="11203533" y="6102338"/>
            <a:ext cx="622286" cy="369332"/>
          </a:xfrm>
          <a:prstGeom prst="rect">
            <a:avLst/>
          </a:prstGeom>
          <a:noFill/>
        </p:spPr>
        <p:txBody>
          <a:bodyPr wrap="square" rtlCol="0">
            <a:spAutoFit/>
          </a:bodyPr>
          <a:lstStyle/>
          <a:p>
            <a:r>
              <a:rPr lang="en-US" dirty="0">
                <a:hlinkClick r:id="rId5" action="ppaction://hlinksldjump"/>
              </a:rPr>
              <a:t>Back</a:t>
            </a:r>
            <a:endParaRPr lang="en-US" dirty="0"/>
          </a:p>
        </p:txBody>
      </p:sp>
    </p:spTree>
    <p:extLst>
      <p:ext uri="{BB962C8B-B14F-4D97-AF65-F5344CB8AC3E}">
        <p14:creationId xmlns:p14="http://schemas.microsoft.com/office/powerpoint/2010/main" val="2177982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63044-8067-47FD-BA18-913B3D56A499}"/>
              </a:ext>
            </a:extLst>
          </p:cNvPr>
          <p:cNvSpPr>
            <a:spLocks noGrp="1"/>
          </p:cNvSpPr>
          <p:nvPr>
            <p:ph type="title"/>
          </p:nvPr>
        </p:nvSpPr>
        <p:spPr>
          <a:xfrm>
            <a:off x="838199" y="291090"/>
            <a:ext cx="10515599" cy="932688"/>
          </a:xfrm>
        </p:spPr>
        <p:txBody>
          <a:bodyPr vert="horz" lIns="91440" tIns="45720" rIns="91440" bIns="45720" rtlCol="0" anchor="b">
            <a:normAutofit/>
          </a:bodyPr>
          <a:lstStyle/>
          <a:p>
            <a:r>
              <a:rPr lang="en-US" sz="5400" kern="1200" dirty="0">
                <a:solidFill>
                  <a:schemeClr val="tx1"/>
                </a:solidFill>
                <a:latin typeface="+mj-lt"/>
                <a:ea typeface="+mj-ea"/>
                <a:cs typeface="+mj-cs"/>
              </a:rPr>
              <a:t>Proposed Framework</a:t>
            </a:r>
          </a:p>
        </p:txBody>
      </p:sp>
      <p:sp>
        <p:nvSpPr>
          <p:cNvPr id="3" name="Content Placeholder 2">
            <a:extLst>
              <a:ext uri="{FF2B5EF4-FFF2-40B4-BE49-F238E27FC236}">
                <a16:creationId xmlns:a16="http://schemas.microsoft.com/office/drawing/2014/main" id="{EF5DB67D-23C8-4796-AF46-016D648F2EF7}"/>
              </a:ext>
            </a:extLst>
          </p:cNvPr>
          <p:cNvSpPr>
            <a:spLocks noGrp="1"/>
          </p:cNvSpPr>
          <p:nvPr>
            <p:ph idx="1"/>
          </p:nvPr>
        </p:nvSpPr>
        <p:spPr>
          <a:xfrm>
            <a:off x="838199" y="1335725"/>
            <a:ext cx="10515599" cy="814621"/>
          </a:xfrm>
        </p:spPr>
        <p:txBody>
          <a:bodyPr vert="horz" lIns="91440" tIns="45720" rIns="91440" bIns="45720" rtlCol="0">
            <a:noAutofit/>
          </a:bodyPr>
          <a:lstStyle/>
          <a:p>
            <a:pPr marL="0" indent="0">
              <a:buNone/>
            </a:pPr>
            <a:r>
              <a:rPr lang="en-US" b="1" dirty="0"/>
              <a:t>Affective Reaction Extraction and Extension Sub-system(AREES) and Affective Reaction Compendium (ARC)</a:t>
            </a:r>
            <a:endParaRPr lang="en-US" b="1" kern="1200" dirty="0">
              <a:solidFill>
                <a:schemeClr val="tx1"/>
              </a:solidFill>
              <a:latin typeface="+mn-lt"/>
              <a:ea typeface="+mn-ea"/>
              <a:cs typeface="+mn-cs"/>
            </a:endParaRPr>
          </a:p>
        </p:txBody>
      </p:sp>
      <p:sp>
        <p:nvSpPr>
          <p:cNvPr id="10" name="TextBox 9">
            <a:extLst>
              <a:ext uri="{FF2B5EF4-FFF2-40B4-BE49-F238E27FC236}">
                <a16:creationId xmlns:a16="http://schemas.microsoft.com/office/drawing/2014/main" id="{5F5EB925-9C19-40EE-8782-98FB1EF12F02}"/>
              </a:ext>
            </a:extLst>
          </p:cNvPr>
          <p:cNvSpPr txBox="1"/>
          <p:nvPr/>
        </p:nvSpPr>
        <p:spPr>
          <a:xfrm>
            <a:off x="1111481" y="2712072"/>
            <a:ext cx="9969033" cy="3046988"/>
          </a:xfrm>
          <a:prstGeom prst="rect">
            <a:avLst/>
          </a:prstGeom>
          <a:noFill/>
        </p:spPr>
        <p:txBody>
          <a:bodyPr wrap="square" rtlCol="0">
            <a:spAutoFit/>
          </a:bodyPr>
          <a:lstStyle/>
          <a:p>
            <a:r>
              <a:rPr lang="en-US" sz="2400" b="1" dirty="0"/>
              <a:t>ARRES</a:t>
            </a:r>
            <a:r>
              <a:rPr lang="en-US" sz="2400" dirty="0"/>
              <a:t>: </a:t>
            </a:r>
            <a:r>
              <a:rPr lang="en-US" sz="2400" dirty="0">
                <a:solidFill>
                  <a:schemeClr val="accent5">
                    <a:lumMod val="75000"/>
                  </a:schemeClr>
                </a:solidFill>
              </a:rPr>
              <a:t>Extracting the information </a:t>
            </a:r>
            <a:r>
              <a:rPr lang="en-US" sz="2400" dirty="0"/>
              <a:t>of which regulation mechanisms should be triggered, given player’s past reactions. It achieves by </a:t>
            </a:r>
            <a:r>
              <a:rPr lang="en-US" sz="2400" dirty="0">
                <a:solidFill>
                  <a:schemeClr val="accent5">
                    <a:lumMod val="75000"/>
                  </a:schemeClr>
                </a:solidFill>
              </a:rPr>
              <a:t>obtaining the game log stream</a:t>
            </a:r>
            <a:r>
              <a:rPr lang="en-US" sz="2400" dirty="0"/>
              <a:t> and linking the logged events to </a:t>
            </a:r>
            <a:r>
              <a:rPr lang="en-US" sz="2400" dirty="0">
                <a:solidFill>
                  <a:schemeClr val="accent5">
                    <a:lumMod val="75000"/>
                  </a:schemeClr>
                </a:solidFill>
              </a:rPr>
              <a:t>PIERS’s emotional state output</a:t>
            </a:r>
            <a:r>
              <a:rPr lang="en-US" sz="2400" dirty="0"/>
              <a:t>.</a:t>
            </a:r>
          </a:p>
          <a:p>
            <a:endParaRPr lang="en-US" sz="2400" dirty="0"/>
          </a:p>
          <a:p>
            <a:endParaRPr lang="en-US" sz="2400" dirty="0"/>
          </a:p>
          <a:p>
            <a:endParaRPr lang="en-US" sz="2400" dirty="0"/>
          </a:p>
          <a:p>
            <a:r>
              <a:rPr lang="en-US" sz="2400" b="1" dirty="0"/>
              <a:t>ARC</a:t>
            </a:r>
            <a:r>
              <a:rPr lang="en-US" sz="2400" dirty="0"/>
              <a:t>: represents a database containing the full set of amassed affective reaction profiles (ARP) for each user. </a:t>
            </a:r>
          </a:p>
        </p:txBody>
      </p:sp>
      <p:sp>
        <p:nvSpPr>
          <p:cNvPr id="11" name="TextBox 10">
            <a:extLst>
              <a:ext uri="{FF2B5EF4-FFF2-40B4-BE49-F238E27FC236}">
                <a16:creationId xmlns:a16="http://schemas.microsoft.com/office/drawing/2014/main" id="{7CE1E8C2-844D-4BEE-B750-1E8D886C9079}"/>
              </a:ext>
            </a:extLst>
          </p:cNvPr>
          <p:cNvSpPr txBox="1"/>
          <p:nvPr/>
        </p:nvSpPr>
        <p:spPr>
          <a:xfrm>
            <a:off x="11203533" y="6102338"/>
            <a:ext cx="622286" cy="369332"/>
          </a:xfrm>
          <a:prstGeom prst="rect">
            <a:avLst/>
          </a:prstGeom>
          <a:noFill/>
        </p:spPr>
        <p:txBody>
          <a:bodyPr wrap="none" rtlCol="0">
            <a:spAutoFit/>
          </a:bodyPr>
          <a:lstStyle/>
          <a:p>
            <a:r>
              <a:rPr lang="en-US" dirty="0">
                <a:hlinkClick r:id="rId2" action="ppaction://hlinksldjump"/>
              </a:rPr>
              <a:t>Back</a:t>
            </a:r>
            <a:endParaRPr lang="en-US" dirty="0"/>
          </a:p>
        </p:txBody>
      </p:sp>
      <p:pic>
        <p:nvPicPr>
          <p:cNvPr id="13" name="Picture 12">
            <a:extLst>
              <a:ext uri="{FF2B5EF4-FFF2-40B4-BE49-F238E27FC236}">
                <a16:creationId xmlns:a16="http://schemas.microsoft.com/office/drawing/2014/main" id="{931D1524-1C1D-4783-B3F5-F797BFFBE044}"/>
              </a:ext>
            </a:extLst>
          </p:cNvPr>
          <p:cNvPicPr>
            <a:picLocks noChangeAspect="1"/>
          </p:cNvPicPr>
          <p:nvPr/>
        </p:nvPicPr>
        <p:blipFill>
          <a:blip r:embed="rId3"/>
          <a:stretch>
            <a:fillRect/>
          </a:stretch>
        </p:blipFill>
        <p:spPr>
          <a:xfrm>
            <a:off x="1325784" y="3854513"/>
            <a:ext cx="5601482" cy="762106"/>
          </a:xfrm>
          <a:prstGeom prst="rect">
            <a:avLst/>
          </a:prstGeom>
        </p:spPr>
      </p:pic>
      <p:pic>
        <p:nvPicPr>
          <p:cNvPr id="15" name="Picture 14">
            <a:extLst>
              <a:ext uri="{FF2B5EF4-FFF2-40B4-BE49-F238E27FC236}">
                <a16:creationId xmlns:a16="http://schemas.microsoft.com/office/drawing/2014/main" id="{BF417566-001E-42E4-832B-744E1D739581}"/>
              </a:ext>
            </a:extLst>
          </p:cNvPr>
          <p:cNvPicPr>
            <a:picLocks noChangeAspect="1"/>
          </p:cNvPicPr>
          <p:nvPr/>
        </p:nvPicPr>
        <p:blipFill>
          <a:blip r:embed="rId4"/>
          <a:stretch>
            <a:fillRect/>
          </a:stretch>
        </p:blipFill>
        <p:spPr>
          <a:xfrm>
            <a:off x="7294512" y="3949776"/>
            <a:ext cx="4220164" cy="666843"/>
          </a:xfrm>
          <a:prstGeom prst="rect">
            <a:avLst/>
          </a:prstGeom>
        </p:spPr>
      </p:pic>
    </p:spTree>
    <p:extLst>
      <p:ext uri="{BB962C8B-B14F-4D97-AF65-F5344CB8AC3E}">
        <p14:creationId xmlns:p14="http://schemas.microsoft.com/office/powerpoint/2010/main" val="35182119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538</TotalTime>
  <Words>1102</Words>
  <Application>Microsoft Office PowerPoint</Application>
  <PresentationFormat>Widescreen</PresentationFormat>
  <Paragraphs>105</Paragraphs>
  <Slides>14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Cabin-semi-bold</vt:lpstr>
      <vt:lpstr>SourceSansPro</vt:lpstr>
      <vt:lpstr>Arial</vt:lpstr>
      <vt:lpstr>Calibri</vt:lpstr>
      <vt:lpstr>Calibri Light</vt:lpstr>
      <vt:lpstr>Office Theme</vt:lpstr>
      <vt:lpstr>Guided Emotional State Regulation:  Understanding and Shaping Players’ Affective Experiences in Digital Games</vt:lpstr>
      <vt:lpstr>Outline</vt:lpstr>
      <vt:lpstr>Motivation</vt:lpstr>
      <vt:lpstr>Emotion Regulations</vt:lpstr>
      <vt:lpstr>Related work</vt:lpstr>
      <vt:lpstr>Proposed Framework</vt:lpstr>
      <vt:lpstr>Proposed Framework</vt:lpstr>
      <vt:lpstr>Proposed Framework</vt:lpstr>
      <vt:lpstr>Proposed Framework</vt:lpstr>
      <vt:lpstr>Proposed Framework</vt:lpstr>
      <vt:lpstr>Applicational Case Study</vt:lpstr>
      <vt:lpstr>Apply</vt:lpstr>
      <vt:lpstr>Result of application</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Guided Emotional State Regulation:  Understanding and Shaping Players’ Affective Experiences in Digital Games</dc:title>
  <dc:creator>Yuan Tu</dc:creator>
  <cp:lastModifiedBy>Yuan Tu</cp:lastModifiedBy>
  <cp:revision>2</cp:revision>
  <dcterms:created xsi:type="dcterms:W3CDTF">2021-10-19T08:06:40Z</dcterms:created>
  <dcterms:modified xsi:type="dcterms:W3CDTF">2021-10-20T05:59:52Z</dcterms:modified>
</cp:coreProperties>
</file>