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8" r:id="rId3"/>
    <p:sldId id="294" r:id="rId4"/>
    <p:sldId id="295" r:id="rId5"/>
    <p:sldId id="296" r:id="rId6"/>
    <p:sldId id="297" r:id="rId7"/>
    <p:sldId id="298" r:id="rId8"/>
    <p:sldId id="299" r:id="rId9"/>
    <p:sldId id="306" r:id="rId10"/>
    <p:sldId id="300" r:id="rId11"/>
    <p:sldId id="301" r:id="rId12"/>
    <p:sldId id="302" r:id="rId13"/>
    <p:sldId id="303" r:id="rId14"/>
    <p:sldId id="304" r:id="rId15"/>
    <p:sldId id="305" r:id="rId1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Roboto Slab" panose="020B0604020202020204" charset="0"/>
      <p:regular r:id="rId19"/>
      <p:bold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723C9C-522B-4423-87FC-78EBB9907510}">
  <a:tblStyle styleId="{9C723C9C-522B-4423-87FC-78EBB99075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813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884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390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88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806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08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17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75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242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68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470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419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63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607219" y="1471613"/>
            <a:ext cx="7879556" cy="16800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A Family of Turn-Based Strategy Games with Moose</a:t>
            </a:r>
            <a:endParaRPr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83485-748A-4B57-B1C4-9C367169EE20}"/>
              </a:ext>
            </a:extLst>
          </p:cNvPr>
          <p:cNvSpPr txBox="1"/>
          <p:nvPr/>
        </p:nvSpPr>
        <p:spPr>
          <a:xfrm>
            <a:off x="0" y="4291280"/>
            <a:ext cx="56578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D. Ashlock, J. Brown, C. Gregor, M. </a:t>
            </a:r>
            <a:r>
              <a:rPr lang="en-US" sz="2000" dirty="0" err="1"/>
              <a:t>Makhmutov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B27C6-0DB4-423E-8A49-52BD953C75E8}"/>
              </a:ext>
            </a:extLst>
          </p:cNvPr>
          <p:cNvSpPr txBox="1"/>
          <p:nvPr/>
        </p:nvSpPr>
        <p:spPr>
          <a:xfrm>
            <a:off x="0" y="4691390"/>
            <a:ext cx="8658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IEEE Symposium Series on Computational Intelligence (IEEE SSCI 2021)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Exploration of strategies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271463" y="1673824"/>
            <a:ext cx="8415337" cy="3019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600" dirty="0"/>
              <a:t>Model moose behavior with a probabilistic </a:t>
            </a:r>
            <a:br>
              <a:rPr lang="en-US" sz="2600" dirty="0"/>
            </a:br>
            <a:r>
              <a:rPr lang="en-US" sz="2600" dirty="0"/>
              <a:t>finite state machine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sz="2600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600" dirty="0"/>
              <a:t>Use an evolutionary algorithm to optimize it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sz="2600" i="1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600" dirty="0"/>
              <a:t>FSM relies on game state and previous moose actions</a:t>
            </a:r>
            <a:endParaRPr sz="26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98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Experiments</a:t>
            </a:r>
            <a:endParaRPr sz="36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D7E67-2441-4626-B5A9-BD35FF800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1815963"/>
            <a:ext cx="4448294" cy="3149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A9101-F653-4CEE-A06C-437E43E7AC03}"/>
              </a:ext>
            </a:extLst>
          </p:cNvPr>
          <p:cNvSpPr txBox="1"/>
          <p:nvPr/>
        </p:nvSpPr>
        <p:spPr>
          <a:xfrm>
            <a:off x="6246206" y="1928813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Increasing growth rate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5EB4E-E436-4A39-A554-7C1CF1762B00}"/>
              </a:ext>
            </a:extLst>
          </p:cNvPr>
          <p:cNvSpPr txBox="1"/>
          <p:nvPr/>
        </p:nvSpPr>
        <p:spPr>
          <a:xfrm>
            <a:off x="6416124" y="349585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Increasing capacity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21B34-E1FD-4A22-BB54-573E6D182644}"/>
              </a:ext>
            </a:extLst>
          </p:cNvPr>
          <p:cNvSpPr txBox="1"/>
          <p:nvPr/>
        </p:nvSpPr>
        <p:spPr>
          <a:xfrm>
            <a:off x="6416124" y="4350701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Moose paradise</a:t>
            </a:r>
            <a:endParaRPr lang="ru-RU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0FF032-4D10-4A08-96B7-C7CAFB74F841}"/>
              </a:ext>
            </a:extLst>
          </p:cNvPr>
          <p:cNvCxnSpPr>
            <a:cxnSpLocks/>
          </p:cNvCxnSpPr>
          <p:nvPr/>
        </p:nvCxnSpPr>
        <p:spPr>
          <a:xfrm flipH="1">
            <a:off x="5929314" y="2328923"/>
            <a:ext cx="316892" cy="3834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391EDD-9336-4694-BFAA-EB2351CFAE67}"/>
              </a:ext>
            </a:extLst>
          </p:cNvPr>
          <p:cNvCxnSpPr>
            <a:cxnSpLocks/>
          </p:cNvCxnSpPr>
          <p:nvPr/>
        </p:nvCxnSpPr>
        <p:spPr>
          <a:xfrm flipH="1">
            <a:off x="5929314" y="3683975"/>
            <a:ext cx="490905" cy="119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60A5D2-5F8B-40FD-858F-9260BC1506B5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929314" y="4550756"/>
            <a:ext cx="486810" cy="1167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21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530344" y="227538"/>
            <a:ext cx="5642100" cy="700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Results</a:t>
            </a:r>
            <a:endParaRPr sz="36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D7E67-2441-4626-B5A9-BD35FF800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643" y="159488"/>
            <a:ext cx="3478357" cy="2463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C0FED2-E3D2-4C9F-93D6-C8784F6F6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49" y="995863"/>
            <a:ext cx="5325511" cy="37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1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530344" y="227538"/>
            <a:ext cx="5642100" cy="700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Results</a:t>
            </a:r>
            <a:endParaRPr sz="36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D7E67-2441-4626-B5A9-BD35FF800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643" y="159488"/>
            <a:ext cx="3478357" cy="2463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36A35-F4DF-4AF1-9CDB-BB42AF4EB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86" y="1029256"/>
            <a:ext cx="5027524" cy="3501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F9A1E-32A8-4F38-A91D-5D012787C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004" y="775391"/>
            <a:ext cx="2905530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530344" y="227538"/>
            <a:ext cx="5642100" cy="700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Results</a:t>
            </a:r>
            <a:endParaRPr sz="36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D7E67-2441-4626-B5A9-BD35FF800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643" y="159488"/>
            <a:ext cx="3478357" cy="246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14AD5-A9B4-4697-A9E7-0B770CF77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59" y="812628"/>
            <a:ext cx="461074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Reflections</a:t>
            </a:r>
            <a:endParaRPr sz="36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3" name="Google Shape;87;p14">
            <a:extLst>
              <a:ext uri="{FF2B5EF4-FFF2-40B4-BE49-F238E27FC236}">
                <a16:creationId xmlns:a16="http://schemas.microsoft.com/office/drawing/2014/main" id="{88B31AFA-9B88-4680-B24B-3AAC472C69A7}"/>
              </a:ext>
            </a:extLst>
          </p:cNvPr>
          <p:cNvSpPr txBox="1">
            <a:spLocks/>
          </p:cNvSpPr>
          <p:nvPr/>
        </p:nvSpPr>
        <p:spPr>
          <a:xfrm>
            <a:off x="271463" y="1673824"/>
            <a:ext cx="8415337" cy="301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-457200">
              <a:buFontTx/>
              <a:buChar char="-"/>
            </a:pPr>
            <a:r>
              <a:rPr lang="en-US" sz="2600" dirty="0"/>
              <a:t>Can be adjusted and used in AI classes</a:t>
            </a:r>
            <a:br>
              <a:rPr lang="en-US" sz="2600" dirty="0"/>
            </a:br>
            <a:r>
              <a:rPr lang="en-US" sz="2600" dirty="0"/>
              <a:t>(explore different AI algorithms)</a:t>
            </a:r>
          </a:p>
          <a:p>
            <a:pPr indent="-457200">
              <a:buFontTx/>
              <a:buChar char="-"/>
            </a:pPr>
            <a:endParaRPr lang="en-US" sz="2600" dirty="0"/>
          </a:p>
          <a:p>
            <a:pPr indent="-457200">
              <a:buFontTx/>
              <a:buChar char="-"/>
            </a:pPr>
            <a:r>
              <a:rPr lang="en-US" sz="2600" dirty="0"/>
              <a:t>Can be reskinned into a war game (armies pillaging)</a:t>
            </a:r>
          </a:p>
          <a:p>
            <a:pPr indent="-457200">
              <a:buFontTx/>
              <a:buChar char="-"/>
            </a:pPr>
            <a:endParaRPr lang="en-US" sz="2600" i="1" dirty="0"/>
          </a:p>
          <a:p>
            <a:pPr indent="-457200">
              <a:buFontTx/>
              <a:buChar char="-"/>
            </a:pPr>
            <a:r>
              <a:rPr lang="en-US" sz="2600" dirty="0"/>
              <a:t>Can be turned into a board game.</a:t>
            </a:r>
          </a:p>
        </p:txBody>
      </p:sp>
    </p:spTree>
    <p:extLst>
      <p:ext uri="{BB962C8B-B14F-4D97-AF65-F5344CB8AC3E}">
        <p14:creationId xmlns:p14="http://schemas.microsoft.com/office/powerpoint/2010/main" val="285962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The Goal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908836" y="1673824"/>
            <a:ext cx="7495548" cy="3019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Design a simple competitive game,</a:t>
            </a:r>
            <a:br>
              <a:rPr lang="en-US" sz="2600" dirty="0"/>
            </a:br>
            <a:r>
              <a:rPr lang="en-US" sz="2600" dirty="0"/>
              <a:t>suitable as a testbed for student AI agents</a:t>
            </a:r>
            <a:br>
              <a:rPr lang="en-US" sz="2600" dirty="0"/>
            </a:br>
            <a:r>
              <a:rPr lang="en-US" sz="2600" dirty="0"/>
              <a:t>(within a university AI course)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Multiple scenarios requiring </a:t>
            </a:r>
            <a:br>
              <a:rPr lang="en-US" sz="2600" dirty="0"/>
            </a:br>
            <a:r>
              <a:rPr lang="en-US" sz="2600" dirty="0"/>
              <a:t>different AI behaviors are desired</a:t>
            </a:r>
            <a:endParaRPr sz="26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908836" y="91707"/>
            <a:ext cx="5642100" cy="7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Moose Game Rules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343690" y="808408"/>
            <a:ext cx="5156208" cy="2070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There are </a:t>
            </a:r>
            <a:r>
              <a:rPr lang="en-US" sz="2600" dirty="0">
                <a:solidFill>
                  <a:schemeClr val="accent1"/>
                </a:solidFill>
              </a:rPr>
              <a:t>three</a:t>
            </a:r>
            <a:r>
              <a:rPr lang="en-US" sz="2600" dirty="0"/>
              <a:t> adjacent </a:t>
            </a:r>
            <a:r>
              <a:rPr lang="en-US" sz="2600" dirty="0">
                <a:solidFill>
                  <a:schemeClr val="accent1"/>
                </a:solidFill>
              </a:rPr>
              <a:t>fields</a:t>
            </a:r>
            <a:r>
              <a:rPr lang="en-US" sz="2600" dirty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Each field has a step value </a:t>
            </a:r>
            <a:r>
              <a:rPr lang="en-US" sz="2600" i="1" dirty="0"/>
              <a:t>x</a:t>
            </a:r>
            <a:br>
              <a:rPr lang="en-US" sz="2600" dirty="0"/>
            </a:br>
            <a:r>
              <a:rPr lang="en-US" sz="2600" dirty="0"/>
              <a:t>(initially </a:t>
            </a:r>
            <a:r>
              <a:rPr lang="en-US" sz="2600" i="1" dirty="0"/>
              <a:t>x</a:t>
            </a:r>
            <a:r>
              <a:rPr lang="en-US" sz="2600" dirty="0"/>
              <a:t> = 1), which determines the amount of </a:t>
            </a:r>
            <a:r>
              <a:rPr lang="en-US" sz="2600" dirty="0">
                <a:solidFill>
                  <a:schemeClr val="accent1"/>
                </a:solidFill>
              </a:rPr>
              <a:t>grass</a:t>
            </a:r>
            <a:r>
              <a:rPr lang="en-US" sz="2600" dirty="0"/>
              <a:t> on the field</a:t>
            </a:r>
            <a:endParaRPr sz="26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6D3F7-895C-4DEF-8E75-C672DEADC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207" y="123515"/>
            <a:ext cx="2843538" cy="269327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C7AF3F-3E0B-4C70-A9B7-C6AD7B8E58EC}"/>
              </a:ext>
            </a:extLst>
          </p:cNvPr>
          <p:cNvSpPr/>
          <p:nvPr/>
        </p:nvSpPr>
        <p:spPr>
          <a:xfrm>
            <a:off x="487354" y="3421856"/>
            <a:ext cx="1235869" cy="9132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Field 1</a:t>
            </a:r>
            <a:br>
              <a:rPr lang="en-US" sz="2000" dirty="0"/>
            </a:br>
            <a:r>
              <a:rPr lang="en-US" sz="2000" dirty="0"/>
              <a:t>x = 1</a:t>
            </a:r>
            <a:endParaRPr lang="ru-RU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6E430B-8302-4B26-8F05-F329734E7DD1}"/>
              </a:ext>
            </a:extLst>
          </p:cNvPr>
          <p:cNvSpPr/>
          <p:nvPr/>
        </p:nvSpPr>
        <p:spPr>
          <a:xfrm>
            <a:off x="2108254" y="2816786"/>
            <a:ext cx="1235869" cy="9132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Field 2</a:t>
            </a:r>
            <a:br>
              <a:rPr lang="en-US" sz="2000" dirty="0"/>
            </a:br>
            <a:r>
              <a:rPr lang="en-US" sz="2000" dirty="0"/>
              <a:t>x = 1</a:t>
            </a:r>
            <a:endParaRPr lang="ru-RU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9313C0-9855-4D8C-86BD-FE91653E05F6}"/>
              </a:ext>
            </a:extLst>
          </p:cNvPr>
          <p:cNvSpPr/>
          <p:nvPr/>
        </p:nvSpPr>
        <p:spPr>
          <a:xfrm>
            <a:off x="2043961" y="4138557"/>
            <a:ext cx="1235869" cy="9132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Field 3</a:t>
            </a:r>
            <a:br>
              <a:rPr lang="en-US" sz="2000" dirty="0"/>
            </a:br>
            <a:r>
              <a:rPr lang="en-US" sz="2000" dirty="0"/>
              <a:t>x = 1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B60AA-912B-46D8-9372-580359696580}"/>
                  </a:ext>
                </a:extLst>
              </p:cNvPr>
              <p:cNvSpPr txBox="1"/>
              <p:nvPr/>
            </p:nvSpPr>
            <p:spPr>
              <a:xfrm>
                <a:off x="3977595" y="3350417"/>
                <a:ext cx="2133597" cy="809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B60AA-912B-46D8-9372-58035969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595" y="3350417"/>
                <a:ext cx="2133597" cy="809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181B8A-1341-4FCF-90A6-E9DD11785FB2}"/>
              </a:ext>
            </a:extLst>
          </p:cNvPr>
          <p:cNvSpPr txBox="1"/>
          <p:nvPr/>
        </p:nvSpPr>
        <p:spPr>
          <a:xfrm>
            <a:off x="3985449" y="2731821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Grass formula</a:t>
            </a:r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0A15FA-7B67-494F-9174-0D06432C0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1"/>
          <a:stretch/>
        </p:blipFill>
        <p:spPr bwMode="auto">
          <a:xfrm>
            <a:off x="6744662" y="2901348"/>
            <a:ext cx="2042264" cy="22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464B1-4798-4823-AB5D-6444C6C41351}"/>
                  </a:ext>
                </a:extLst>
              </p:cNvPr>
              <p:cNvSpPr txBox="1"/>
              <p:nvPr/>
            </p:nvSpPr>
            <p:spPr>
              <a:xfrm>
                <a:off x="3488228" y="4291459"/>
                <a:ext cx="3112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𝑔𝑟𝑎𝑠𝑠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464B1-4798-4823-AB5D-6444C6C41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28" y="4291459"/>
                <a:ext cx="3112327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80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908836" y="91707"/>
            <a:ext cx="5642100" cy="7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Moose Game Rules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343689" y="808408"/>
            <a:ext cx="7814473" cy="2070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On every turn, each player moves own </a:t>
            </a:r>
            <a:r>
              <a:rPr lang="en-US" sz="2600" dirty="0">
                <a:solidFill>
                  <a:schemeClr val="accent1"/>
                </a:solidFill>
              </a:rPr>
              <a:t>moose</a:t>
            </a:r>
            <a:r>
              <a:rPr lang="en-US" sz="2600" dirty="0"/>
              <a:t> to any desired field (players move simultaneously)</a:t>
            </a:r>
            <a:endParaRPr sz="26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C7AF3F-3E0B-4C70-A9B7-C6AD7B8E58EC}"/>
              </a:ext>
            </a:extLst>
          </p:cNvPr>
          <p:cNvSpPr/>
          <p:nvPr/>
        </p:nvSpPr>
        <p:spPr>
          <a:xfrm>
            <a:off x="2751922" y="3240939"/>
            <a:ext cx="1235869" cy="9132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Field 1</a:t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6E430B-8302-4B26-8F05-F329734E7DD1}"/>
              </a:ext>
            </a:extLst>
          </p:cNvPr>
          <p:cNvSpPr/>
          <p:nvPr/>
        </p:nvSpPr>
        <p:spPr>
          <a:xfrm>
            <a:off x="4372822" y="2635869"/>
            <a:ext cx="1235869" cy="9132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Field 2</a:t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9313C0-9855-4D8C-86BD-FE91653E05F6}"/>
              </a:ext>
            </a:extLst>
          </p:cNvPr>
          <p:cNvSpPr/>
          <p:nvPr/>
        </p:nvSpPr>
        <p:spPr>
          <a:xfrm>
            <a:off x="4308529" y="3957640"/>
            <a:ext cx="1235869" cy="9132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Field 3</a:t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4099AE-1C8A-4FA3-9DB3-BD798BE95CD5}"/>
              </a:ext>
            </a:extLst>
          </p:cNvPr>
          <p:cNvSpPr/>
          <p:nvPr/>
        </p:nvSpPr>
        <p:spPr>
          <a:xfrm>
            <a:off x="3471863" y="3716968"/>
            <a:ext cx="390363" cy="402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ru-R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B24C22-E916-4164-AE86-0303AC9C00EF}"/>
              </a:ext>
            </a:extLst>
          </p:cNvPr>
          <p:cNvSpPr/>
          <p:nvPr/>
        </p:nvSpPr>
        <p:spPr>
          <a:xfrm>
            <a:off x="5154035" y="3092487"/>
            <a:ext cx="390363" cy="4126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85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908836" y="91707"/>
            <a:ext cx="5642100" cy="7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Moose Game Rules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343689" y="808407"/>
            <a:ext cx="7814473" cy="4335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Then grass is updated. For each field we do: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	x = x + 1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	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	If a field has one moose,</a:t>
            </a:r>
            <a:br>
              <a:rPr lang="en-US" sz="2600" dirty="0"/>
            </a:br>
            <a:r>
              <a:rPr lang="en-US" sz="2600" dirty="0"/>
              <a:t>	the moose gets f(x) – f(0) food units, x = 0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	If a field has two moose, </a:t>
            </a:r>
            <a:br>
              <a:rPr lang="en-US" sz="2600" dirty="0"/>
            </a:br>
            <a:r>
              <a:rPr lang="en-US" sz="2600" dirty="0"/>
              <a:t>	none of them gets food, x = min(x – 1, 0)</a:t>
            </a:r>
            <a:endParaRPr sz="26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65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Observations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908836" y="1673824"/>
            <a:ext cx="7777964" cy="3019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The goal is to collect more food than the opponent over a fixed number of rounds (≈100)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600" dirty="0"/>
              <a:t>Staying in the same empty field provides </a:t>
            </a:r>
            <a:br>
              <a:rPr lang="en-US" sz="2600" dirty="0"/>
            </a:br>
            <a:r>
              <a:rPr lang="en-US" sz="2600" dirty="0"/>
              <a:t>little but stable score increase.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600" dirty="0"/>
              <a:t>Foraging into an empty field gives a large bonus.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600" dirty="0"/>
              <a:t>Staying with another moose gives no score.</a:t>
            </a:r>
            <a:endParaRPr sz="26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31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Basic Strategy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908836" y="1673824"/>
            <a:ext cx="7777964" cy="3019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Stay in one field until another field </a:t>
            </a:r>
            <a:br>
              <a:rPr lang="en-US" sz="2600" dirty="0"/>
            </a:br>
            <a:r>
              <a:rPr lang="en-US" sz="2600" dirty="0"/>
              <a:t>has a value of 5 or 6, then collect harvest.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Use </a:t>
            </a:r>
            <a:r>
              <a:rPr lang="en-US" sz="2600" dirty="0">
                <a:solidFill>
                  <a:schemeClr val="accent1"/>
                </a:solidFill>
              </a:rPr>
              <a:t>greedy algorithms</a:t>
            </a:r>
            <a:r>
              <a:rPr lang="en-US" sz="2600" dirty="0"/>
              <a:t> in case of moose strife.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/>
              <a:t>		</a:t>
            </a:r>
            <a:r>
              <a:rPr lang="en-US" sz="2600" i="1" dirty="0"/>
              <a:t>	(not sure how it works exactly)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84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Variations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908836" y="1673824"/>
            <a:ext cx="7777964" cy="3019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600" dirty="0"/>
              <a:t>Adjusting richness capacity C: </a:t>
            </a:r>
            <a:br>
              <a:rPr lang="en-US" sz="2600" dirty="0"/>
            </a:br>
            <a:r>
              <a:rPr lang="en-US" sz="2600" dirty="0"/>
              <a:t>C = 1, 2, 3, … (and using different C for each field)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sz="2600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600" dirty="0"/>
              <a:t>Altering grass growth rate:</a:t>
            </a:r>
            <a:br>
              <a:rPr lang="en-US" sz="2600" dirty="0"/>
            </a:br>
            <a:r>
              <a:rPr lang="en-US" sz="2600" dirty="0"/>
              <a:t>instead of x = x + 1 use x = x + </a:t>
            </a:r>
            <a:r>
              <a:rPr lang="en-US" sz="2600" i="1" dirty="0"/>
              <a:t>rate</a:t>
            </a:r>
            <a:endParaRPr sz="2600" i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40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58081" y="178594"/>
            <a:ext cx="5642100" cy="659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Prisoner’s Dilemma (?)</a:t>
            </a:r>
            <a:endParaRPr sz="36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" name="Google Shape;87;p14">
            <a:extLst>
              <a:ext uri="{FF2B5EF4-FFF2-40B4-BE49-F238E27FC236}">
                <a16:creationId xmlns:a16="http://schemas.microsoft.com/office/drawing/2014/main" id="{88B31AFA-9B88-4680-B24B-3AAC472C69A7}"/>
              </a:ext>
            </a:extLst>
          </p:cNvPr>
          <p:cNvSpPr txBox="1">
            <a:spLocks/>
          </p:cNvSpPr>
          <p:nvPr/>
        </p:nvSpPr>
        <p:spPr>
          <a:xfrm>
            <a:off x="364331" y="797469"/>
            <a:ext cx="8415337" cy="65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en-US" sz="2600" dirty="0"/>
              <a:t>Authors believe they are related. I am not sure.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9863D-979E-4AC8-B5A8-696271885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223" y="1457019"/>
            <a:ext cx="5570283" cy="33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59707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482</Words>
  <Application>Microsoft Office PowerPoint</Application>
  <PresentationFormat>On-screen Show (16:9)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Cambria Math</vt:lpstr>
      <vt:lpstr>Arial</vt:lpstr>
      <vt:lpstr>Roboto Slab</vt:lpstr>
      <vt:lpstr>Source Sans Pro</vt:lpstr>
      <vt:lpstr>Cordelia template</vt:lpstr>
      <vt:lpstr>A Family of Turn-Based Strategy Games with Moose</vt:lpstr>
      <vt:lpstr>The Goal</vt:lpstr>
      <vt:lpstr>Moose Game Rules</vt:lpstr>
      <vt:lpstr>Moose Game Rules</vt:lpstr>
      <vt:lpstr>Moose Game Rules</vt:lpstr>
      <vt:lpstr>Observations</vt:lpstr>
      <vt:lpstr>Basic Strategy</vt:lpstr>
      <vt:lpstr>Variations</vt:lpstr>
      <vt:lpstr>Prisoner’s Dilemma (?)</vt:lpstr>
      <vt:lpstr>Exploration of strategies</vt:lpstr>
      <vt:lpstr>Experiments</vt:lpstr>
      <vt:lpstr>Results</vt:lpstr>
      <vt:lpstr>Results</vt:lpstr>
      <vt:lpstr>Results</vt:lpstr>
      <vt:lpstr>Reflections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Reboot</dc:title>
  <cp:lastModifiedBy>MozgovoyMaxim</cp:lastModifiedBy>
  <cp:revision>47</cp:revision>
  <dcterms:modified xsi:type="dcterms:W3CDTF">2021-10-07T14:11:06Z</dcterms:modified>
</cp:coreProperties>
</file>