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4"/>
  </p:sldMasterIdLst>
  <p:notesMasterIdLst>
    <p:notesMasterId r:id="rId12"/>
  </p:notesMasterIdLst>
  <p:sldIdLst>
    <p:sldId id="256" r:id="rId5"/>
    <p:sldId id="295" r:id="rId6"/>
    <p:sldId id="294" r:id="rId7"/>
    <p:sldId id="296" r:id="rId8"/>
    <p:sldId id="297" r:id="rId9"/>
    <p:sldId id="305" r:id="rId10"/>
    <p:sldId id="306" r:id="rId11"/>
  </p:sldIdLst>
  <p:sldSz cx="9144000" cy="5143500" type="screen16x9"/>
  <p:notesSz cx="6858000" cy="9144000"/>
  <p:embeddedFontLst>
    <p:embeddedFont>
      <p:font typeface="Roboto Slab" pitchFamily="2" charset="0"/>
      <p:regular r:id="rId13"/>
      <p:bold r:id="rId14"/>
    </p:embeddedFont>
    <p:embeddedFont>
      <p:font typeface="Source Sans Pro" panose="020B0503030403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723C9C-522B-4423-87FC-78EBB9907510}">
  <a:tblStyle styleId="{9C723C9C-522B-4423-87FC-78EBB99075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2148"/>
  </p:normalViewPr>
  <p:slideViewPr>
    <p:cSldViewPr snapToGrid="0">
      <p:cViewPr varScale="1">
        <p:scale>
          <a:sx n="124" d="100"/>
          <a:sy n="124" d="100"/>
        </p:scale>
        <p:origin x="12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87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3479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5098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0008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788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763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37531" y="463007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90243" y="4182401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93253" y="3333348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71302" y="4923775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386266" y="50813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79460" y="2703980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61540" y="643097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07235" y="1080863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314019" y="3625322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82858" y="4186761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58313" y="1596559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396483" y="226428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17492" y="2000594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425273" y="387880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014029" y="4567546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crosoft/vcpkg/blob/master/docs/users/manifests.m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google-research/football/pull/277" TargetMode="External"/><Relationship Id="rId4" Type="http://schemas.openxmlformats.org/officeDocument/2006/relationships/hyperlink" Target="https://github.com/google-research/footba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scholar?start=0&amp;q=Google+Research+Football:+A+Novel+Reinforcement+Learning+Environment&amp;hl=en&amp;as_sdt=0,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semanticscholar.org/paper/Google-Research-Football%3A-A-Novel-Reinforcement-Kurach-Raichuk/114e87eb358b75ac0c2ce224d4f9f142f50cdd8b?sort=relevance&amp;page=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c/google-football/overvie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kaggle.com/c/google-football/discussion/204645" TargetMode="External"/><Relationship Id="rId4" Type="http://schemas.openxmlformats.org/officeDocument/2006/relationships/hyperlink" Target="https://www.kaggle.com/c/google-football/leaderboar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aggle.com/c/google-football/discussion/204742" TargetMode="External"/><Relationship Id="rId3" Type="http://schemas.openxmlformats.org/officeDocument/2006/relationships/hyperlink" Target="https://www.kaggle.com/c/google-football/discussion/202232" TargetMode="External"/><Relationship Id="rId7" Type="http://schemas.openxmlformats.org/officeDocument/2006/relationships/hyperlink" Target="https://www.kaggle.com/c/google-football/discussion/20091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aggle.com/c/google-football/discussion/203412" TargetMode="External"/><Relationship Id="rId11" Type="http://schemas.openxmlformats.org/officeDocument/2006/relationships/hyperlink" Target="https://www.kaggle.com/c/google-football/discussion/202800" TargetMode="External"/><Relationship Id="rId5" Type="http://schemas.openxmlformats.org/officeDocument/2006/relationships/hyperlink" Target="https://www.kaggle.com/c/google-football/discussion/200709" TargetMode="External"/><Relationship Id="rId10" Type="http://schemas.openxmlformats.org/officeDocument/2006/relationships/hyperlink" Target="https://www.kaggle.com/yegorbiryukov/gfootball-with-memory-patterns" TargetMode="External"/><Relationship Id="rId4" Type="http://schemas.openxmlformats.org/officeDocument/2006/relationships/hyperlink" Target="https://www.kaggle.com/c/google-football/discussion/202977" TargetMode="External"/><Relationship Id="rId9" Type="http://schemas.openxmlformats.org/officeDocument/2006/relationships/hyperlink" Target="https://www.kaggle.com/c/google-football/discussion/20087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dott1718/grf-replays-collecti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1668300" y="1419854"/>
            <a:ext cx="5807400" cy="16800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600" dirty="0"/>
              <a:t>Google Research Football:</a:t>
            </a:r>
            <a:br>
              <a:rPr lang="en" sz="4800" dirty="0"/>
            </a:br>
            <a:r>
              <a:rPr lang="en-US" sz="2800" b="0" dirty="0"/>
              <a:t>Updates and Kaggle Competition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69A66-26BE-6743-B254-D44AC0653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Windows Support in the official repository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01C97-2D9F-DF48-B9B2-287A05153E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7" name="Google Shape;87;p14">
            <a:extLst>
              <a:ext uri="{FF2B5EF4-FFF2-40B4-BE49-F238E27FC236}">
                <a16:creationId xmlns:a16="http://schemas.microsoft.com/office/drawing/2014/main" id="{39251C2F-FA4A-8243-AFC2-3AE574F3D692}"/>
              </a:ext>
            </a:extLst>
          </p:cNvPr>
          <p:cNvSpPr txBox="1">
            <a:spLocks/>
          </p:cNvSpPr>
          <p:nvPr/>
        </p:nvSpPr>
        <p:spPr>
          <a:xfrm>
            <a:off x="926088" y="1280224"/>
            <a:ext cx="7495548" cy="3019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n-US" sz="1800" dirty="0"/>
              <a:t>What’s new on Windows:</a:t>
            </a:r>
          </a:p>
          <a:p>
            <a:pPr lvl="1"/>
            <a:r>
              <a:rPr lang="en-US" sz="1800" dirty="0"/>
              <a:t>No need to install via my fork anymore, use official repo instead;</a:t>
            </a:r>
            <a:endParaRPr lang="en-US" sz="1200" dirty="0"/>
          </a:p>
          <a:p>
            <a:pPr lvl="1"/>
            <a:r>
              <a:rPr lang="en-US" sz="1800" dirty="0"/>
              <a:t>Only Python is required to run (`pip install </a:t>
            </a:r>
            <a:r>
              <a:rPr lang="en-US" sz="1800" dirty="0" err="1"/>
              <a:t>gfootball</a:t>
            </a:r>
            <a:r>
              <a:rPr lang="en-US" sz="1800" dirty="0"/>
              <a:t>`);</a:t>
            </a:r>
          </a:p>
          <a:p>
            <a:pPr lvl="1"/>
            <a:r>
              <a:rPr lang="en-US" sz="1800" dirty="0"/>
              <a:t>To compile on local machine </a:t>
            </a:r>
            <a:r>
              <a:rPr lang="en-US" sz="1800" dirty="0" err="1"/>
              <a:t>vcpkg’s</a:t>
            </a:r>
            <a:r>
              <a:rPr lang="en-US" sz="1800" dirty="0"/>
              <a:t> </a:t>
            </a:r>
            <a:r>
              <a:rPr lang="en-US" sz="1800" dirty="0">
                <a:hlinkClick r:id="rId3"/>
              </a:rPr>
              <a:t>manifest mode</a:t>
            </a:r>
            <a:r>
              <a:rPr lang="en-US" sz="1800" dirty="0"/>
              <a:t> is used;</a:t>
            </a:r>
          </a:p>
          <a:p>
            <a:pPr lvl="1"/>
            <a:r>
              <a:rPr lang="en-US" sz="1800" dirty="0"/>
              <a:t>Continuous Integration via GitHub Actions =&gt; no more unnoticed breaking changes.</a:t>
            </a:r>
          </a:p>
          <a:p>
            <a:r>
              <a:rPr lang="en-US" sz="1800" dirty="0"/>
              <a:t>Plans:</a:t>
            </a:r>
          </a:p>
          <a:p>
            <a:pPr lvl="1"/>
            <a:r>
              <a:rPr lang="en-US" sz="1800" dirty="0"/>
              <a:t>Continuous integration and building wheels for MacOS and Linux.</a:t>
            </a:r>
          </a:p>
          <a:p>
            <a:r>
              <a:rPr lang="en-US" sz="1800" dirty="0"/>
              <a:t>Links: </a:t>
            </a:r>
            <a:r>
              <a:rPr lang="en-US" sz="1800" dirty="0">
                <a:hlinkClick r:id="rId4"/>
              </a:rPr>
              <a:t>Repository</a:t>
            </a:r>
            <a:r>
              <a:rPr lang="en-US" sz="1800" dirty="0"/>
              <a:t> , </a:t>
            </a:r>
            <a:r>
              <a:rPr lang="en-US" sz="1800" dirty="0">
                <a:hlinkClick r:id="rId5"/>
              </a:rPr>
              <a:t>my PR</a:t>
            </a:r>
            <a:r>
              <a:rPr lang="en-US" sz="18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48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1227924" y="308120"/>
            <a:ext cx="7129926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Tips on finding interesting ideas</a:t>
            </a:r>
            <a:endParaRPr sz="2600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7292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◎"/>
            </a:pPr>
            <a:r>
              <a:rPr lang="en-US" dirty="0"/>
              <a:t>Google Scholar (</a:t>
            </a:r>
            <a:r>
              <a:rPr lang="en-US" dirty="0">
                <a:hlinkClick r:id="rId3"/>
              </a:rPr>
              <a:t>link for GRF</a:t>
            </a:r>
            <a:r>
              <a:rPr lang="en-US" dirty="0"/>
              <a:t>)</a:t>
            </a:r>
          </a:p>
          <a:p>
            <a:r>
              <a:rPr lang="en-US" dirty="0"/>
              <a:t>Semantic Scholar (</a:t>
            </a:r>
            <a:r>
              <a:rPr lang="en-US" dirty="0">
                <a:hlinkClick r:id="rId4"/>
              </a:rPr>
              <a:t>search result</a:t>
            </a:r>
            <a:r>
              <a:rPr lang="en-US" dirty="0"/>
              <a:t>)</a:t>
            </a:r>
          </a:p>
          <a:p>
            <a:r>
              <a:rPr lang="en-US" dirty="0"/>
              <a:t>Technical reports from Kaggle Competitions</a:t>
            </a:r>
          </a:p>
          <a:p>
            <a:endParaRPr lang="en-US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endParaRPr lang="en-US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A559B7CE-B296-4367-B5DE-E252526B1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849" y="473252"/>
            <a:ext cx="476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17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1227924" y="308120"/>
            <a:ext cx="7129926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800" dirty="0"/>
              <a:t>Kaggle Competition (Sept-Nov 2020)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7292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lang="en-US" dirty="0">
              <a:hlinkClick r:id="rId3"/>
            </a:endParaRPr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lang="en-US" dirty="0">
              <a:hlinkClick r:id="rId3"/>
            </a:endParaRPr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lang="en-US" dirty="0">
              <a:hlinkClick r:id="rId3"/>
            </a:endParaRPr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lang="en-US" dirty="0">
              <a:hlinkClick r:id="rId3"/>
            </a:endParaRPr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lang="en-US" dirty="0">
              <a:hlinkClick r:id="rId3"/>
            </a:endParaRPr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lang="en-US" dirty="0">
              <a:hlinkClick r:id="rId3"/>
            </a:endParaRPr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Links: </a:t>
            </a:r>
            <a:r>
              <a:rPr lang="en-US" dirty="0">
                <a:hlinkClick r:id="rId3"/>
              </a:rPr>
              <a:t>Overview page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Leaderboard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Results and Solutions</a:t>
            </a:r>
            <a:endParaRPr lang="en-US" dirty="0"/>
          </a:p>
          <a:p>
            <a:pPr>
              <a:buFontTx/>
              <a:buChar char="-"/>
            </a:pPr>
            <a:endParaRPr lang="en-US" i="1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endParaRPr lang="en-US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8AA374-C859-9543-ACCE-7108513D7D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477" y="1464310"/>
            <a:ext cx="8001873" cy="221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68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1227924" y="308120"/>
            <a:ext cx="7129926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800" dirty="0"/>
              <a:t>Notable approaches used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86149" y="1261700"/>
            <a:ext cx="7841015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rgbClr val="CFD8DC"/>
              </a:buClr>
            </a:pPr>
            <a:r>
              <a:rPr lang="en-US" dirty="0">
                <a:solidFill>
                  <a:srgbClr val="263238"/>
                </a:solidFill>
              </a:rPr>
              <a:t>Reinforcement Learning (RL);</a:t>
            </a:r>
            <a:endParaRPr lang="en-US" dirty="0"/>
          </a:p>
          <a:p>
            <a:pPr>
              <a:buClr>
                <a:srgbClr val="CFD8DC"/>
              </a:buClr>
            </a:pPr>
            <a:r>
              <a:rPr lang="en-US" dirty="0"/>
              <a:t>Supervised ML based on leaders’ agents (Imitation Learning), using:</a:t>
            </a:r>
          </a:p>
          <a:p>
            <a:pPr lvl="1">
              <a:buClr>
                <a:srgbClr val="CFD8DC"/>
              </a:buClr>
            </a:pPr>
            <a:r>
              <a:rPr lang="en-US" dirty="0"/>
              <a:t>Neural Networks;</a:t>
            </a:r>
          </a:p>
          <a:p>
            <a:pPr lvl="1">
              <a:buClr>
                <a:srgbClr val="CFD8DC"/>
              </a:buClr>
            </a:pPr>
            <a:r>
              <a:rPr lang="en-US" dirty="0"/>
              <a:t>Gradient boosting trees.</a:t>
            </a:r>
            <a:endParaRPr lang="el-GR" dirty="0"/>
          </a:p>
          <a:p>
            <a:pPr>
              <a:buClr>
                <a:srgbClr val="CFD8DC"/>
              </a:buClr>
            </a:pPr>
            <a:r>
              <a:rPr lang="en-US" dirty="0"/>
              <a:t>Rule-based AI;</a:t>
            </a:r>
          </a:p>
          <a:p>
            <a:pPr lvl="0">
              <a:buClr>
                <a:srgbClr val="CFD8DC"/>
              </a:buClr>
            </a:pPr>
            <a:r>
              <a:rPr lang="en-US" dirty="0"/>
              <a:t>Different combinations of the above approaches.</a:t>
            </a:r>
          </a:p>
          <a:p>
            <a:pPr>
              <a:buFontTx/>
              <a:buChar char="-"/>
            </a:pPr>
            <a:endParaRPr lang="en-US" i="1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endParaRPr lang="en-US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7568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1227924" y="308120"/>
            <a:ext cx="7129926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800" dirty="0"/>
              <a:t>Selected solutions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86149" y="1261700"/>
            <a:ext cx="7841015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CFD8DC"/>
              </a:buClr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place (absolute winner) </a:t>
            </a:r>
            <a:r>
              <a:rPr lang="en-US" dirty="0">
                <a:hlinkClick r:id="rId3"/>
              </a:rPr>
              <a:t>WeKick</a:t>
            </a:r>
            <a:r>
              <a:rPr lang="en-US" dirty="0"/>
              <a:t>;</a:t>
            </a:r>
          </a:p>
          <a:p>
            <a:pPr>
              <a:buClr>
                <a:srgbClr val="CFD8DC"/>
              </a:buClr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place </a:t>
            </a:r>
            <a:r>
              <a:rPr lang="en-US" dirty="0" err="1">
                <a:hlinkClick r:id="rId4"/>
              </a:rPr>
              <a:t>SaltyFish</a:t>
            </a:r>
            <a:r>
              <a:rPr lang="en-US" dirty="0"/>
              <a:t>;</a:t>
            </a:r>
          </a:p>
          <a:p>
            <a:pPr>
              <a:buClr>
                <a:srgbClr val="CFD8DC"/>
              </a:buClr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place </a:t>
            </a:r>
            <a:r>
              <a:rPr lang="en-US" dirty="0">
                <a:hlinkClick r:id="rId5"/>
              </a:rPr>
              <a:t>Raw Beast</a:t>
            </a:r>
            <a:r>
              <a:rPr lang="en-US" dirty="0"/>
              <a:t>;</a:t>
            </a:r>
          </a:p>
          <a:p>
            <a:pPr>
              <a:buClr>
                <a:srgbClr val="CFD8DC"/>
              </a:buClr>
            </a:pPr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place </a:t>
            </a:r>
            <a:r>
              <a:rPr lang="en-US" dirty="0">
                <a:hlinkClick r:id="rId6"/>
              </a:rPr>
              <a:t>TamakEri</a:t>
            </a:r>
            <a:r>
              <a:rPr lang="en-US" dirty="0"/>
              <a:t>;</a:t>
            </a:r>
          </a:p>
          <a:p>
            <a:pPr>
              <a:buClr>
                <a:srgbClr val="CFD8DC"/>
              </a:buClr>
            </a:pPr>
            <a:r>
              <a:rPr lang="en-US" dirty="0"/>
              <a:t>Supervised ML approaches (</a:t>
            </a:r>
            <a:r>
              <a:rPr lang="en-US" dirty="0">
                <a:hlinkClick r:id="rId7"/>
              </a:rPr>
              <a:t>7</a:t>
            </a:r>
            <a:r>
              <a:rPr lang="en-US" baseline="30000" dirty="0">
                <a:hlinkClick r:id="rId7"/>
              </a:rPr>
              <a:t>th</a:t>
            </a:r>
            <a:r>
              <a:rPr lang="en-US" dirty="0">
                <a:hlinkClick r:id="rId7"/>
              </a:rPr>
              <a:t> 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12</a:t>
            </a:r>
            <a:r>
              <a:rPr lang="en-US" baseline="30000" dirty="0">
                <a:hlinkClick r:id="rId8"/>
              </a:rPr>
              <a:t>th</a:t>
            </a:r>
            <a:r>
              <a:rPr lang="en-US" dirty="0"/>
              <a:t> );</a:t>
            </a:r>
          </a:p>
          <a:p>
            <a:pPr>
              <a:buClr>
                <a:srgbClr val="CFD8DC"/>
              </a:buClr>
            </a:pPr>
            <a:r>
              <a:rPr lang="en-US" dirty="0"/>
              <a:t>Rule-based: </a:t>
            </a:r>
            <a:r>
              <a:rPr lang="en-US" dirty="0">
                <a:hlinkClick r:id="rId9"/>
              </a:rPr>
              <a:t>21</a:t>
            </a:r>
            <a:r>
              <a:rPr lang="en-US" baseline="30000" dirty="0">
                <a:hlinkClick r:id="rId9"/>
              </a:rPr>
              <a:t>st</a:t>
            </a:r>
            <a:r>
              <a:rPr lang="en-US" dirty="0"/>
              <a:t> ; popular (</a:t>
            </a:r>
            <a:r>
              <a:rPr lang="en-US" dirty="0">
                <a:hlinkClick r:id="rId10"/>
              </a:rPr>
              <a:t>101</a:t>
            </a:r>
            <a:r>
              <a:rPr lang="en-US" baseline="30000" dirty="0">
                <a:hlinkClick r:id="rId10"/>
              </a:rPr>
              <a:t>st</a:t>
            </a:r>
            <a:r>
              <a:rPr lang="en-US" dirty="0">
                <a:hlinkClick r:id="rId10"/>
              </a:rPr>
              <a:t> </a:t>
            </a:r>
            <a:r>
              <a:rPr lang="en-US" dirty="0"/>
              <a:t>place), improved (</a:t>
            </a:r>
            <a:r>
              <a:rPr lang="en-US" dirty="0">
                <a:hlinkClick r:id="rId11"/>
              </a:rPr>
              <a:t>31</a:t>
            </a:r>
            <a:r>
              <a:rPr lang="en-US" baseline="30000" dirty="0">
                <a:hlinkClick r:id="rId11"/>
              </a:rPr>
              <a:t>st</a:t>
            </a:r>
            <a:r>
              <a:rPr lang="en-US" dirty="0">
                <a:hlinkClick r:id="rId11"/>
              </a:rPr>
              <a:t> </a:t>
            </a:r>
            <a:r>
              <a:rPr lang="en-US" dirty="0"/>
              <a:t>).</a:t>
            </a:r>
          </a:p>
          <a:p>
            <a:pPr>
              <a:buClr>
                <a:srgbClr val="CFD8DC"/>
              </a:buClr>
            </a:pPr>
            <a:endParaRPr lang="en-US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019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1227924" y="308120"/>
            <a:ext cx="7129926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800" dirty="0"/>
              <a:t>Additional Links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86149" y="1261700"/>
            <a:ext cx="7841015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CFD8DC"/>
              </a:buClr>
            </a:pPr>
            <a:r>
              <a:rPr lang="en-US" dirty="0">
                <a:hlinkClick r:id="rId3"/>
              </a:rPr>
              <a:t>GRF replays collection dataset</a:t>
            </a:r>
            <a:endParaRPr lang="en-US" dirty="0"/>
          </a:p>
          <a:p>
            <a:pPr>
              <a:buClr>
                <a:srgbClr val="CFD8DC"/>
              </a:buClr>
            </a:pPr>
            <a:endParaRPr lang="en-US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9982461"/>
      </p:ext>
    </p:extLst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5B0C1634E1F34BA138F9D499D3CB3E" ma:contentTypeVersion="0" ma:contentTypeDescription="Create a new document." ma:contentTypeScope="" ma:versionID="a06b25a8fa7b6d6107e8905391acf2d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9CE890-84CE-4573-814C-30472684A7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EF94015-446A-4CFB-A3C8-659682DAD53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FABA21F-7EE7-4AE8-A904-9EE50AD18F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220</Words>
  <Application>Microsoft Macintosh PowerPoint</Application>
  <PresentationFormat>On-screen Show (16:9)</PresentationFormat>
  <Paragraphs>47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Source Sans Pro</vt:lpstr>
      <vt:lpstr>Roboto Slab</vt:lpstr>
      <vt:lpstr>Arial</vt:lpstr>
      <vt:lpstr>Cordelia template</vt:lpstr>
      <vt:lpstr>Google Research Football: Updates and Kaggle Competition</vt:lpstr>
      <vt:lpstr>Windows Support in the official repository</vt:lpstr>
      <vt:lpstr>Tips on finding interesting ideas</vt:lpstr>
      <vt:lpstr>Kaggle Competition (Sept-Nov 2020)</vt:lpstr>
      <vt:lpstr>Notable approaches used</vt:lpstr>
      <vt:lpstr>Selected solutions</vt:lpstr>
      <vt:lpstr>Additional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Reboot</dc:title>
  <cp:lastModifiedBy>Victor Khaustov</cp:lastModifiedBy>
  <cp:revision>41</cp:revision>
  <dcterms:modified xsi:type="dcterms:W3CDTF">2021-10-13T04:58:15Z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0x010100435B0C1634E1F34BA138F9D499D3CB3E</vt:lpwstr>
  </property>
</Properties>
</file>