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1"/>
  </p:sldMasterIdLst>
  <p:notesMasterIdLst>
    <p:notesMasterId r:id="rId14"/>
  </p:notesMasterIdLst>
  <p:sldIdLst>
    <p:sldId id="256" r:id="rId2"/>
    <p:sldId id="259" r:id="rId3"/>
    <p:sldId id="257" r:id="rId4"/>
    <p:sldId id="269" r:id="rId5"/>
    <p:sldId id="267" r:id="rId6"/>
    <p:sldId id="266" r:id="rId7"/>
    <p:sldId id="268" r:id="rId8"/>
    <p:sldId id="263" r:id="rId9"/>
    <p:sldId id="264" r:id="rId10"/>
    <p:sldId id="265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C6878F-588C-E94B-89E2-577F5347590B}" v="498" dt="2021-10-06T04:58:08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39"/>
    <p:restoredTop sz="73182"/>
  </p:normalViewPr>
  <p:slideViewPr>
    <p:cSldViewPr snapToGrid="0" snapToObjects="1">
      <p:cViewPr>
        <p:scale>
          <a:sx n="89" d="100"/>
          <a:sy n="89" d="100"/>
        </p:scale>
        <p:origin x="-5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2DA2A-A345-FE42-B201-B7B2CC64A758}" type="datetimeFigureOut">
              <a:rPr lang="en-JP" smtClean="0"/>
              <a:t>2021/10/05</a:t>
            </a:fld>
            <a:endParaRPr lang="en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P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25EED-B5BE-7C45-9F67-8AA13805B0C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12263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Hello, I’m Ryoma Usui.</a:t>
            </a:r>
          </a:p>
          <a:p>
            <a:r>
              <a:rPr lang="en-JP" dirty="0"/>
              <a:t>The title of the paper is “Appllication of Retrograde Analysis on Fighting Games”.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1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158317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As mentioned earlier, fighting game has a moving mechanics like RPS.</a:t>
            </a:r>
          </a:p>
          <a:p>
            <a:r>
              <a:rPr lang="en-JP" dirty="0"/>
              <a:t>However, as the table shows, mixed actions in the games was only 2.07%.</a:t>
            </a:r>
          </a:p>
          <a:p>
            <a:r>
              <a:rPr lang="en-JP" dirty="0"/>
              <a:t>This means in most states, the nash player is playing deterministic strategy.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10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868086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Future work on this project.</a:t>
            </a:r>
          </a:p>
          <a:p>
            <a:r>
              <a:rPr lang="en-US" dirty="0"/>
              <a:t>One is scaling it to larger games by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expand the number of moves available to the agent ,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increase the range of distances.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study, each action has same lead time, attack duration, lag time.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So, these can be varied.</a:t>
            </a:r>
          </a:p>
          <a:p>
            <a:endParaRPr lang="en-US" dirty="0"/>
          </a:p>
          <a:p>
            <a:endParaRPr lang="en-US" dirty="0"/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11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978529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These are the contents of the paper.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2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70281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dirty="0"/>
              <a:t>In introduction, the Author pointed out that the notion of building perfect fighting game AI is ill-defined.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dirty="0"/>
              <a:t>And the goal of this paper is to understanding how AI solve the simultaneous action model and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impact it has on the game design.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First, build a broad definition of the state space of a fighting game based on finite state machines.</a:t>
            </a:r>
          </a:p>
          <a:p>
            <a:r>
              <a:rPr lang="en-US" dirty="0">
                <a:solidFill>
                  <a:schemeClr val="tx1"/>
                </a:solidFill>
              </a:rPr>
              <a:t>Then, solve AI with retrograde analysis and using Nash equilibrium to determine optimal play over the information sets. </a:t>
            </a:r>
            <a:endParaRPr lang="en-US" dirty="0"/>
          </a:p>
          <a:p>
            <a:r>
              <a:rPr lang="en-US" dirty="0"/>
              <a:t>Finally, builds an optimal strategy for a small fighting AI game and characterizes the solution to the game.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3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270986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dirty="0"/>
              <a:t>In related work section, it show some algorithm for fighting game like using N-grams, decision trees, and MCTS.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dirty="0"/>
              <a:t> It said nintendo amiibo shows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a machine learning model can also be effective in learning to play a fighting game, not just using rule-based AI.</a:t>
            </a:r>
            <a:endParaRPr lang="en-US" dirty="0"/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4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897312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//////////////////This paper analyse with MDA perspective.)))))))))))))))</a:t>
            </a:r>
          </a:p>
          <a:p>
            <a:r>
              <a:rPr lang="en-JP" dirty="0"/>
              <a:t>In fighting game, each player have finite state, and the whole state ‘sg’ is included in (player1 fsm) * (player2 fsm).</a:t>
            </a:r>
          </a:p>
          <a:p>
            <a:endParaRPr lang="en-JP" dirty="0"/>
          </a:p>
          <a:p>
            <a:r>
              <a:rPr lang="en-JP" dirty="0"/>
              <a:t>This is a game play tree </a:t>
            </a:r>
            <a:r>
              <a:rPr lang="en-US" dirty="0"/>
              <a:t>which creates an information set.</a:t>
            </a:r>
          </a:p>
          <a:p>
            <a:r>
              <a:rPr lang="en-US" dirty="0"/>
              <a:t>The reward is dependent on the action from player one and player two.</a:t>
            </a:r>
          </a:p>
          <a:p>
            <a:r>
              <a:rPr lang="en-US" dirty="0"/>
              <a:t>The depth 1 represents information set which is unknown when player 2 select an action.</a:t>
            </a:r>
          </a:p>
          <a:p>
            <a:endParaRPr lang="en-US" dirty="0"/>
          </a:p>
          <a:p>
            <a:r>
              <a:rPr lang="en-US" dirty="0"/>
              <a:t>The simultaneous move game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be modeled as a matrix game.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they have n types of actions, each player has n * n reward matrix.</a:t>
            </a:r>
            <a:endParaRPr lang="en-US" dirty="0"/>
          </a:p>
          <a:p>
            <a:endParaRPr lang="en-US" dirty="0"/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5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619115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simplify the game dynamics, it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assumed that the FSM has no lead or lag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Since it is simultaneous game, this can be modeled as RPS game.</a:t>
            </a:r>
          </a:p>
          <a:p>
            <a:r>
              <a:rPr lang="en-US" dirty="0"/>
              <a:t>By replacing the moves of RPS with moves from a fighting game, a similar reward matrix can be generated. </a:t>
            </a:r>
          </a:p>
          <a:p>
            <a:r>
              <a:rPr lang="en-JP" dirty="0"/>
              <a:t>As the circle figure shows, effectiveness relationship between actions in fighting game can be like RPS. </a:t>
            </a:r>
          </a:p>
          <a:p>
            <a:r>
              <a:rPr lang="en-JP" dirty="0"/>
              <a:t>Like moveA wins to block, block wins to moveB and moveB wins to moveA.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6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787701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These are sample matrix of reward.</a:t>
            </a:r>
          </a:p>
          <a:p>
            <a:r>
              <a:rPr lang="en-JP" dirty="0"/>
              <a:t>If players are out of attack distance, reward matrix would be zero.</a:t>
            </a:r>
          </a:p>
          <a:p>
            <a:endParaRPr lang="en-JP" dirty="0"/>
          </a:p>
          <a:p>
            <a:r>
              <a:rPr lang="en-JP" dirty="0"/>
              <a:t>The left matrix is rewards in intial time. The red numbers is chaging.</a:t>
            </a:r>
          </a:p>
          <a:p>
            <a:r>
              <a:rPr lang="en-JP" dirty="0"/>
              <a:t>This shows that rewards of matrix in time t is influenced by both positions of the players and the previous matrices.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7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536877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This is payoff matrix.</a:t>
            </a:r>
          </a:p>
          <a:p>
            <a:r>
              <a:rPr lang="en-JP" dirty="0"/>
              <a:t> There are simple five movements.</a:t>
            </a:r>
          </a:p>
          <a:p>
            <a:endParaRPr lang="en-JP" dirty="0"/>
          </a:p>
          <a:p>
            <a:r>
              <a:rPr lang="en-JP" dirty="0"/>
              <a:t>In retrograde analysis, time t starts from the end of the game.</a:t>
            </a:r>
          </a:p>
          <a:p>
            <a:r>
              <a:rPr lang="en-JP" dirty="0"/>
              <a:t>When t=0, the value of state s is player1 health - player2 health. If it is positive number, the reward will be highest because it means player 1 won.</a:t>
            </a:r>
          </a:p>
          <a:p>
            <a:r>
              <a:rPr lang="en-JP" dirty="0"/>
              <a:t>Time is going to the begening of the game and calculate the value.</a:t>
            </a:r>
          </a:p>
          <a:p>
            <a:endParaRPr lang="en-JP" dirty="0"/>
          </a:p>
          <a:p>
            <a:r>
              <a:rPr lang="en-JP" dirty="0"/>
              <a:t>This procedure continue until the values are converged.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8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8968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To understand how the nash equilibrium model work, some other AI were prepared.</a:t>
            </a:r>
          </a:p>
          <a:p>
            <a:r>
              <a:rPr lang="en-JP" dirty="0"/>
              <a:t>There are four other AI. Player which only punch, only kick, acting ramdomly, and act with simple rules.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dirty="0"/>
              <a:t>This is the result of the games. The player1 is nash AI.</a:t>
            </a:r>
          </a:p>
          <a:p>
            <a:r>
              <a:rPr lang="en-JP" dirty="0"/>
              <a:t>The games ended in four ways.</a:t>
            </a:r>
          </a:p>
          <a:p>
            <a:r>
              <a:rPr lang="en-JP" dirty="0"/>
              <a:t>Player 1 win, lose, tie, and run away.</a:t>
            </a:r>
          </a:p>
          <a:p>
            <a:r>
              <a:rPr lang="en-JP" dirty="0"/>
              <a:t>Run away is situation when both player choosed to keep moveing to out of range.</a:t>
            </a:r>
          </a:p>
          <a:p>
            <a:endParaRPr lang="en-JP" dirty="0"/>
          </a:p>
          <a:p>
            <a:r>
              <a:rPr lang="en-JP" dirty="0"/>
              <a:t>Nash AI never lost to other types of players. </a:t>
            </a:r>
          </a:p>
          <a:p>
            <a:r>
              <a:rPr lang="en-JP" dirty="0"/>
              <a:t>Most fights ended with running away.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25EED-B5BE-7C45-9F67-8AA13805B0C0}" type="slidenum">
              <a:rPr lang="en-JP" smtClean="0"/>
              <a:t>9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18048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02886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36245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4718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091531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5855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302720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453090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97487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67007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79575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191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63395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7922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80819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37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15756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3CB12-04FD-7640-903E-F4CF1E966494}" type="datetimeFigureOut">
              <a:rPr lang="en-JP" smtClean="0"/>
              <a:t>2021/10/02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15124E-C71A-C847-896D-8E569E78A125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07167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D124D-90FA-934E-A08E-52C5F7D89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980" y="951656"/>
            <a:ext cx="8823960" cy="3071704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Application of Retrograde Analysis on Fighting Games </a:t>
            </a:r>
            <a:br>
              <a:rPr lang="en-US" dirty="0"/>
            </a:br>
            <a:endParaRPr lang="en-JP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1B75A9-D771-8A45-B279-7D0B12E6A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7087" y="418799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Kristen Yu, Nathan R. Sturtevant </a:t>
            </a:r>
          </a:p>
          <a:p>
            <a:pPr algn="ctr"/>
            <a:r>
              <a:rPr lang="en-US" sz="2800" dirty="0"/>
              <a:t>2019 IEEE Conference on Games (</a:t>
            </a:r>
            <a:r>
              <a:rPr lang="en-US" sz="2800" dirty="0" err="1"/>
              <a:t>CoG</a:t>
            </a:r>
            <a:r>
              <a:rPr lang="en-US" sz="2800" dirty="0"/>
              <a:t>) </a:t>
            </a:r>
          </a:p>
          <a:p>
            <a:pPr algn="ctr"/>
            <a:endParaRPr lang="en-JP" sz="2800" dirty="0"/>
          </a:p>
        </p:txBody>
      </p:sp>
    </p:spTree>
    <p:extLst>
      <p:ext uri="{BB962C8B-B14F-4D97-AF65-F5344CB8AC3E}">
        <p14:creationId xmlns:p14="http://schemas.microsoft.com/office/powerpoint/2010/main" val="1982635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989A7-DD91-0C48-AF8F-2E631DA4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sz="4400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268D2-D8CA-6E49-9273-18B95B59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JP" sz="3200" dirty="0"/>
              <a:t>Mixed actions is only 2%</a:t>
            </a:r>
          </a:p>
          <a:p>
            <a:r>
              <a:rPr lang="en-US" sz="3200" dirty="0"/>
              <a:t>Nash player is playing a deterministic strategy in most of the states </a:t>
            </a:r>
          </a:p>
          <a:p>
            <a:endParaRPr lang="en-JP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DDE360-37E4-2C44-AE9B-1C20D076C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293" y="4632024"/>
            <a:ext cx="6271643" cy="9681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EA0617-EAF4-C644-92FD-8355559CF8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921" b="92822" l="6352" r="89549">
                        <a14:foregroundMark x1="52049" y1="15842" x2="45697" y2="13614"/>
                        <a14:foregroundMark x1="16803" y1="62871" x2="15574" y2="56436"/>
                        <a14:foregroundMark x1="14959" y1="55198" x2="17418" y2="58911"/>
                        <a14:foregroundMark x1="6762" y1="58911" x2="6762" y2="58911"/>
                        <a14:foregroundMark x1="6557" y1="58911" x2="6557" y2="58911"/>
                        <a14:foregroundMark x1="6557" y1="58911" x2="13934" y2="58416"/>
                        <a14:foregroundMark x1="13934" y1="58168" x2="21516" y2="57178"/>
                        <a14:foregroundMark x1="41393" y1="91089" x2="41803" y2="93069"/>
                        <a14:foregroundMark x1="57787" y1="78960" x2="61475" y2="76733"/>
                        <a14:foregroundMark x1="57582" y1="75248" x2="63525" y2="75000"/>
                        <a14:foregroundMark x1="64754" y1="74752" x2="65574" y2="77228"/>
                        <a14:foregroundMark x1="64959" y1="76733" x2="69262" y2="77723"/>
                        <a14:foregroundMark x1="70902" y1="77228" x2="71516" y2="76238"/>
                        <a14:foregroundMark x1="72541" y1="76980" x2="70902" y2="74752"/>
                        <a14:foregroundMark x1="45902" y1="12871" x2="39344" y2="13366"/>
                        <a14:foregroundMark x1="40369" y1="10396" x2="50000" y2="10644"/>
                        <a14:foregroundMark x1="47131" y1="7921" x2="43852" y2="841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06895" y="3817215"/>
            <a:ext cx="2934214" cy="242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5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F9DAC-9991-7143-A86B-9FEBBEC79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sz="4400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0DF21-5406-E44A-97E0-A7E85C5F4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JP" sz="3200" dirty="0"/>
              <a:t>Scale to larger game</a:t>
            </a:r>
          </a:p>
          <a:p>
            <a:pPr lvl="1"/>
            <a:r>
              <a:rPr lang="en-JP" sz="2800" dirty="0"/>
              <a:t>expand number of moves</a:t>
            </a:r>
          </a:p>
          <a:p>
            <a:pPr lvl="1"/>
            <a:r>
              <a:rPr lang="en-JP" sz="2800" dirty="0"/>
              <a:t>increase range of distances</a:t>
            </a:r>
          </a:p>
          <a:p>
            <a:pPr marL="457200" lvl="1" indent="0">
              <a:buNone/>
            </a:pPr>
            <a:endParaRPr lang="en-JP" sz="2800" dirty="0"/>
          </a:p>
          <a:p>
            <a:r>
              <a:rPr lang="en-JP" sz="3200" dirty="0"/>
              <a:t>Change the restriction of player actions</a:t>
            </a:r>
          </a:p>
          <a:p>
            <a:pPr lvl="1"/>
            <a:r>
              <a:rPr lang="en-JP" sz="2800" dirty="0"/>
              <a:t>lead time, attack duration, lag time</a:t>
            </a:r>
          </a:p>
          <a:p>
            <a:pPr lvl="1"/>
            <a:endParaRPr lang="en-JP" sz="2800" dirty="0"/>
          </a:p>
          <a:p>
            <a:endParaRPr lang="en-JP" sz="3200" dirty="0"/>
          </a:p>
        </p:txBody>
      </p:sp>
    </p:spTree>
    <p:extLst>
      <p:ext uri="{BB962C8B-B14F-4D97-AF65-F5344CB8AC3E}">
        <p14:creationId xmlns:p14="http://schemas.microsoft.com/office/powerpoint/2010/main" val="3033930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4A915-37A0-D448-B9FC-3EC437C14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60589"/>
            <a:ext cx="8596668" cy="1320800"/>
          </a:xfrm>
        </p:spPr>
        <p:txBody>
          <a:bodyPr>
            <a:normAutofit/>
          </a:bodyPr>
          <a:lstStyle/>
          <a:p>
            <a:r>
              <a:rPr lang="en-JP" sz="5400" dirty="0"/>
              <a:t>Thank you for listening.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5F9482-277C-A245-B5BF-75765B5EA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21935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C0664-4043-3041-B3E9-D170D522B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sz="4400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C345F-F3BB-ED42-8500-4D05FA8B7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1930400"/>
            <a:ext cx="8596668" cy="3880773"/>
          </a:xfrm>
        </p:spPr>
        <p:txBody>
          <a:bodyPr>
            <a:normAutofit/>
          </a:bodyPr>
          <a:lstStyle/>
          <a:p>
            <a:pPr>
              <a:buFont typeface="Wingdings 3" charset="2"/>
              <a:buAutoNum type="arabicPeriod"/>
            </a:pPr>
            <a:r>
              <a:rPr lang="en-US" sz="3200" dirty="0"/>
              <a:t>Introduction</a:t>
            </a:r>
          </a:p>
          <a:p>
            <a:pPr>
              <a:buAutoNum type="arabicPeriod"/>
            </a:pPr>
            <a:r>
              <a:rPr lang="en-JP" sz="3200" dirty="0"/>
              <a:t>Related work</a:t>
            </a:r>
          </a:p>
          <a:p>
            <a:pPr>
              <a:buAutoNum type="arabicPeriod"/>
            </a:pPr>
            <a:r>
              <a:rPr lang="en-JP" sz="3200" dirty="0"/>
              <a:t>Fighting game design</a:t>
            </a:r>
          </a:p>
          <a:p>
            <a:pPr>
              <a:buAutoNum type="arabicPeriod"/>
            </a:pPr>
            <a:r>
              <a:rPr lang="en-JP" sz="3200" dirty="0"/>
              <a:t>Solving a fighting game</a:t>
            </a:r>
          </a:p>
          <a:p>
            <a:pPr>
              <a:buAutoNum type="arabicPeriod"/>
            </a:pPr>
            <a:r>
              <a:rPr lang="en-JP" sz="3200" dirty="0"/>
              <a:t>Results and Discussion</a:t>
            </a:r>
          </a:p>
          <a:p>
            <a:pPr>
              <a:buAutoNum type="arabicPeriod"/>
            </a:pPr>
            <a:r>
              <a:rPr lang="en-JP" sz="3200" dirty="0"/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3650524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1AC04-A57E-0A46-AC4B-521165D7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sz="44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50AD5-06B0-B14F-B573-BB2886492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7" y="1930400"/>
            <a:ext cx="9958151" cy="4780353"/>
          </a:xfrm>
        </p:spPr>
        <p:txBody>
          <a:bodyPr>
            <a:normAutofit/>
          </a:bodyPr>
          <a:lstStyle/>
          <a:p>
            <a:r>
              <a:rPr lang="en-US" sz="2800" dirty="0"/>
              <a:t>notion of building a perfect AI for fighting games is </a:t>
            </a:r>
            <a:br>
              <a:rPr lang="en-US" sz="2800" dirty="0"/>
            </a:br>
            <a:r>
              <a:rPr lang="en-US" sz="2800" dirty="0"/>
              <a:t>ill-defined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Focus of this paper</a:t>
            </a:r>
          </a:p>
          <a:p>
            <a:pPr lvl="1"/>
            <a:r>
              <a:rPr lang="en-US" sz="2400" dirty="0"/>
              <a:t>build a broad definition of the state space</a:t>
            </a:r>
          </a:p>
          <a:p>
            <a:pPr lvl="1"/>
            <a:r>
              <a:rPr lang="en-US" sz="2400" dirty="0"/>
              <a:t>solve AI with retrograde analysis and using </a:t>
            </a:r>
            <a:br>
              <a:rPr lang="en-US" sz="2400" dirty="0"/>
            </a:br>
            <a:r>
              <a:rPr lang="en-US" sz="2400" dirty="0"/>
              <a:t>Nash equilibria</a:t>
            </a:r>
          </a:p>
          <a:p>
            <a:pPr lvl="1"/>
            <a:r>
              <a:rPr lang="en-US" sz="2400" dirty="0"/>
              <a:t>builds an optimal strategy and characterize the solution</a:t>
            </a:r>
          </a:p>
          <a:p>
            <a:endParaRPr lang="en-JP" sz="2800" dirty="0"/>
          </a:p>
        </p:txBody>
      </p:sp>
    </p:spTree>
    <p:extLst>
      <p:ext uri="{BB962C8B-B14F-4D97-AF65-F5344CB8AC3E}">
        <p14:creationId xmlns:p14="http://schemas.microsoft.com/office/powerpoint/2010/main" val="258814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FED90-4C47-6341-8977-450C72D9C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sz="4400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FB251-86D2-C44C-9BB5-060B46419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9147393" cy="4110962"/>
          </a:xfrm>
        </p:spPr>
        <p:txBody>
          <a:bodyPr>
            <a:normAutofit/>
          </a:bodyPr>
          <a:lstStyle/>
          <a:p>
            <a:r>
              <a:rPr lang="en-US" sz="3200" dirty="0"/>
              <a:t>using N-grams as a prediction algorithm </a:t>
            </a:r>
          </a:p>
          <a:p>
            <a:r>
              <a:rPr lang="en-US" sz="3200" dirty="0"/>
              <a:t>using decision trees to model AI behavior </a:t>
            </a:r>
          </a:p>
          <a:p>
            <a:r>
              <a:rPr lang="en-JP" sz="3200" dirty="0"/>
              <a:t>Amiibo algorithm</a:t>
            </a:r>
          </a:p>
          <a:p>
            <a:endParaRPr lang="en-JP" sz="3200" dirty="0"/>
          </a:p>
          <a:p>
            <a:r>
              <a:rPr lang="en-JP" sz="3200" dirty="0"/>
              <a:t>MCTS approach</a:t>
            </a:r>
          </a:p>
          <a:p>
            <a:pPr marL="457200" lvl="1" indent="0">
              <a:buNone/>
            </a:pPr>
            <a:r>
              <a:rPr lang="en-US" sz="2800" dirty="0"/>
              <a:t>no published work to understand why this algorithm is effective </a:t>
            </a:r>
          </a:p>
          <a:p>
            <a:pPr marL="457200" lvl="1" indent="0">
              <a:buNone/>
            </a:pPr>
            <a:endParaRPr lang="en-JP" sz="2800" dirty="0"/>
          </a:p>
          <a:p>
            <a:pPr marL="0" indent="0">
              <a:buNone/>
            </a:pPr>
            <a:endParaRPr lang="en-JP" sz="3200" dirty="0"/>
          </a:p>
          <a:p>
            <a:endParaRPr lang="en-JP" sz="3200" dirty="0"/>
          </a:p>
        </p:txBody>
      </p:sp>
    </p:spTree>
    <p:extLst>
      <p:ext uri="{BB962C8B-B14F-4D97-AF65-F5344CB8AC3E}">
        <p14:creationId xmlns:p14="http://schemas.microsoft.com/office/powerpoint/2010/main" val="3870914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11319-9F7C-2142-8FE3-FDDC25EF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03" y="332557"/>
            <a:ext cx="8596668" cy="1320800"/>
          </a:xfrm>
        </p:spPr>
        <p:txBody>
          <a:bodyPr>
            <a:normAutofit/>
          </a:bodyPr>
          <a:lstStyle/>
          <a:p>
            <a:r>
              <a:rPr lang="en-JP" sz="4400" dirty="0"/>
              <a:t>Fighting game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FAFDB-B5ED-174B-8B9D-E65D63674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184" y="5577712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/>
              <a:t>Each player has its own reward matrix</a:t>
            </a:r>
            <a:endParaRPr lang="en-JP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86C3EE-34EE-B54A-9D8C-371FDDE31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665" y="2310048"/>
            <a:ext cx="7008608" cy="25723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3D03A2-95EC-6C4B-BA15-DE4EEC7DDA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906" y="1571667"/>
            <a:ext cx="3705631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92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F61A9-1B0E-574B-BDB9-CE40D99F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sz="4400" dirty="0"/>
              <a:t>Fighting game design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0B2D2E-6DD8-BC4F-80BF-037687B63A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016" y="3691285"/>
            <a:ext cx="4303697" cy="23593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CAF4FA-A8CD-2B48-A133-76AE596C74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921" b="92822" l="6352" r="89549">
                        <a14:foregroundMark x1="52049" y1="15842" x2="45697" y2="13614"/>
                        <a14:foregroundMark x1="16803" y1="62871" x2="15574" y2="56436"/>
                        <a14:foregroundMark x1="14959" y1="55198" x2="17418" y2="58911"/>
                        <a14:foregroundMark x1="6762" y1="58911" x2="6762" y2="58911"/>
                        <a14:foregroundMark x1="6557" y1="58911" x2="6557" y2="58911"/>
                        <a14:foregroundMark x1="6557" y1="58911" x2="13934" y2="58416"/>
                        <a14:foregroundMark x1="13934" y1="58168" x2="21516" y2="57178"/>
                        <a14:foregroundMark x1="41393" y1="91089" x2="41803" y2="93069"/>
                        <a14:foregroundMark x1="57787" y1="78960" x2="61475" y2="76733"/>
                        <a14:foregroundMark x1="57582" y1="75248" x2="63525" y2="75000"/>
                        <a14:foregroundMark x1="64754" y1="74752" x2="65574" y2="77228"/>
                        <a14:foregroundMark x1="64959" y1="76733" x2="69262" y2="77723"/>
                        <a14:foregroundMark x1="70902" y1="77228" x2="71516" y2="76238"/>
                        <a14:foregroundMark x1="72541" y1="76980" x2="70902" y2="74752"/>
                        <a14:foregroundMark x1="45902" y1="12871" x2="39344" y2="13366"/>
                        <a14:foregroundMark x1="40369" y1="10396" x2="50000" y2="10644"/>
                        <a14:foregroundMark x1="47131" y1="7921" x2="43852" y2="841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49339" y="3508183"/>
            <a:ext cx="3429088" cy="2838835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B86FD85-2763-1844-824A-E374D0065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79100"/>
            <a:ext cx="8596668" cy="3880773"/>
          </a:xfrm>
        </p:spPr>
        <p:txBody>
          <a:bodyPr>
            <a:normAutofit/>
          </a:bodyPr>
          <a:lstStyle/>
          <a:p>
            <a:r>
              <a:rPr lang="en-JP" sz="3200" dirty="0"/>
              <a:t>It can be modeled as rock paper siccors</a:t>
            </a:r>
          </a:p>
        </p:txBody>
      </p:sp>
    </p:spTree>
    <p:extLst>
      <p:ext uri="{BB962C8B-B14F-4D97-AF65-F5344CB8AC3E}">
        <p14:creationId xmlns:p14="http://schemas.microsoft.com/office/powerpoint/2010/main" val="798270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33660-7B7B-9940-9895-A12FB9370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sz="4400" dirty="0"/>
              <a:t>Reward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68D95-7AFF-0B44-967E-463D3C489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447" y="2217739"/>
            <a:ext cx="9452504" cy="3880773"/>
          </a:xfrm>
        </p:spPr>
        <p:txBody>
          <a:bodyPr>
            <a:normAutofit/>
          </a:bodyPr>
          <a:lstStyle/>
          <a:p>
            <a:r>
              <a:rPr lang="en-US" sz="2800" dirty="0"/>
              <a:t>The rewards in the matrix are then influenced both by </a:t>
            </a:r>
            <a:br>
              <a:rPr lang="en-US" sz="2800" dirty="0"/>
            </a:br>
            <a:r>
              <a:rPr lang="en-US" sz="2800" dirty="0"/>
              <a:t>the positions of the players, </a:t>
            </a:r>
            <a:br>
              <a:rPr lang="en-US" sz="2800" dirty="0"/>
            </a:br>
            <a:r>
              <a:rPr lang="en-US" sz="2800" dirty="0"/>
              <a:t>and the rewards of the previous matrices. </a:t>
            </a:r>
          </a:p>
          <a:p>
            <a:endParaRPr lang="en-JP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5DBF18-73A1-C240-A52C-9A28A0156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707" y="4002374"/>
            <a:ext cx="8149861" cy="226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249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352D-1717-6A44-8C40-CBE9D9837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35" y="259580"/>
            <a:ext cx="8596668" cy="1320800"/>
          </a:xfrm>
        </p:spPr>
        <p:txBody>
          <a:bodyPr>
            <a:normAutofit/>
          </a:bodyPr>
          <a:lstStyle/>
          <a:p>
            <a:r>
              <a:rPr lang="en-JP" sz="4400" dirty="0"/>
              <a:t>Retrograde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A67BC-8E2F-2A4B-8F86-5D0C668B5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07" y="4825597"/>
            <a:ext cx="8596668" cy="1845926"/>
          </a:xfrm>
        </p:spPr>
        <p:txBody>
          <a:bodyPr/>
          <a:lstStyle/>
          <a:p>
            <a:endParaRPr lang="en-JP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5C48DE-FB64-6846-ABF6-8B63F157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74" y="1099263"/>
            <a:ext cx="8618619" cy="52280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F2F0EE-DA31-574E-97B5-10C05FD4D2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0713" y="438863"/>
            <a:ext cx="3192990" cy="76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345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9C96A-13C8-0040-B1D1-55B2AE48D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sz="4400" dirty="0"/>
              <a:t>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1AB99-0ABD-6443-9A93-1AF7B5B80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223" y="2479518"/>
            <a:ext cx="8596668" cy="15614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JP" sz="2800" dirty="0"/>
          </a:p>
          <a:p>
            <a:r>
              <a:rPr lang="en-JP" sz="2800" dirty="0"/>
              <a:t>Punch: </a:t>
            </a:r>
            <a:r>
              <a:rPr lang="en-US" sz="2800" dirty="0"/>
              <a:t>always punch </a:t>
            </a:r>
            <a:endParaRPr lang="en-JP" sz="2800" dirty="0"/>
          </a:p>
          <a:p>
            <a:r>
              <a:rPr lang="en-JP" sz="2800" dirty="0"/>
              <a:t>Kick: always kick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6A6C367-9CAF-6247-B1FE-A0FB5448F76E}"/>
              </a:ext>
            </a:extLst>
          </p:cNvPr>
          <p:cNvSpPr txBox="1">
            <a:spLocks/>
          </p:cNvSpPr>
          <p:nvPr/>
        </p:nvSpPr>
        <p:spPr>
          <a:xfrm>
            <a:off x="819223" y="4636026"/>
            <a:ext cx="8596668" cy="2476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JP" sz="2800" dirty="0"/>
              <a:t>random: </a:t>
            </a:r>
            <a:r>
              <a:rPr lang="en-US" sz="2800" dirty="0"/>
              <a:t>randomly select an action </a:t>
            </a:r>
            <a:endParaRPr lang="en-JP" sz="2800" dirty="0"/>
          </a:p>
          <a:p>
            <a:r>
              <a:rPr lang="en-JP" sz="2800" dirty="0"/>
              <a:t>Rules: punch if near</a:t>
            </a:r>
            <a:br>
              <a:rPr lang="en-JP" sz="2800" dirty="0"/>
            </a:br>
            <a:r>
              <a:rPr lang="en-JP" sz="2800" dirty="0"/>
              <a:t>		  kick if little far</a:t>
            </a:r>
            <a:br>
              <a:rPr lang="en-JP" sz="2800" dirty="0"/>
            </a:br>
            <a:r>
              <a:rPr lang="en-JP" sz="2800" dirty="0"/>
              <a:t>		  otherwise walk forward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6D14916-813A-D048-89FE-81DCB52D5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958" y="331411"/>
            <a:ext cx="4989754" cy="415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4942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{949A9F77-2B63-A140-BD25-0B655CF59083}tf10001060</Template>
  <TotalTime>6793</TotalTime>
  <Words>985</Words>
  <Application>Microsoft Macintosh PowerPoint</Application>
  <PresentationFormat>Widescreen</PresentationFormat>
  <Paragraphs>119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Application of Retrograde Analysis on Fighting Games  </vt:lpstr>
      <vt:lpstr>Contents</vt:lpstr>
      <vt:lpstr>Introduction</vt:lpstr>
      <vt:lpstr>Related Work</vt:lpstr>
      <vt:lpstr>Fighting game design</vt:lpstr>
      <vt:lpstr>Fighting game design</vt:lpstr>
      <vt:lpstr>Reward Matrix</vt:lpstr>
      <vt:lpstr>Retrograde analysis</vt:lpstr>
      <vt:lpstr>Result</vt:lpstr>
      <vt:lpstr>Discussion</vt:lpstr>
      <vt:lpstr>Future work</vt:lpstr>
      <vt:lpstr>Thank you for listening.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of Retrograde Analysis on Fighting Games  </dc:title>
  <dc:creator>臼居 諒馬</dc:creator>
  <cp:lastModifiedBy>臼居 諒馬</cp:lastModifiedBy>
  <cp:revision>1</cp:revision>
  <dcterms:created xsi:type="dcterms:W3CDTF">2021-10-02T12:56:53Z</dcterms:created>
  <dcterms:modified xsi:type="dcterms:W3CDTF">2021-10-07T06:10:39Z</dcterms:modified>
</cp:coreProperties>
</file>