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Hello, I’m Yuto Takiguchi. I’ll give a presentation about ‘Position Prediction of Opponent Players by SIRMs Fuzzy Models for RoboCup Soccer 2D simukation’.</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e77ad65ac4_0_10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e77ad65ac4_0_10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Next, the defence performance of the teammate </a:t>
            </a:r>
            <a:r>
              <a:rPr lang="ja"/>
              <a:t>players</a:t>
            </a:r>
            <a:r>
              <a:rPr lang="ja"/>
              <a:t> is investigated. The trained SIRMs fuzzy models are only employed by two side-back players as this position has the most number of defense chances during the games.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e77ad65ac4_0_10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e77ad65ac4_0_10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ja">
                <a:solidFill>
                  <a:srgbClr val="595959"/>
                </a:solidFill>
              </a:rPr>
              <a:t>The defense performance is evaluated in terms of the following six criteria for the computational experiments in this subsection:</a:t>
            </a:r>
            <a:endParaRPr>
              <a:solidFill>
                <a:srgbClr val="595959"/>
              </a:solidFill>
            </a:endParaRPr>
          </a:p>
          <a:p>
            <a:pPr indent="-298450" lvl="0" marL="457200" rtl="0" algn="l">
              <a:lnSpc>
                <a:spcPct val="115000"/>
              </a:lnSpc>
              <a:spcBef>
                <a:spcPts val="1200"/>
              </a:spcBef>
              <a:spcAft>
                <a:spcPts val="0"/>
              </a:spcAft>
              <a:buClr>
                <a:srgbClr val="595959"/>
              </a:buClr>
              <a:buSzPts val="1100"/>
              <a:buChar char="●"/>
            </a:pPr>
            <a:r>
              <a:rPr lang="ja">
                <a:solidFill>
                  <a:srgbClr val="595959"/>
                </a:solidFill>
              </a:rPr>
              <a:t>pass is the number of successful passes by the opponent players.</a:t>
            </a:r>
            <a:endParaRPr>
              <a:solidFill>
                <a:srgbClr val="595959"/>
              </a:solidFill>
            </a:endParaRPr>
          </a:p>
          <a:p>
            <a:pPr indent="-298450" lvl="0" marL="457200" rtl="0" algn="l">
              <a:lnSpc>
                <a:spcPct val="115000"/>
              </a:lnSpc>
              <a:spcBef>
                <a:spcPts val="0"/>
              </a:spcBef>
              <a:spcAft>
                <a:spcPts val="0"/>
              </a:spcAft>
              <a:buClr>
                <a:srgbClr val="595959"/>
              </a:buClr>
              <a:buSzPts val="1100"/>
              <a:buChar char="●"/>
            </a:pPr>
            <a:r>
              <a:rPr lang="ja">
                <a:solidFill>
                  <a:srgbClr val="595959"/>
                </a:solidFill>
              </a:rPr>
              <a:t>advance with pass is the number of times the ball was brought by more than five meters along the x-axis by the opponent players’ passes.</a:t>
            </a:r>
            <a:endParaRPr>
              <a:solidFill>
                <a:srgbClr val="595959"/>
              </a:solidFill>
            </a:endParaRPr>
          </a:p>
          <a:p>
            <a:pPr indent="-298450" lvl="0" marL="457200" rtl="0" algn="l">
              <a:lnSpc>
                <a:spcPct val="115000"/>
              </a:lnSpc>
              <a:spcBef>
                <a:spcPts val="0"/>
              </a:spcBef>
              <a:spcAft>
                <a:spcPts val="0"/>
              </a:spcAft>
              <a:buClr>
                <a:srgbClr val="595959"/>
              </a:buClr>
              <a:buSzPts val="1100"/>
              <a:buChar char="●"/>
            </a:pPr>
            <a:r>
              <a:rPr lang="ja">
                <a:solidFill>
                  <a:srgbClr val="595959"/>
                </a:solidFill>
              </a:rPr>
              <a:t>advance with dribble is the number of times the ball was brought by more than 10 meters along the x-axis by the opponent players’ dribbles.</a:t>
            </a:r>
            <a:endParaRPr>
              <a:solidFill>
                <a:srgbClr val="595959"/>
              </a:solidFill>
            </a:endParaRPr>
          </a:p>
          <a:p>
            <a:pPr indent="-298450" lvl="0" marL="457200" rtl="0" algn="l">
              <a:lnSpc>
                <a:spcPct val="115000"/>
              </a:lnSpc>
              <a:spcBef>
                <a:spcPts val="0"/>
              </a:spcBef>
              <a:spcAft>
                <a:spcPts val="0"/>
              </a:spcAft>
              <a:buClr>
                <a:srgbClr val="595959"/>
              </a:buClr>
              <a:buSzPts val="1100"/>
              <a:buChar char="●"/>
            </a:pPr>
            <a:r>
              <a:rPr lang="ja">
                <a:solidFill>
                  <a:srgbClr val="595959"/>
                </a:solidFill>
              </a:rPr>
              <a:t>opponent setplay is the number of opponent setplays as a result of the one-to-one defense.</a:t>
            </a:r>
            <a:endParaRPr>
              <a:solidFill>
                <a:srgbClr val="595959"/>
              </a:solidFill>
            </a:endParaRPr>
          </a:p>
          <a:p>
            <a:pPr indent="-298450" lvl="0" marL="457200" rtl="0" algn="l">
              <a:lnSpc>
                <a:spcPct val="115000"/>
              </a:lnSpc>
              <a:spcBef>
                <a:spcPts val="0"/>
              </a:spcBef>
              <a:spcAft>
                <a:spcPts val="0"/>
              </a:spcAft>
              <a:buClr>
                <a:srgbClr val="595959"/>
              </a:buClr>
              <a:buSzPts val="1100"/>
              <a:buChar char="●"/>
            </a:pPr>
            <a:r>
              <a:rPr lang="ja">
                <a:solidFill>
                  <a:srgbClr val="595959"/>
                </a:solidFill>
              </a:rPr>
              <a:t>our setplay is the number of self-team setplays as a result of the one-to-one defense. </a:t>
            </a:r>
            <a:endParaRPr>
              <a:solidFill>
                <a:srgbClr val="595959"/>
              </a:solidFill>
            </a:endParaRPr>
          </a:p>
          <a:p>
            <a:pPr indent="-298450" lvl="0" marL="457200" rtl="0" algn="l">
              <a:lnSpc>
                <a:spcPct val="115000"/>
              </a:lnSpc>
              <a:spcBef>
                <a:spcPts val="0"/>
              </a:spcBef>
              <a:spcAft>
                <a:spcPts val="0"/>
              </a:spcAft>
              <a:buClr>
                <a:srgbClr val="595959"/>
              </a:buClr>
              <a:buSzPts val="1100"/>
              <a:buChar char="●"/>
            </a:pPr>
            <a:r>
              <a:rPr lang="ja">
                <a:solidFill>
                  <a:srgbClr val="595959"/>
                </a:solidFill>
              </a:rPr>
              <a:t>our kick is the number of kicks by the defending teammate players.</a:t>
            </a:r>
            <a:endParaRPr>
              <a:solidFill>
                <a:srgbClr val="595959"/>
              </a:solidFill>
            </a:endParaRPr>
          </a:p>
          <a:p>
            <a:pPr indent="0" lvl="0" marL="0" rtl="0" algn="l">
              <a:lnSpc>
                <a:spcPct val="115000"/>
              </a:lnSpc>
              <a:spcBef>
                <a:spcPts val="1200"/>
              </a:spcBef>
              <a:spcAft>
                <a:spcPts val="0"/>
              </a:spcAft>
              <a:buNone/>
            </a:pPr>
            <a:r>
              <a:rPr lang="ja">
                <a:solidFill>
                  <a:srgbClr val="595959"/>
                </a:solidFill>
              </a:rPr>
              <a:t>After 100 games, it is results of the computational experiments. The number of passes are decreased by introducing the prediction of the attacking opponent players. Especially, the number of passes is the smallest when the predicted cycle by the SIRMs fuzzy model is two. This suggests that there is an optimal cycle of prediction when it is applied to the defensive behavior. This is also the case for the other criterion except opponent setplay. The opponent setplay did not happen in the experiments and there is no significant difference for this measure comparing with the others.</a:t>
            </a:r>
            <a:endParaRPr>
              <a:solidFill>
                <a:srgbClr val="595959"/>
              </a:solidFill>
            </a:endParaRPr>
          </a:p>
          <a:p>
            <a:pPr indent="0" lvl="0" marL="0" rtl="0" algn="l">
              <a:lnSpc>
                <a:spcPct val="115000"/>
              </a:lnSpc>
              <a:spcBef>
                <a:spcPts val="1200"/>
              </a:spcBef>
              <a:spcAft>
                <a:spcPts val="1200"/>
              </a:spcAft>
              <a:buNone/>
            </a:pPr>
            <a:r>
              <a:t/>
            </a:r>
            <a:endParaRPr>
              <a:solidFill>
                <a:srgbClr val="595959"/>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e77ad65ac4_0_10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e77ad65ac4_0_10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In conclusion, this paper shows one direction </a:t>
            </a:r>
            <a:r>
              <a:rPr lang="ja">
                <a:solidFill>
                  <a:srgbClr val="595959"/>
                </a:solidFill>
              </a:rPr>
              <a:t>for improving the defense performance is to improve the accuracy of the position prediction by SIRMs fuzzy models. And, in order to increase the prediction accuracy, more training patterns should be generated from log data of more soccer games.</a:t>
            </a:r>
            <a:endParaRPr>
              <a:solidFill>
                <a:srgbClr val="595959"/>
              </a:solidFill>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e77ad65ac4_0_10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e77ad65ac4_0_10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e77ad65ac4_0_9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e77ad65ac4_0_9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Structure of the paper is Abstract</a:t>
            </a:r>
            <a:r>
              <a:rPr lang="ja"/>
              <a:t>, </a:t>
            </a:r>
            <a:r>
              <a:rPr lang="ja"/>
              <a:t>Introduction, RoboCup, Proposed Method, Experiments, and Conclusions.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e77ad65ac4_0_9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e77ad65ac4_0_9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This paper proposes a method for position prediction of opponent attacking players using Single Input Rule Modules (SIRMs) fuzzy model in the RoboCup soccer simulation 2D league to reduce time cost of finding the optimal parameters for the behavior. This prediction method is applied to one-to-one defense only. So, This paper doesn’t consider defending with two players.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e77ad65ac4_0_9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e77ad65ac4_0_9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Clr>
                <a:srgbClr val="595959"/>
              </a:buClr>
              <a:buSzPts val="1100"/>
              <a:buChar char="●"/>
            </a:pPr>
            <a:r>
              <a:rPr lang="ja">
                <a:solidFill>
                  <a:srgbClr val="595959"/>
                </a:solidFill>
              </a:rPr>
              <a:t>RoboCup is a research project that involves various topics such as robotics and artificial intelligence. Soccer robots,rescue robots, and home robots are the main subjects of the project. </a:t>
            </a:r>
            <a:endParaRPr>
              <a:solidFill>
                <a:srgbClr val="595959"/>
              </a:solidFill>
            </a:endParaRPr>
          </a:p>
          <a:p>
            <a:pPr indent="-298450" lvl="0" marL="457200" rtl="0" algn="l">
              <a:lnSpc>
                <a:spcPct val="115000"/>
              </a:lnSpc>
              <a:spcBef>
                <a:spcPts val="0"/>
              </a:spcBef>
              <a:spcAft>
                <a:spcPts val="0"/>
              </a:spcAft>
              <a:buClr>
                <a:srgbClr val="595959"/>
              </a:buClr>
              <a:buSzPts val="1100"/>
              <a:buChar char="●"/>
            </a:pPr>
            <a:r>
              <a:rPr lang="ja">
                <a:solidFill>
                  <a:srgbClr val="595959"/>
                </a:solidFill>
              </a:rPr>
              <a:t>The aim of RoboCup soccer is to develop the autonomous robot that beats the human world champion team of soccer by the year 2050. So, this paper research one-to-one defense that is one of the important parts of soccer to achieve the goal.</a:t>
            </a:r>
            <a:endParaRPr sz="1800">
              <a:solidFill>
                <a:srgbClr val="595959"/>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e77ad65ac4_0_9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e77ad65ac4_0_9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A single-input-rule modules (SIRMs) fuzzy model is one variation of fuzzy systems. Fuzzy model has some rule modules. It is if-then rule, such as IF x is A THEN y is B. In SIRMs fuzzy model, A fuzzy if-then rule in a rule module has only one attribute in its antecedent part.</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e77ad65ac4_0_10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e77ad65ac4_0_10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This is overview of the SIRMs fuzzy model. </a:t>
            </a:r>
            <a:endParaRPr/>
          </a:p>
          <a:p>
            <a:pPr indent="0" lvl="0" marL="0" rtl="0" algn="l">
              <a:spcBef>
                <a:spcPts val="0"/>
              </a:spcBef>
              <a:spcAft>
                <a:spcPts val="0"/>
              </a:spcAft>
              <a:buNone/>
            </a:pPr>
            <a:r>
              <a:rPr lang="ja"/>
              <a:t>xi is input attribute.</a:t>
            </a:r>
            <a:endParaRPr/>
          </a:p>
          <a:p>
            <a:pPr indent="0" lvl="0" marL="0" rtl="0" algn="l">
              <a:spcBef>
                <a:spcPts val="0"/>
              </a:spcBef>
              <a:spcAft>
                <a:spcPts val="0"/>
              </a:spcAft>
              <a:buNone/>
            </a:pPr>
            <a:r>
              <a:rPr lang="ja"/>
              <a:t> yi is the inference result from the i-th rule module.</a:t>
            </a:r>
            <a:endParaRPr/>
          </a:p>
          <a:p>
            <a:pPr indent="0" lvl="0" marL="0" rtl="0" algn="l">
              <a:spcBef>
                <a:spcPts val="0"/>
              </a:spcBef>
              <a:spcAft>
                <a:spcPts val="0"/>
              </a:spcAft>
              <a:buNone/>
            </a:pPr>
            <a:r>
              <a:rPr lang="ja"/>
              <a:t> hij is the </a:t>
            </a:r>
            <a:r>
              <a:rPr lang="ja"/>
              <a:t>compatibility</a:t>
            </a:r>
            <a:r>
              <a:rPr lang="ja"/>
              <a:t> of the antecedent part with the input vector. </a:t>
            </a:r>
            <a:endParaRPr/>
          </a:p>
          <a:p>
            <a:pPr indent="0" lvl="0" marL="0" rtl="0" algn="l">
              <a:spcBef>
                <a:spcPts val="0"/>
              </a:spcBef>
              <a:spcAft>
                <a:spcPts val="0"/>
              </a:spcAft>
              <a:buNone/>
            </a:pPr>
            <a:r>
              <a:rPr lang="ja"/>
              <a:t>cij is the consequent real value of the fuzzy if-then rule. </a:t>
            </a:r>
            <a:endParaRPr/>
          </a:p>
          <a:p>
            <a:pPr indent="0" lvl="0" marL="0" rtl="0" algn="l">
              <a:spcBef>
                <a:spcPts val="0"/>
              </a:spcBef>
              <a:spcAft>
                <a:spcPts val="0"/>
              </a:spcAft>
              <a:buNone/>
            </a:pPr>
            <a:r>
              <a:rPr lang="ja"/>
              <a:t>wi is the degree of importance, and </a:t>
            </a:r>
            <a:endParaRPr/>
          </a:p>
          <a:p>
            <a:pPr indent="0" lvl="0" marL="0" rtl="0" algn="l">
              <a:spcBef>
                <a:spcPts val="0"/>
              </a:spcBef>
              <a:spcAft>
                <a:spcPts val="0"/>
              </a:spcAft>
              <a:buNone/>
            </a:pPr>
            <a:r>
              <a:rPr lang="ja"/>
              <a:t>y is the final output of the SIRMs fuzzy model.</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e77ad65ac4_0_10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e77ad65ac4_0_10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ja">
                <a:solidFill>
                  <a:schemeClr val="dk1"/>
                </a:solidFill>
              </a:rPr>
              <a:t>Let me consider that I have an n-dimensional input real vector. Then hij can be calculated by the above 2 equation, where Aij is assumed to be a Gaussian function and aij, bij are the parameter of the Gaussian function. </a:t>
            </a:r>
            <a:endParaRPr>
              <a:solidFill>
                <a:schemeClr val="dk1"/>
              </a:solidFill>
            </a:endParaRPr>
          </a:p>
          <a:p>
            <a:pPr indent="0" lvl="0" marL="0" rtl="0" algn="l">
              <a:spcBef>
                <a:spcPts val="0"/>
              </a:spcBef>
              <a:spcAft>
                <a:spcPts val="0"/>
              </a:spcAft>
              <a:buClr>
                <a:schemeClr val="dk1"/>
              </a:buClr>
              <a:buSzPts val="1100"/>
              <a:buFont typeface="Arial"/>
              <a:buNone/>
            </a:pPr>
            <a:r>
              <a:rPr lang="ja">
                <a:solidFill>
                  <a:schemeClr val="dk1"/>
                </a:solidFill>
              </a:rPr>
              <a:t>yi and y is calculated by this equation.</a:t>
            </a:r>
            <a:endParaRPr>
              <a:solidFill>
                <a:schemeClr val="dk1"/>
              </a:solidFill>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e77ad65ac4_0_10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e77ad65ac4_0_10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ja">
                <a:solidFill>
                  <a:schemeClr val="dk1"/>
                </a:solidFill>
              </a:rPr>
              <a:t>In this paper, the steepest descent method is used for the learning of the parameters of the SIRMs fuzzy model. The steepest descent is a technique to modify a model parameter so that the loss is minimized. The parameters to learn in an SIRMs model are aij, bij, yi, and wi.</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e77ad65ac4_0_10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e77ad65ac4_0_10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This paper investigate the prediction accuracy of a dribbling opponent player by the SIRMs fuzzy model. Training patterns for the SIRMs fuzzy model were obtained from 100 game-logs. From the game logs, one-to-one situations are extracted to generate labeled patterns. The one-to-one situation is defined as following:</a:t>
            </a:r>
            <a:endParaRPr/>
          </a:p>
          <a:p>
            <a:pPr indent="-298450" lvl="0" marL="457200" rtl="0" algn="l">
              <a:lnSpc>
                <a:spcPct val="115000"/>
              </a:lnSpc>
              <a:spcBef>
                <a:spcPts val="0"/>
              </a:spcBef>
              <a:spcAft>
                <a:spcPts val="0"/>
              </a:spcAft>
              <a:buClr>
                <a:srgbClr val="595959"/>
              </a:buClr>
              <a:buSzPts val="1100"/>
              <a:buChar char="●"/>
            </a:pPr>
            <a:r>
              <a:rPr lang="ja">
                <a:solidFill>
                  <a:srgbClr val="595959"/>
                </a:solidFill>
              </a:rPr>
              <a:t>There is only one opponent player within a radius of five meters of the teammate player.</a:t>
            </a:r>
            <a:endParaRPr>
              <a:solidFill>
                <a:srgbClr val="595959"/>
              </a:solidFill>
            </a:endParaRPr>
          </a:p>
          <a:p>
            <a:pPr indent="-298450" lvl="0" marL="457200" rtl="0" algn="l">
              <a:lnSpc>
                <a:spcPct val="115000"/>
              </a:lnSpc>
              <a:spcBef>
                <a:spcPts val="0"/>
              </a:spcBef>
              <a:spcAft>
                <a:spcPts val="0"/>
              </a:spcAft>
              <a:buClr>
                <a:srgbClr val="595959"/>
              </a:buClr>
              <a:buSzPts val="1100"/>
              <a:buChar char="●"/>
            </a:pPr>
            <a:r>
              <a:rPr lang="ja">
                <a:solidFill>
                  <a:srgbClr val="595959"/>
                </a:solidFill>
              </a:rPr>
              <a:t>The player who kicked the ball just before that is the target opponent player to be predicted.</a:t>
            </a:r>
            <a:endParaRPr>
              <a:solidFill>
                <a:srgbClr val="595959"/>
              </a:solidFill>
            </a:endParaRPr>
          </a:p>
          <a:p>
            <a:pPr indent="-298450" lvl="0" marL="457200" rtl="0" algn="l">
              <a:lnSpc>
                <a:spcPct val="115000"/>
              </a:lnSpc>
              <a:spcBef>
                <a:spcPts val="0"/>
              </a:spcBef>
              <a:spcAft>
                <a:spcPts val="0"/>
              </a:spcAft>
              <a:buClr>
                <a:srgbClr val="595959"/>
              </a:buClr>
              <a:buSzPts val="1100"/>
              <a:buChar char="●"/>
            </a:pPr>
            <a:r>
              <a:rPr lang="ja">
                <a:solidFill>
                  <a:srgbClr val="595959"/>
                </a:solidFill>
              </a:rPr>
              <a:t>The ball is within a radius of less than five meters of the target opponent player.</a:t>
            </a:r>
            <a:endParaRPr>
              <a:solidFill>
                <a:srgbClr val="595959"/>
              </a:solidFill>
            </a:endParaRPr>
          </a:p>
          <a:p>
            <a:pPr indent="-298450" lvl="0" marL="457200" rtl="0" algn="l">
              <a:lnSpc>
                <a:spcPct val="115000"/>
              </a:lnSpc>
              <a:spcBef>
                <a:spcPts val="0"/>
              </a:spcBef>
              <a:spcAft>
                <a:spcPts val="0"/>
              </a:spcAft>
              <a:buClr>
                <a:srgbClr val="595959"/>
              </a:buClr>
              <a:buSzPts val="1100"/>
              <a:buChar char="●"/>
            </a:pPr>
            <a:r>
              <a:rPr lang="ja">
                <a:solidFill>
                  <a:srgbClr val="595959"/>
                </a:solidFill>
              </a:rPr>
              <a:t>The teammate player who predicts the position of the target opponent player is nearest to the target opponent player.</a:t>
            </a:r>
            <a:endParaRPr>
              <a:solidFill>
                <a:srgbClr val="595959"/>
              </a:solidFill>
            </a:endParaRPr>
          </a:p>
          <a:p>
            <a:pPr indent="0" lvl="0" marL="0" rtl="0" algn="l">
              <a:lnSpc>
                <a:spcPct val="115000"/>
              </a:lnSpc>
              <a:spcBef>
                <a:spcPts val="1200"/>
              </a:spcBef>
              <a:spcAft>
                <a:spcPts val="1200"/>
              </a:spcAft>
              <a:buNone/>
            </a:pPr>
            <a:r>
              <a:rPr lang="ja">
                <a:solidFill>
                  <a:srgbClr val="595959"/>
                </a:solidFill>
              </a:rPr>
              <a:t>The model predicts the position of the target opponent player one, two or three, and five cycles later from the current time. And, this is the average errors of the trained SIRMs fuzzy models. It is observed that the prediction error becomes larger as the prediction cycles increases. This is because the prediction for far future states is more difficult than that for near future states. </a:t>
            </a:r>
            <a:endParaRPr>
              <a:solidFill>
                <a:srgbClr val="595959"/>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8.png"/><Relationship Id="rId5" Type="http://schemas.openxmlformats.org/officeDocument/2006/relationships/image" Target="../media/image2.png"/><Relationship Id="rId6" Type="http://schemas.openxmlformats.org/officeDocument/2006/relationships/image" Target="../media/image7.png"/><Relationship Id="rId7"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ja" sz="3500"/>
              <a:t>Position Prediction of Opponent Players by SIRMs Fuzzy Models for RoboCup Soccer 2D Simulation</a:t>
            </a:r>
            <a:endParaRPr sz="3500"/>
          </a:p>
        </p:txBody>
      </p:sp>
      <p:sp>
        <p:nvSpPr>
          <p:cNvPr id="55" name="Google Shape;55;p13"/>
          <p:cNvSpPr txBox="1"/>
          <p:nvPr>
            <p:ph idx="1" type="subTitle"/>
          </p:nvPr>
        </p:nvSpPr>
        <p:spPr>
          <a:xfrm>
            <a:off x="311700" y="2834125"/>
            <a:ext cx="8520600" cy="1912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ja" sz="1600"/>
              <a:t>2016 Joint 8th International Conference on Soft Computing and Intelligent Systems (SCIS) and 17th International Symposium on Advanced Intelligent Systems (ISIS)</a:t>
            </a:r>
            <a:endParaRPr sz="1600"/>
          </a:p>
          <a:p>
            <a:pPr indent="0" lvl="0" marL="0" rtl="0" algn="ctr">
              <a:spcBef>
                <a:spcPts val="0"/>
              </a:spcBef>
              <a:spcAft>
                <a:spcPts val="0"/>
              </a:spcAft>
              <a:buNone/>
            </a:pPr>
            <a:r>
              <a:t/>
            </a:r>
            <a:endParaRPr sz="1600"/>
          </a:p>
          <a:p>
            <a:pPr indent="0" lvl="0" marL="0" rtl="0" algn="ctr">
              <a:spcBef>
                <a:spcPts val="0"/>
              </a:spcBef>
              <a:spcAft>
                <a:spcPts val="0"/>
              </a:spcAft>
              <a:buNone/>
            </a:pPr>
            <a:r>
              <a:rPr lang="ja" sz="1600"/>
              <a:t>Tomonari Nakade; Tomoharu Nakashima; Hidehisa Akiyama; Hirosato Seki</a:t>
            </a:r>
            <a:endParaRPr sz="16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ja"/>
              <a:t>Experiments -Evaluation of Defense Performance-</a:t>
            </a:r>
            <a:endParaRPr/>
          </a:p>
          <a:p>
            <a:pPr indent="0" lvl="0" marL="0" rtl="0" algn="l">
              <a:spcBef>
                <a:spcPts val="0"/>
              </a:spcBef>
              <a:spcAft>
                <a:spcPts val="0"/>
              </a:spcAft>
              <a:buNone/>
            </a:pPr>
            <a:r>
              <a:t/>
            </a:r>
            <a:endParaRPr/>
          </a:p>
        </p:txBody>
      </p:sp>
      <p:sp>
        <p:nvSpPr>
          <p:cNvPr id="113" name="Google Shape;113;p22"/>
          <p:cNvSpPr txBox="1"/>
          <p:nvPr>
            <p:ph idx="1" type="body"/>
          </p:nvPr>
        </p:nvSpPr>
        <p:spPr>
          <a:xfrm>
            <a:off x="398775" y="110272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The trained SIRMs fuzzy models are only employed by two side-back players as this position has the most number of defense chances during the games.</a:t>
            </a:r>
            <a:endParaRPr/>
          </a:p>
          <a:p>
            <a:pPr indent="0" lvl="0" marL="457200" rtl="0" algn="l">
              <a:spcBef>
                <a:spcPts val="1200"/>
              </a:spcBef>
              <a:spcAft>
                <a:spcPts val="1200"/>
              </a:spcAft>
              <a:buNone/>
            </a:pPr>
            <a:r>
              <a:t/>
            </a:r>
            <a:endParaRPr/>
          </a:p>
        </p:txBody>
      </p:sp>
      <p:pic>
        <p:nvPicPr>
          <p:cNvPr id="114" name="Google Shape;114;p22"/>
          <p:cNvPicPr preferRelativeResize="0"/>
          <p:nvPr/>
        </p:nvPicPr>
        <p:blipFill>
          <a:blip r:embed="rId3">
            <a:alphaModFix/>
          </a:blip>
          <a:stretch>
            <a:fillRect/>
          </a:stretch>
        </p:blipFill>
        <p:spPr>
          <a:xfrm>
            <a:off x="2160513" y="1986338"/>
            <a:ext cx="4524375" cy="29622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ja"/>
              <a:t>Experiments -Evaluation of Defense Performance-</a:t>
            </a:r>
            <a:endParaRPr/>
          </a:p>
          <a:p>
            <a:pPr indent="0" lvl="0" marL="0" rtl="0" algn="l">
              <a:spcBef>
                <a:spcPts val="0"/>
              </a:spcBef>
              <a:spcAft>
                <a:spcPts val="0"/>
              </a:spcAft>
              <a:buNone/>
            </a:pPr>
            <a:r>
              <a:t/>
            </a:r>
            <a:endParaRPr/>
          </a:p>
        </p:txBody>
      </p:sp>
      <p:sp>
        <p:nvSpPr>
          <p:cNvPr id="120" name="Google Shape;120;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The defense performance is evaluated in terms of the following six criteria for the computational experiments in this subsection:</a:t>
            </a:r>
            <a:endParaRPr/>
          </a:p>
          <a:p>
            <a:pPr indent="-317500" lvl="1" marL="914400" rtl="0" algn="l">
              <a:spcBef>
                <a:spcPts val="0"/>
              </a:spcBef>
              <a:spcAft>
                <a:spcPts val="0"/>
              </a:spcAft>
              <a:buSzPts val="1400"/>
              <a:buChar char="○"/>
            </a:pPr>
            <a:r>
              <a:rPr lang="ja"/>
              <a:t>Pass</a:t>
            </a:r>
            <a:endParaRPr/>
          </a:p>
          <a:p>
            <a:pPr indent="-317500" lvl="1" marL="914400" rtl="0" algn="l">
              <a:spcBef>
                <a:spcPts val="0"/>
              </a:spcBef>
              <a:spcAft>
                <a:spcPts val="0"/>
              </a:spcAft>
              <a:buSzPts val="1400"/>
              <a:buChar char="○"/>
            </a:pPr>
            <a:r>
              <a:rPr lang="ja"/>
              <a:t>Advance with pass</a:t>
            </a:r>
            <a:endParaRPr/>
          </a:p>
          <a:p>
            <a:pPr indent="-317500" lvl="1" marL="914400" rtl="0" algn="l">
              <a:spcBef>
                <a:spcPts val="0"/>
              </a:spcBef>
              <a:spcAft>
                <a:spcPts val="0"/>
              </a:spcAft>
              <a:buSzPts val="1400"/>
              <a:buChar char="○"/>
            </a:pPr>
            <a:r>
              <a:rPr lang="ja"/>
              <a:t>Advance with dribble</a:t>
            </a:r>
            <a:endParaRPr/>
          </a:p>
          <a:p>
            <a:pPr indent="-317500" lvl="1" marL="914400" rtl="0" algn="l">
              <a:spcBef>
                <a:spcPts val="0"/>
              </a:spcBef>
              <a:spcAft>
                <a:spcPts val="0"/>
              </a:spcAft>
              <a:buSzPts val="1400"/>
              <a:buChar char="○"/>
            </a:pPr>
            <a:r>
              <a:rPr lang="ja"/>
              <a:t>Opponent setplay</a:t>
            </a:r>
            <a:endParaRPr/>
          </a:p>
          <a:p>
            <a:pPr indent="-317500" lvl="1" marL="914400" rtl="0" algn="l">
              <a:spcBef>
                <a:spcPts val="0"/>
              </a:spcBef>
              <a:spcAft>
                <a:spcPts val="0"/>
              </a:spcAft>
              <a:buSzPts val="1400"/>
              <a:buChar char="○"/>
            </a:pPr>
            <a:r>
              <a:rPr lang="ja"/>
              <a:t>Our setplay</a:t>
            </a:r>
            <a:endParaRPr/>
          </a:p>
          <a:p>
            <a:pPr indent="-317500" lvl="1" marL="914400" rtl="0" algn="l">
              <a:spcBef>
                <a:spcPts val="0"/>
              </a:spcBef>
              <a:spcAft>
                <a:spcPts val="0"/>
              </a:spcAft>
              <a:buSzPts val="1400"/>
              <a:buChar char="○"/>
            </a:pPr>
            <a:r>
              <a:rPr lang="ja"/>
              <a:t>Our kick</a:t>
            </a:r>
            <a:endParaRPr/>
          </a:p>
          <a:p>
            <a:pPr indent="0" lvl="0" marL="0" rtl="0" algn="l">
              <a:spcBef>
                <a:spcPts val="1200"/>
              </a:spcBef>
              <a:spcAft>
                <a:spcPts val="1200"/>
              </a:spcAft>
              <a:buNone/>
            </a:pPr>
            <a:r>
              <a:rPr lang="ja"/>
              <a:t>	</a:t>
            </a:r>
            <a:endParaRPr/>
          </a:p>
        </p:txBody>
      </p:sp>
      <p:pic>
        <p:nvPicPr>
          <p:cNvPr id="121" name="Google Shape;121;p23"/>
          <p:cNvPicPr preferRelativeResize="0"/>
          <p:nvPr/>
        </p:nvPicPr>
        <p:blipFill>
          <a:blip r:embed="rId3">
            <a:alphaModFix/>
          </a:blip>
          <a:stretch>
            <a:fillRect/>
          </a:stretch>
        </p:blipFill>
        <p:spPr>
          <a:xfrm>
            <a:off x="2853525" y="3010675"/>
            <a:ext cx="6194051" cy="20413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Conclusions</a:t>
            </a:r>
            <a:endParaRPr/>
          </a:p>
        </p:txBody>
      </p:sp>
      <p:sp>
        <p:nvSpPr>
          <p:cNvPr id="127" name="Google Shape;127;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O</a:t>
            </a:r>
            <a:r>
              <a:rPr lang="ja"/>
              <a:t>ne direction for improving the defense performance is to improve the accuracy of the position prediction by SIRMs fuzzy models.</a:t>
            </a:r>
            <a:endParaRPr/>
          </a:p>
          <a:p>
            <a:pPr indent="-342900" lvl="0" marL="457200" rtl="0" algn="l">
              <a:spcBef>
                <a:spcPts val="0"/>
              </a:spcBef>
              <a:spcAft>
                <a:spcPts val="0"/>
              </a:spcAft>
              <a:buSzPts val="1800"/>
              <a:buChar char="●"/>
            </a:pPr>
            <a:r>
              <a:rPr lang="ja"/>
              <a:t>In order to increase the prediction accuracy, more training patterns should be generated from log data of more soccer games.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33" name="Google Shape;133;p25"/>
          <p:cNvSpPr txBox="1"/>
          <p:nvPr>
            <p:ph idx="1" type="body"/>
          </p:nvPr>
        </p:nvSpPr>
        <p:spPr>
          <a:xfrm>
            <a:off x="311700" y="1966050"/>
            <a:ext cx="8520600" cy="12114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1200"/>
              </a:spcAft>
              <a:buNone/>
            </a:pPr>
            <a:r>
              <a:rPr lang="ja" sz="7000"/>
              <a:t>Thank you.</a:t>
            </a:r>
            <a:endParaRPr sz="7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Structure of the paper</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Abstract</a:t>
            </a:r>
            <a:endParaRPr/>
          </a:p>
          <a:p>
            <a:pPr indent="-342900" lvl="0" marL="457200" rtl="0" algn="l">
              <a:spcBef>
                <a:spcPts val="0"/>
              </a:spcBef>
              <a:spcAft>
                <a:spcPts val="0"/>
              </a:spcAft>
              <a:buSzPts val="1800"/>
              <a:buChar char="●"/>
            </a:pPr>
            <a:r>
              <a:rPr lang="ja"/>
              <a:t>Introduction</a:t>
            </a:r>
            <a:endParaRPr/>
          </a:p>
          <a:p>
            <a:pPr indent="-342900" lvl="0" marL="457200" rtl="0" algn="l">
              <a:spcBef>
                <a:spcPts val="0"/>
              </a:spcBef>
              <a:spcAft>
                <a:spcPts val="0"/>
              </a:spcAft>
              <a:buSzPts val="1800"/>
              <a:buChar char="●"/>
            </a:pPr>
            <a:r>
              <a:rPr lang="ja"/>
              <a:t>RoboCup</a:t>
            </a:r>
            <a:endParaRPr/>
          </a:p>
          <a:p>
            <a:pPr indent="-342900" lvl="0" marL="457200" rtl="0" algn="l">
              <a:spcBef>
                <a:spcPts val="0"/>
              </a:spcBef>
              <a:spcAft>
                <a:spcPts val="0"/>
              </a:spcAft>
              <a:buSzPts val="1800"/>
              <a:buChar char="●"/>
            </a:pPr>
            <a:r>
              <a:rPr lang="ja"/>
              <a:t>Proposed Method</a:t>
            </a:r>
            <a:endParaRPr/>
          </a:p>
          <a:p>
            <a:pPr indent="-342900" lvl="0" marL="457200" rtl="0" algn="l">
              <a:spcBef>
                <a:spcPts val="0"/>
              </a:spcBef>
              <a:spcAft>
                <a:spcPts val="0"/>
              </a:spcAft>
              <a:buSzPts val="1800"/>
              <a:buChar char="●"/>
            </a:pPr>
            <a:r>
              <a:rPr lang="ja"/>
              <a:t>Experiments</a:t>
            </a:r>
            <a:endParaRPr/>
          </a:p>
          <a:p>
            <a:pPr indent="-342900" lvl="0" marL="457200" rtl="0" algn="l">
              <a:spcBef>
                <a:spcPts val="0"/>
              </a:spcBef>
              <a:spcAft>
                <a:spcPts val="0"/>
              </a:spcAft>
              <a:buSzPts val="1800"/>
              <a:buChar char="●"/>
            </a:pPr>
            <a:r>
              <a:rPr lang="ja"/>
              <a:t>Conclustions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Abstract and Introduction</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ja"/>
              <a:t>This paper proposes a method for position prediction of opponent attacking players using Single Input Rule Modules (SIRMs) fuzzy model in the RoboCup soccer simulation 2D league. This prediction method is applied to one-to-one defense.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RoboCup</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RoboCup is a research project that involves various topics such as robotics and artificial intelligence. Soccer robots,rescue robots, and home robots are the main subjects of the project. </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ja"/>
              <a:t>The aim of RoboCup soccer is to develop the autonomous robot that beats the human world champion team of soccer by the year 2050.</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Proposed Method -SIRMs Fuzzy Model-</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A single-input-rule modules (SIRMs) fuzzy model is one variation of fuzzy systems. </a:t>
            </a:r>
            <a:endParaRPr/>
          </a:p>
          <a:p>
            <a:pPr indent="-342900" lvl="0" marL="457200" rtl="0" algn="l">
              <a:spcBef>
                <a:spcPts val="0"/>
              </a:spcBef>
              <a:spcAft>
                <a:spcPts val="0"/>
              </a:spcAft>
              <a:buSzPts val="1800"/>
              <a:buChar char="●"/>
            </a:pPr>
            <a:r>
              <a:rPr lang="ja"/>
              <a:t>In SIRMs fuzzy model, A fuzzy if-then rule in a rule module has only one attribute in its antecedent part. (in other fuzzy model, if-then rule has some attribute in its antecedent)</a:t>
            </a:r>
            <a:endParaRPr/>
          </a:p>
          <a:p>
            <a:pPr indent="457200" lvl="0" marL="1828800" rtl="0" algn="l">
              <a:spcBef>
                <a:spcPts val="1200"/>
              </a:spcBef>
              <a:spcAft>
                <a:spcPts val="1200"/>
              </a:spcAft>
              <a:buNone/>
            </a:pPr>
            <a:r>
              <a:rPr lang="ja" sz="2200"/>
              <a:t>IF x is A THEN y is B</a:t>
            </a:r>
            <a:endParaRPr sz="2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8"/>
          <p:cNvPicPr preferRelativeResize="0"/>
          <p:nvPr/>
        </p:nvPicPr>
        <p:blipFill>
          <a:blip r:embed="rId3">
            <a:alphaModFix/>
          </a:blip>
          <a:stretch>
            <a:fillRect/>
          </a:stretch>
        </p:blipFill>
        <p:spPr>
          <a:xfrm>
            <a:off x="94450" y="78588"/>
            <a:ext cx="4805375" cy="4986326"/>
          </a:xfrm>
          <a:prstGeom prst="rect">
            <a:avLst/>
          </a:prstGeom>
          <a:noFill/>
          <a:ln>
            <a:noFill/>
          </a:ln>
        </p:spPr>
      </p:pic>
      <p:sp>
        <p:nvSpPr>
          <p:cNvPr id="85" name="Google Shape;85;p18"/>
          <p:cNvSpPr txBox="1"/>
          <p:nvPr/>
        </p:nvSpPr>
        <p:spPr>
          <a:xfrm>
            <a:off x="5073975" y="176375"/>
            <a:ext cx="3866400" cy="3232500"/>
          </a:xfrm>
          <a:prstGeom prst="rect">
            <a:avLst/>
          </a:prstGeom>
          <a:noFill/>
          <a:ln>
            <a:noFill/>
          </a:ln>
        </p:spPr>
        <p:txBody>
          <a:bodyPr anchorCtr="0" anchor="t" bIns="91425" lIns="91425" spcFirstLastPara="1" rIns="91425" wrap="square" tIns="91425">
            <a:spAutoFit/>
          </a:bodyPr>
          <a:lstStyle/>
          <a:p>
            <a:pPr indent="-342900" lvl="0" marL="457200" rtl="0" algn="l">
              <a:spcBef>
                <a:spcPts val="0"/>
              </a:spcBef>
              <a:spcAft>
                <a:spcPts val="0"/>
              </a:spcAft>
              <a:buSzPts val="1800"/>
              <a:buChar char="●"/>
            </a:pPr>
            <a:r>
              <a:rPr lang="ja" sz="1800"/>
              <a:t>xi is input attribute</a:t>
            </a:r>
            <a:endParaRPr sz="1800"/>
          </a:p>
          <a:p>
            <a:pPr indent="-342900" lvl="0" marL="457200" rtl="0" algn="l">
              <a:spcBef>
                <a:spcPts val="0"/>
              </a:spcBef>
              <a:spcAft>
                <a:spcPts val="0"/>
              </a:spcAft>
              <a:buSzPts val="1800"/>
              <a:buChar char="●"/>
            </a:pPr>
            <a:r>
              <a:rPr lang="ja" sz="1800"/>
              <a:t>yi is the inference result from the i-th rule module</a:t>
            </a:r>
            <a:endParaRPr sz="1800"/>
          </a:p>
          <a:p>
            <a:pPr indent="-342900" lvl="0" marL="457200" rtl="0" algn="l">
              <a:spcBef>
                <a:spcPts val="0"/>
              </a:spcBef>
              <a:spcAft>
                <a:spcPts val="0"/>
              </a:spcAft>
              <a:buSzPts val="1800"/>
              <a:buChar char="●"/>
            </a:pPr>
            <a:r>
              <a:rPr lang="ja" sz="1800"/>
              <a:t>hij is the </a:t>
            </a:r>
            <a:r>
              <a:rPr lang="ja" sz="1800">
                <a:solidFill>
                  <a:schemeClr val="dk1"/>
                </a:solidFill>
              </a:rPr>
              <a:t>compatibility of the antecedent part with the input vector. </a:t>
            </a:r>
            <a:endParaRPr sz="1800">
              <a:solidFill>
                <a:schemeClr val="dk1"/>
              </a:solidFill>
            </a:endParaRPr>
          </a:p>
          <a:p>
            <a:pPr indent="-342900" lvl="0" marL="457200" rtl="0" algn="l">
              <a:spcBef>
                <a:spcPts val="0"/>
              </a:spcBef>
              <a:spcAft>
                <a:spcPts val="0"/>
              </a:spcAft>
              <a:buClr>
                <a:schemeClr val="dk1"/>
              </a:buClr>
              <a:buSzPts val="1800"/>
              <a:buChar char="●"/>
            </a:pPr>
            <a:r>
              <a:rPr lang="ja" sz="1800">
                <a:solidFill>
                  <a:schemeClr val="dk1"/>
                </a:solidFill>
              </a:rPr>
              <a:t>cij is the consequent real value of the fuzzy if-then rule.</a:t>
            </a:r>
            <a:endParaRPr sz="1800">
              <a:solidFill>
                <a:schemeClr val="dk1"/>
              </a:solidFill>
            </a:endParaRPr>
          </a:p>
          <a:p>
            <a:pPr indent="-342900" lvl="0" marL="457200" rtl="0" algn="l">
              <a:spcBef>
                <a:spcPts val="0"/>
              </a:spcBef>
              <a:spcAft>
                <a:spcPts val="0"/>
              </a:spcAft>
              <a:buClr>
                <a:schemeClr val="dk1"/>
              </a:buClr>
              <a:buSzPts val="1800"/>
              <a:buChar char="●"/>
            </a:pPr>
            <a:r>
              <a:rPr lang="ja" sz="1800">
                <a:solidFill>
                  <a:schemeClr val="dk1"/>
                </a:solidFill>
              </a:rPr>
              <a:t>wi is the degree of importance</a:t>
            </a:r>
            <a:endParaRPr sz="1800">
              <a:solidFill>
                <a:schemeClr val="dk1"/>
              </a:solidFill>
            </a:endParaRPr>
          </a:p>
          <a:p>
            <a:pPr indent="-342900" lvl="0" marL="457200" rtl="0" algn="l">
              <a:spcBef>
                <a:spcPts val="0"/>
              </a:spcBef>
              <a:spcAft>
                <a:spcPts val="0"/>
              </a:spcAft>
              <a:buClr>
                <a:schemeClr val="dk1"/>
              </a:buClr>
              <a:buSzPts val="1800"/>
              <a:buChar char="●"/>
            </a:pPr>
            <a:r>
              <a:rPr lang="ja" sz="1800">
                <a:solidFill>
                  <a:schemeClr val="dk1"/>
                </a:solidFill>
              </a:rPr>
              <a:t>y is the final output of the SIRMs fuzzy model.</a:t>
            </a:r>
            <a:endParaRPr sz="18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19"/>
          <p:cNvPicPr preferRelativeResize="0"/>
          <p:nvPr/>
        </p:nvPicPr>
        <p:blipFill>
          <a:blip r:embed="rId3">
            <a:alphaModFix/>
          </a:blip>
          <a:stretch>
            <a:fillRect/>
          </a:stretch>
        </p:blipFill>
        <p:spPr>
          <a:xfrm>
            <a:off x="94450" y="78588"/>
            <a:ext cx="4805375" cy="4986326"/>
          </a:xfrm>
          <a:prstGeom prst="rect">
            <a:avLst/>
          </a:prstGeom>
          <a:noFill/>
          <a:ln>
            <a:noFill/>
          </a:ln>
        </p:spPr>
      </p:pic>
      <p:pic>
        <p:nvPicPr>
          <p:cNvPr id="91" name="Google Shape;91;p19"/>
          <p:cNvPicPr preferRelativeResize="0"/>
          <p:nvPr/>
        </p:nvPicPr>
        <p:blipFill>
          <a:blip r:embed="rId4">
            <a:alphaModFix/>
          </a:blip>
          <a:stretch>
            <a:fillRect/>
          </a:stretch>
        </p:blipFill>
        <p:spPr>
          <a:xfrm>
            <a:off x="5052225" y="152400"/>
            <a:ext cx="2086750" cy="657325"/>
          </a:xfrm>
          <a:prstGeom prst="rect">
            <a:avLst/>
          </a:prstGeom>
          <a:noFill/>
          <a:ln>
            <a:noFill/>
          </a:ln>
        </p:spPr>
      </p:pic>
      <p:pic>
        <p:nvPicPr>
          <p:cNvPr id="92" name="Google Shape;92;p19"/>
          <p:cNvPicPr preferRelativeResize="0"/>
          <p:nvPr/>
        </p:nvPicPr>
        <p:blipFill>
          <a:blip r:embed="rId5">
            <a:alphaModFix/>
          </a:blip>
          <a:stretch>
            <a:fillRect/>
          </a:stretch>
        </p:blipFill>
        <p:spPr>
          <a:xfrm>
            <a:off x="5259125" y="2139575"/>
            <a:ext cx="1933850" cy="1868997"/>
          </a:xfrm>
          <a:prstGeom prst="rect">
            <a:avLst/>
          </a:prstGeom>
          <a:noFill/>
          <a:ln>
            <a:noFill/>
          </a:ln>
        </p:spPr>
      </p:pic>
      <p:pic>
        <p:nvPicPr>
          <p:cNvPr id="93" name="Google Shape;93;p19"/>
          <p:cNvPicPr preferRelativeResize="0"/>
          <p:nvPr/>
        </p:nvPicPr>
        <p:blipFill>
          <a:blip r:embed="rId6">
            <a:alphaModFix/>
          </a:blip>
          <a:stretch>
            <a:fillRect/>
          </a:stretch>
        </p:blipFill>
        <p:spPr>
          <a:xfrm>
            <a:off x="5232775" y="890900"/>
            <a:ext cx="2992201" cy="1160850"/>
          </a:xfrm>
          <a:prstGeom prst="rect">
            <a:avLst/>
          </a:prstGeom>
          <a:noFill/>
          <a:ln>
            <a:noFill/>
          </a:ln>
        </p:spPr>
      </p:pic>
      <p:pic>
        <p:nvPicPr>
          <p:cNvPr id="94" name="Google Shape;94;p19"/>
          <p:cNvPicPr preferRelativeResize="0"/>
          <p:nvPr/>
        </p:nvPicPr>
        <p:blipFill>
          <a:blip r:embed="rId7">
            <a:alphaModFix/>
          </a:blip>
          <a:stretch>
            <a:fillRect/>
          </a:stretch>
        </p:blipFill>
        <p:spPr>
          <a:xfrm>
            <a:off x="5358913" y="4105000"/>
            <a:ext cx="1834058" cy="9241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 Steepest Descent Method</a:t>
            </a:r>
            <a:endParaRPr/>
          </a:p>
        </p:txBody>
      </p:sp>
      <p:sp>
        <p:nvSpPr>
          <p:cNvPr id="100" name="Google Shape;100;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The steepest descent is a technique to modify a model parameter so that the loss (i.e., the error between the true output and the model output) is minimized</a:t>
            </a:r>
            <a:endParaRPr/>
          </a:p>
          <a:p>
            <a:pPr indent="-342900" lvl="0" marL="457200" rtl="0" algn="l">
              <a:spcBef>
                <a:spcPts val="0"/>
              </a:spcBef>
              <a:spcAft>
                <a:spcPts val="0"/>
              </a:spcAft>
              <a:buSzPts val="1800"/>
              <a:buChar char="●"/>
            </a:pPr>
            <a:r>
              <a:rPr lang="ja"/>
              <a:t>The parameters to learn are aij, bij (in the Gaussian function), yi, and wi.</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Experiments -Evaluation of Position Prediction Accuracy-</a:t>
            </a:r>
            <a:endParaRPr/>
          </a:p>
        </p:txBody>
      </p:sp>
      <p:sp>
        <p:nvSpPr>
          <p:cNvPr id="106" name="Google Shape;106;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The one-to-one situation is defined as the following:</a:t>
            </a:r>
            <a:endParaRPr/>
          </a:p>
          <a:p>
            <a:pPr indent="-317500" lvl="1" marL="914400" rtl="0" algn="l">
              <a:spcBef>
                <a:spcPts val="0"/>
              </a:spcBef>
              <a:spcAft>
                <a:spcPts val="0"/>
              </a:spcAft>
              <a:buSzPts val="1400"/>
              <a:buChar char="○"/>
            </a:pPr>
            <a:r>
              <a:rPr lang="ja"/>
              <a:t>There is only one opponent player within a radius of five meters of the teammate player.</a:t>
            </a:r>
            <a:endParaRPr/>
          </a:p>
          <a:p>
            <a:pPr indent="-317500" lvl="1" marL="914400" rtl="0" algn="l">
              <a:spcBef>
                <a:spcPts val="0"/>
              </a:spcBef>
              <a:spcAft>
                <a:spcPts val="0"/>
              </a:spcAft>
              <a:buSzPts val="1400"/>
              <a:buChar char="○"/>
            </a:pPr>
            <a:r>
              <a:rPr lang="ja"/>
              <a:t>The player who kicked the ball just before that is the target opponent player to be predicted.</a:t>
            </a:r>
            <a:endParaRPr/>
          </a:p>
          <a:p>
            <a:pPr indent="-317500" lvl="1" marL="914400" rtl="0" algn="l">
              <a:spcBef>
                <a:spcPts val="0"/>
              </a:spcBef>
              <a:spcAft>
                <a:spcPts val="0"/>
              </a:spcAft>
              <a:buSzPts val="1400"/>
              <a:buChar char="○"/>
            </a:pPr>
            <a:r>
              <a:rPr lang="ja"/>
              <a:t>The ball is within a radius of less than five meters of the target opponent player.</a:t>
            </a:r>
            <a:endParaRPr/>
          </a:p>
          <a:p>
            <a:pPr indent="-317500" lvl="1" marL="914400" rtl="0" algn="l">
              <a:spcBef>
                <a:spcPts val="0"/>
              </a:spcBef>
              <a:spcAft>
                <a:spcPts val="0"/>
              </a:spcAft>
              <a:buSzPts val="1400"/>
              <a:buChar char="○"/>
            </a:pPr>
            <a:r>
              <a:rPr lang="ja"/>
              <a:t>The teammate player who predicts the position of the target opponent player is nearest to the target opponent player.</a:t>
            </a:r>
            <a:endParaRPr/>
          </a:p>
          <a:p>
            <a:pPr indent="-342900" lvl="0" marL="457200" rtl="0" algn="l">
              <a:spcBef>
                <a:spcPts val="0"/>
              </a:spcBef>
              <a:spcAft>
                <a:spcPts val="0"/>
              </a:spcAft>
              <a:buSzPts val="1800"/>
              <a:buChar char="●"/>
            </a:pPr>
            <a:r>
              <a:rPr lang="ja"/>
              <a:t>The model predicts the position of the target opponent player one, two or three, and five cycles later from the current time.</a:t>
            </a:r>
            <a:endParaRPr/>
          </a:p>
        </p:txBody>
      </p:sp>
      <p:pic>
        <p:nvPicPr>
          <p:cNvPr id="107" name="Google Shape;107;p21"/>
          <p:cNvPicPr preferRelativeResize="0"/>
          <p:nvPr/>
        </p:nvPicPr>
        <p:blipFill>
          <a:blip r:embed="rId3">
            <a:alphaModFix/>
          </a:blip>
          <a:stretch>
            <a:fillRect/>
          </a:stretch>
        </p:blipFill>
        <p:spPr>
          <a:xfrm>
            <a:off x="0" y="3662836"/>
            <a:ext cx="9143999" cy="110217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