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4"/>
    <p:restoredTop sz="94497"/>
  </p:normalViewPr>
  <p:slideViewPr>
    <p:cSldViewPr snapToGrid="0" snapToObjects="1">
      <p:cViewPr>
        <p:scale>
          <a:sx n="74" d="100"/>
          <a:sy n="74" d="100"/>
        </p:scale>
        <p:origin x="888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A7A28-50F3-6248-8FC9-E02BCEC6204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34E7B-0DE9-D343-8451-8F3E9B6326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0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34E7B-0DE9-D343-8451-8F3E9B63263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93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19865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34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7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52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3440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71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12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39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02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249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678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8CDD84B-AE84-D440-9E22-B056596668BE}" type="datetimeFigureOut">
              <a:rPr kumimoji="1" lang="ja-JP" altLang="en-US" smtClean="0"/>
              <a:t>2021/7/31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CE70A5-A16E-8548-832A-2EA4EC632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498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4D3B-9979-3040-9CDF-5B8391415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076" y="1143000"/>
            <a:ext cx="8533282" cy="2743680"/>
          </a:xfrm>
        </p:spPr>
        <p:txBody>
          <a:bodyPr>
            <a:normAutofit/>
          </a:bodyPr>
          <a:lstStyle/>
          <a:p>
            <a:r>
              <a:rPr lang="en" altLang="ja-JP" sz="4000" b="1" dirty="0"/>
              <a:t>Development of an Autonomous Agent based on Reinforcement Learning for a Digital Fighting </a:t>
            </a:r>
            <a:br>
              <a:rPr lang="en" altLang="ja-JP" sz="4000" b="1" dirty="0"/>
            </a:br>
            <a:r>
              <a:rPr lang="en" altLang="ja-JP" sz="4000" b="1" dirty="0"/>
              <a:t>Game</a:t>
            </a:r>
            <a:endParaRPr kumimoji="1" lang="ja-JP" altLang="en-US" sz="4000" b="1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ADE837-6C74-A546-8DF1-7E4A2CB08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2239984"/>
          </a:xfrm>
        </p:spPr>
        <p:txBody>
          <a:bodyPr>
            <a:normAutofit fontScale="92500" lnSpcReduction="10000"/>
          </a:bodyPr>
          <a:lstStyle/>
          <a:p>
            <a:r>
              <a:rPr lang="en" altLang="ja-JP" sz="2400" dirty="0" err="1"/>
              <a:t>Joa</a:t>
            </a:r>
            <a:r>
              <a:rPr lang="en" altLang="ja-JP" sz="2400" dirty="0"/>
              <a:t> ̃o Ribeiro </a:t>
            </a:r>
            <a:r>
              <a:rPr lang="en" altLang="ja-JP" sz="2400" dirty="0" err="1"/>
              <a:t>Bezerra</a:t>
            </a:r>
            <a:r>
              <a:rPr lang="en" altLang="ja-JP" sz="2400" dirty="0"/>
              <a:t> </a:t>
            </a:r>
          </a:p>
          <a:p>
            <a:r>
              <a:rPr lang="en" altLang="ja-JP" sz="2400" dirty="0"/>
              <a:t>Luis </a:t>
            </a:r>
            <a:r>
              <a:rPr lang="en" altLang="ja-JP" sz="2400" dirty="0" err="1"/>
              <a:t>Fabr</a:t>
            </a:r>
            <a:r>
              <a:rPr lang="en" altLang="ja-JP" sz="2400" dirty="0"/>
              <a:t> ́</a:t>
            </a:r>
            <a:r>
              <a:rPr lang="en" altLang="ja-JP" sz="2400" dirty="0" err="1"/>
              <a:t>ıcio</a:t>
            </a:r>
            <a:r>
              <a:rPr lang="en" altLang="ja-JP" sz="2400" dirty="0"/>
              <a:t> </a:t>
            </a:r>
            <a:r>
              <a:rPr lang="en" altLang="ja-JP" sz="2400" dirty="0" err="1"/>
              <a:t>Wanderley</a:t>
            </a:r>
            <a:r>
              <a:rPr lang="en" altLang="ja-JP" sz="2400" dirty="0"/>
              <a:t> Go ́es </a:t>
            </a:r>
          </a:p>
          <a:p>
            <a:r>
              <a:rPr lang="en" altLang="ja-JP" sz="2400" dirty="0" err="1"/>
              <a:t>Alysson</a:t>
            </a:r>
            <a:r>
              <a:rPr lang="en" altLang="ja-JP" sz="2400" dirty="0"/>
              <a:t> Ribeiro da Silva 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S1260182 Risa Nishizawa</a:t>
            </a:r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6B6A47-1DE1-4141-BBF4-184D7DC0A0E0}"/>
              </a:ext>
            </a:extLst>
          </p:cNvPr>
          <p:cNvSpPr txBox="1"/>
          <p:nvPr/>
        </p:nvSpPr>
        <p:spPr>
          <a:xfrm>
            <a:off x="13126453" y="1143000"/>
            <a:ext cx="3767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/>
              <a:t>Luis Fabr ́ıcio Wanderley Go ́es 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09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805937-00A5-CB4F-A4F5-F424F4F4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82" y="221673"/>
            <a:ext cx="9601200" cy="768927"/>
          </a:xfrm>
        </p:spPr>
        <p:txBody>
          <a:bodyPr/>
          <a:lstStyle/>
          <a:p>
            <a:r>
              <a:rPr kumimoji="1" lang="en-US" altLang="ja-JP" dirty="0"/>
              <a:t>Methodology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F8A8EB-40F2-F241-A44C-A1BE8AC9B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2" y="1094508"/>
            <a:ext cx="9601200" cy="540327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lphaUcPeriod"/>
            </a:pPr>
            <a:r>
              <a:rPr lang="en-US" altLang="ja-JP" b="1" dirty="0"/>
              <a:t>Experiment setup</a:t>
            </a:r>
          </a:p>
          <a:p>
            <a:pPr marL="0" indent="0">
              <a:buNone/>
            </a:pPr>
            <a:r>
              <a:rPr lang="en" altLang="ja-JP" dirty="0"/>
              <a:t>All experiments were performed on an Ubuntu Linux in- stalled on an Intel i5-6500 with 4 threads and 8 GB of memory. The code for the proposed agent was implemented in C# on the Unity engine as a component of the game, which was run at 4 times its standard speed (240 frames per second).</a:t>
            </a:r>
          </a:p>
          <a:p>
            <a:pPr marL="0" indent="0">
              <a:buNone/>
            </a:pPr>
            <a:r>
              <a:rPr kumimoji="1" lang="en" altLang="ja-JP" b="1" dirty="0"/>
              <a:t>B. </a:t>
            </a:r>
            <a:r>
              <a:rPr lang="en" altLang="ja-JP" b="1" dirty="0"/>
              <a:t>Choice of parameters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Vigilance parameters {</a:t>
            </a:r>
            <a:r>
              <a:rPr lang="el-GR" altLang="ja-JP" sz="1600" dirty="0"/>
              <a:t>ρ1, ρ2, ρ3 } </a:t>
            </a:r>
            <a:r>
              <a:rPr lang="en" altLang="ja-JP" sz="1600" dirty="0"/>
              <a:t>= {0.9; 0.9; 0.8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learning rate parameters {</a:t>
            </a:r>
            <a:r>
              <a:rPr lang="el-GR" altLang="ja-JP" sz="1600" dirty="0"/>
              <a:t>β1, β2, β3 } </a:t>
            </a:r>
            <a:r>
              <a:rPr lang="en" altLang="ja-JP" sz="1600" dirty="0"/>
              <a:t>={0.2; 0.2; 0.1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choice parameters {</a:t>
            </a:r>
            <a:r>
              <a:rPr lang="el-GR" altLang="ja-JP" sz="1600" dirty="0"/>
              <a:t>α1, α2, α3 } </a:t>
            </a:r>
            <a:r>
              <a:rPr lang="en" altLang="ja-JP" sz="1600" dirty="0"/>
              <a:t>= {0.5; 0.5; 0.5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b="1" dirty="0"/>
              <a:t>C. Simulations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three groups of tests were performed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Agents were trained in each group, testing autonomous agents with matches with fixed-action agents and matching each.</a:t>
            </a:r>
            <a:endParaRPr lang="en-US" altLang="ja-JP" sz="1600" dirty="0"/>
          </a:p>
          <a:p>
            <a:pPr marL="0" indent="0">
              <a:lnSpc>
                <a:spcPct val="100000"/>
              </a:lnSpc>
              <a:buNone/>
            </a:pPr>
            <a:r>
              <a:rPr lang="en" altLang="ja-JP" sz="1600" dirty="0"/>
              <a:t>each game, the values of proportion of remaining life of the autonomous agent and number of neurons in the network used by the autonomous agent were counted.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56608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F76A58-0222-2D45-AF60-90CF5120E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3" y="247650"/>
            <a:ext cx="9601200" cy="1485900"/>
          </a:xfrm>
        </p:spPr>
        <p:txBody>
          <a:bodyPr/>
          <a:lstStyle/>
          <a:p>
            <a:r>
              <a:rPr kumimoji="1" lang="en-US" altLang="ja-JP"/>
              <a:t>Result</a:t>
            </a:r>
            <a:endParaRPr kumimoji="1" lang="ja-JP" altLang="en-US"/>
          </a:p>
        </p:txBody>
      </p:sp>
      <p:pic>
        <p:nvPicPr>
          <p:cNvPr id="5" name="コンテンツ プレースホルダー 4" descr="グラフ, 折れ線グラフ&#10;&#10;自動的に生成された説明">
            <a:extLst>
              <a:ext uri="{FF2B5EF4-FFF2-40B4-BE49-F238E27FC236}">
                <a16:creationId xmlns:a16="http://schemas.microsoft.com/office/drawing/2014/main" id="{EACB3F28-82E7-054E-983C-CF69D7545B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925" y="2120421"/>
            <a:ext cx="3065528" cy="2258090"/>
          </a:xfrm>
        </p:spPr>
      </p:pic>
      <p:pic>
        <p:nvPicPr>
          <p:cNvPr id="7" name="図 6" descr="グラフ, 折れ線グラフ&#10;&#10;自動的に生成された説明">
            <a:extLst>
              <a:ext uri="{FF2B5EF4-FFF2-40B4-BE49-F238E27FC236}">
                <a16:creationId xmlns:a16="http://schemas.microsoft.com/office/drawing/2014/main" id="{353FF522-06F2-3649-826E-E56795042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235" y="2138666"/>
            <a:ext cx="3065529" cy="2258811"/>
          </a:xfrm>
          <a:prstGeom prst="rect">
            <a:avLst/>
          </a:prstGeom>
        </p:spPr>
      </p:pic>
      <p:pic>
        <p:nvPicPr>
          <p:cNvPr id="9" name="図 8" descr="グラフ, 折れ線グラフ&#10;&#10;自動的に生成された説明">
            <a:extLst>
              <a:ext uri="{FF2B5EF4-FFF2-40B4-BE49-F238E27FC236}">
                <a16:creationId xmlns:a16="http://schemas.microsoft.com/office/drawing/2014/main" id="{C6F27B9E-D53C-E547-A69E-018BEDE101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546" y="2120421"/>
            <a:ext cx="3065529" cy="227705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DF0141-766A-4045-AF2A-334469CCF77B}"/>
              </a:ext>
            </a:extLst>
          </p:cNvPr>
          <p:cNvSpPr txBox="1"/>
          <p:nvPr/>
        </p:nvSpPr>
        <p:spPr>
          <a:xfrm>
            <a:off x="1068838" y="1104908"/>
            <a:ext cx="429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The results obtained with the simulations </a:t>
            </a:r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27AC6DE-BC4E-8840-9C20-842EE3FBE20D}"/>
              </a:ext>
            </a:extLst>
          </p:cNvPr>
          <p:cNvSpPr txBox="1"/>
          <p:nvPr/>
        </p:nvSpPr>
        <p:spPr>
          <a:xfrm>
            <a:off x="1126925" y="4802593"/>
            <a:ext cx="9938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The values of the first half of the simulations matches had a greater standard deviation than the second half: 0.21, 0.19, and 0.20 for the first halves, 0.18, 0.17, and 0.19 for the second halves. It was possible to note that the autonomous agent was able to learn to react in a similar way to the optimum predicted for the situations in which he found himself during the matches. 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65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 descr="グラフ, 折れ線グラフ&#10;&#10;自動的に生成された説明">
            <a:extLst>
              <a:ext uri="{FF2B5EF4-FFF2-40B4-BE49-F238E27FC236}">
                <a16:creationId xmlns:a16="http://schemas.microsoft.com/office/drawing/2014/main" id="{BD9CA619-F00F-0541-A69E-4FA87D5B1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500" y="2195784"/>
            <a:ext cx="3097091" cy="2229341"/>
          </a:xfrm>
        </p:spPr>
      </p:pic>
      <p:pic>
        <p:nvPicPr>
          <p:cNvPr id="7" name="図 6" descr="グラフ, 折れ線グラフ&#10;&#10;自動的に生成された説明">
            <a:extLst>
              <a:ext uri="{FF2B5EF4-FFF2-40B4-BE49-F238E27FC236}">
                <a16:creationId xmlns:a16="http://schemas.microsoft.com/office/drawing/2014/main" id="{8DE18EB6-7923-1842-8F46-FF468D7AD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157" y="2195784"/>
            <a:ext cx="3097090" cy="2191138"/>
          </a:xfrm>
          <a:prstGeom prst="rect">
            <a:avLst/>
          </a:prstGeom>
        </p:spPr>
      </p:pic>
      <p:pic>
        <p:nvPicPr>
          <p:cNvPr id="9" name="図 8" descr="グラフ, 折れ線グラフ&#10;&#10;自動的に生成された説明">
            <a:extLst>
              <a:ext uri="{FF2B5EF4-FFF2-40B4-BE49-F238E27FC236}">
                <a16:creationId xmlns:a16="http://schemas.microsoft.com/office/drawing/2014/main" id="{843CBE70-A307-0F4C-B818-9A39CB432C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814" y="2195784"/>
            <a:ext cx="3085690" cy="222934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2BFC35-2EBE-3945-ACBD-E6091F71518B}"/>
              </a:ext>
            </a:extLst>
          </p:cNvPr>
          <p:cNvSpPr txBox="1"/>
          <p:nvPr/>
        </p:nvSpPr>
        <p:spPr>
          <a:xfrm>
            <a:off x="1277500" y="1335024"/>
            <a:ext cx="6368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sz="2000" dirty="0"/>
              <a:t>The number of neurons in the network of each test group</a:t>
            </a:r>
            <a:endParaRPr kumimoji="1" lang="ja-JP" altLang="en-US" sz="2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892BED-C644-FB4F-82F4-B3521E08C815}"/>
              </a:ext>
            </a:extLst>
          </p:cNvPr>
          <p:cNvSpPr txBox="1"/>
          <p:nvPr/>
        </p:nvSpPr>
        <p:spPr>
          <a:xfrm>
            <a:off x="1277500" y="5122867"/>
            <a:ext cx="1006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The number of neurons was higher in the test groups in which more matches were performed because, as a result of the greater number of matches, the agent was in contact with more different situations.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26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7AA17-541E-7D4A-BC9A-F54E52FE1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418" y="247650"/>
            <a:ext cx="9601200" cy="846859"/>
          </a:xfrm>
        </p:spPr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7903C3-AC4B-6D46-8DB9-76440934D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177" y="2235777"/>
            <a:ext cx="11069782" cy="2386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altLang="ja-JP" sz="3200" dirty="0"/>
              <a:t>From the results of the experiments, it can be said that it was possible to implement the artificial intelligence technique based on reinforcement learning that made the machine </a:t>
            </a:r>
          </a:p>
          <a:p>
            <a:pPr marL="0" indent="0">
              <a:buNone/>
            </a:pPr>
            <a:r>
              <a:rPr lang="en" altLang="ja-JP" sz="3200" dirty="0"/>
              <a:t>capable of learning and developing game strategies with a c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269960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8A3DE-2187-3745-8950-858DED547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Construction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0F8655-9CC5-7248-934A-A6AC2FC9C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3456"/>
            <a:ext cx="9601200" cy="45750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r>
              <a:rPr kumimoji="1" lang="en-US" altLang="ja-JP" sz="2400" dirty="0"/>
              <a:t>In</a:t>
            </a:r>
            <a:r>
              <a:rPr lang="en-US" altLang="ja-JP" sz="2400" dirty="0"/>
              <a:t>troduction</a:t>
            </a:r>
          </a:p>
          <a:p>
            <a:r>
              <a:rPr kumimoji="1" lang="en-US" altLang="ja-JP" sz="2400" dirty="0"/>
              <a:t>Related work</a:t>
            </a:r>
          </a:p>
          <a:p>
            <a:r>
              <a:rPr lang="en-US" altLang="ja-JP" sz="2400" dirty="0"/>
              <a:t>Theoretical Framework</a:t>
            </a:r>
          </a:p>
          <a:p>
            <a:r>
              <a:rPr kumimoji="1" lang="en-US" altLang="ja-JP" sz="2400" dirty="0"/>
              <a:t>Fighters Arena</a:t>
            </a:r>
          </a:p>
          <a:p>
            <a:r>
              <a:rPr lang="en-US" altLang="ja-JP" sz="2400" dirty="0"/>
              <a:t>Agent deployment</a:t>
            </a:r>
          </a:p>
          <a:p>
            <a:r>
              <a:rPr lang="en-US" altLang="ja-JP" sz="2400" dirty="0"/>
              <a:t>Methodology</a:t>
            </a:r>
          </a:p>
          <a:p>
            <a:r>
              <a:rPr kumimoji="1" lang="en-US" altLang="ja-JP" sz="2400" dirty="0"/>
              <a:t>Results</a:t>
            </a:r>
          </a:p>
          <a:p>
            <a:r>
              <a:rPr lang="en-US" altLang="ja-JP" sz="2400" dirty="0"/>
              <a:t>Conclusion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94381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BFC0A-8305-964A-94CC-88C5752A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D0756C-1AA8-6640-8EAB-A3C4D3806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0255"/>
            <a:ext cx="9601200" cy="4177145"/>
          </a:xfrm>
        </p:spPr>
        <p:txBody>
          <a:bodyPr>
            <a:normAutofit/>
          </a:bodyPr>
          <a:lstStyle/>
          <a:p>
            <a:r>
              <a:rPr lang="en" altLang="ja-JP" sz="2800" dirty="0"/>
              <a:t>Objective : To develop an autonomous agent based on reinforcement learning for a digital fighting game.</a:t>
            </a:r>
          </a:p>
          <a:p>
            <a:pPr marL="0" indent="0">
              <a:buNone/>
            </a:pPr>
            <a:endParaRPr lang="en-US" altLang="ja-JP" sz="2800" dirty="0"/>
          </a:p>
          <a:p>
            <a:r>
              <a:rPr kumimoji="1" lang="en-US" altLang="ja-JP" sz="2800" dirty="0"/>
              <a:t>The implemented agent : </a:t>
            </a:r>
            <a:r>
              <a:rPr kumimoji="1" lang="en-US" altLang="ja-JP" sz="2800" dirty="0">
                <a:solidFill>
                  <a:srgbClr val="FF0000"/>
                </a:solidFill>
              </a:rPr>
              <a:t>F</a:t>
            </a:r>
            <a:r>
              <a:rPr kumimoji="1" lang="en-US" altLang="ja-JP" sz="2800" dirty="0"/>
              <a:t>usion </a:t>
            </a:r>
            <a:r>
              <a:rPr kumimoji="1" lang="en-US" altLang="ja-JP" sz="2800" dirty="0">
                <a:solidFill>
                  <a:srgbClr val="FF0000"/>
                </a:solidFill>
              </a:rPr>
              <a:t>A</a:t>
            </a:r>
            <a:r>
              <a:rPr kumimoji="1" lang="en-US" altLang="ja-JP" sz="2800" dirty="0"/>
              <a:t>rchitecture for </a:t>
            </a:r>
            <a:r>
              <a:rPr kumimoji="1" lang="en-US" altLang="ja-JP" sz="2800" dirty="0">
                <a:solidFill>
                  <a:srgbClr val="FF0000"/>
                </a:solidFill>
              </a:rPr>
              <a:t>L</a:t>
            </a:r>
            <a:r>
              <a:rPr kumimoji="1" lang="en-US" altLang="ja-JP" sz="2800" dirty="0"/>
              <a:t>earning, </a:t>
            </a:r>
            <a:r>
              <a:rPr kumimoji="1" lang="en-US" altLang="ja-JP" sz="2800" dirty="0">
                <a:solidFill>
                  <a:srgbClr val="FF0000"/>
                </a:solidFill>
              </a:rPr>
              <a:t>Co</a:t>
            </a:r>
            <a:r>
              <a:rPr kumimoji="1" lang="en-US" altLang="ja-JP" sz="2800" dirty="0"/>
              <a:t>gnition, and </a:t>
            </a:r>
            <a:r>
              <a:rPr kumimoji="1" lang="en-US" altLang="ja-JP" sz="2800" dirty="0">
                <a:solidFill>
                  <a:srgbClr val="FF0000"/>
                </a:solidFill>
              </a:rPr>
              <a:t>N</a:t>
            </a:r>
            <a:r>
              <a:rPr kumimoji="1" lang="en-US" altLang="ja-JP" sz="2800" dirty="0"/>
              <a:t>avigation(</a:t>
            </a:r>
            <a:r>
              <a:rPr kumimoji="1" lang="en-US" altLang="ja-JP" sz="2800" dirty="0">
                <a:solidFill>
                  <a:srgbClr val="FF0000"/>
                </a:solidFill>
              </a:rPr>
              <a:t>FALCON</a:t>
            </a:r>
            <a:r>
              <a:rPr kumimoji="1" lang="en-US" altLang="ja-JP" sz="2800" dirty="0"/>
              <a:t>) and </a:t>
            </a:r>
            <a:r>
              <a:rPr kumimoji="1" lang="en-US" altLang="ja-JP" sz="2800" dirty="0">
                <a:solidFill>
                  <a:srgbClr val="0070C0"/>
                </a:solidFill>
              </a:rPr>
              <a:t>A</a:t>
            </a:r>
            <a:r>
              <a:rPr kumimoji="1" lang="en-US" altLang="ja-JP" sz="2800" dirty="0"/>
              <a:t>ssociative </a:t>
            </a:r>
            <a:r>
              <a:rPr kumimoji="1" lang="en-US" altLang="ja-JP" sz="2800" dirty="0">
                <a:solidFill>
                  <a:srgbClr val="0070C0"/>
                </a:solidFill>
              </a:rPr>
              <a:t>R</a:t>
            </a:r>
            <a:r>
              <a:rPr kumimoji="1" lang="en-US" altLang="ja-JP" sz="2800" dirty="0"/>
              <a:t>esonance </a:t>
            </a:r>
            <a:r>
              <a:rPr kumimoji="1" lang="en-US" altLang="ja-JP" sz="2800" dirty="0">
                <a:solidFill>
                  <a:srgbClr val="0070C0"/>
                </a:solidFill>
              </a:rPr>
              <a:t>M</a:t>
            </a:r>
            <a:r>
              <a:rPr kumimoji="1" lang="en-US" altLang="ja-JP" sz="2800" dirty="0"/>
              <a:t>ap (</a:t>
            </a:r>
            <a:r>
              <a:rPr kumimoji="1" lang="en-US" altLang="ja-JP" sz="2800" dirty="0">
                <a:solidFill>
                  <a:srgbClr val="0070C0"/>
                </a:solidFill>
              </a:rPr>
              <a:t>ARAM</a:t>
            </a:r>
            <a:r>
              <a:rPr kumimoji="1" lang="en-US" altLang="ja-JP" sz="2800" dirty="0"/>
              <a:t>)</a:t>
            </a:r>
          </a:p>
          <a:p>
            <a:endParaRPr lang="en-US" altLang="ja-JP" sz="2800" dirty="0"/>
          </a:p>
          <a:p>
            <a:r>
              <a:rPr lang="en-US" altLang="ja-JP" sz="2800" dirty="0"/>
              <a:t>Experimental results : Achieves a winning rate of up to </a:t>
            </a:r>
            <a:r>
              <a:rPr lang="en-US" altLang="ja-JP" sz="2800" dirty="0">
                <a:solidFill>
                  <a:schemeClr val="tx1"/>
                </a:solidFill>
              </a:rPr>
              <a:t>90%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1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15A52-A2F0-3848-9EFE-D29F0D5F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7" y="145473"/>
            <a:ext cx="9601200" cy="1485900"/>
          </a:xfrm>
        </p:spPr>
        <p:txBody>
          <a:bodyPr/>
          <a:lstStyle/>
          <a:p>
            <a:r>
              <a:rPr kumimoji="1" lang="en-US" altLang="ja-JP" dirty="0"/>
              <a:t>Related work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CC4555-7470-E04D-B0D3-6C4D9986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822902"/>
            <a:ext cx="9601200" cy="874568"/>
          </a:xfrm>
        </p:spPr>
        <p:txBody>
          <a:bodyPr>
            <a:normAutofit/>
          </a:bodyPr>
          <a:lstStyle/>
          <a:p>
            <a:r>
              <a:rPr lang="en" altLang="ja-JP" dirty="0"/>
              <a:t>It related work from the technical literature on the topics involved in this work are presented (</a:t>
            </a:r>
            <a:r>
              <a:rPr lang="en" altLang="ja-JP" b="1" dirty="0"/>
              <a:t>machine learning and its use in digital games</a:t>
            </a:r>
            <a:r>
              <a:rPr lang="en" altLang="ja-JP" dirty="0"/>
              <a:t>).</a:t>
            </a:r>
          </a:p>
          <a:p>
            <a:pPr marL="0" indent="0">
              <a:buNone/>
            </a:pPr>
            <a:endParaRPr lang="en" altLang="ja-JP" dirty="0"/>
          </a:p>
          <a:p>
            <a:endParaRPr kumimoji="1" lang="en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F050D1-5EFB-7F41-B351-E52A091BFF8D}"/>
              </a:ext>
            </a:extLst>
          </p:cNvPr>
          <p:cNvSpPr txBox="1"/>
          <p:nvPr/>
        </p:nvSpPr>
        <p:spPr>
          <a:xfrm>
            <a:off x="1025234" y="1599114"/>
            <a:ext cx="5070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b="1" dirty="0"/>
              <a:t>In the work of P. G. Patel, N. Carver, and S. Rahimi</a:t>
            </a:r>
          </a:p>
          <a:p>
            <a:r>
              <a:rPr lang="en" altLang="ja-JP" dirty="0"/>
              <a:t>They have found that using Q-learning, agents learn different behaviors based on the rewards they get from their actions</a:t>
            </a:r>
            <a:r>
              <a:rPr kumimoji="1" lang="en-US" altLang="ja-JP" dirty="0"/>
              <a:t>.</a:t>
            </a:r>
            <a:endParaRPr lang="en" altLang="ja-JP" dirty="0"/>
          </a:p>
        </p:txBody>
      </p:sp>
      <p:sp>
        <p:nvSpPr>
          <p:cNvPr id="6" name="フレーム 5">
            <a:extLst>
              <a:ext uri="{FF2B5EF4-FFF2-40B4-BE49-F238E27FC236}">
                <a16:creationId xmlns:a16="http://schemas.microsoft.com/office/drawing/2014/main" id="{73CD4EAE-EB2B-7844-A5B1-0D1A6303FE21}"/>
              </a:ext>
            </a:extLst>
          </p:cNvPr>
          <p:cNvSpPr/>
          <p:nvPr/>
        </p:nvSpPr>
        <p:spPr>
          <a:xfrm>
            <a:off x="935180" y="1599114"/>
            <a:ext cx="5250873" cy="1200329"/>
          </a:xfrm>
          <a:prstGeom prst="frame">
            <a:avLst>
              <a:gd name="adj1" fmla="val 3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フレーム 6">
            <a:extLst>
              <a:ext uri="{FF2B5EF4-FFF2-40B4-BE49-F238E27FC236}">
                <a16:creationId xmlns:a16="http://schemas.microsoft.com/office/drawing/2014/main" id="{15A626E2-5A62-E944-8992-FFE1F59F0FB1}"/>
              </a:ext>
            </a:extLst>
          </p:cNvPr>
          <p:cNvSpPr/>
          <p:nvPr/>
        </p:nvSpPr>
        <p:spPr>
          <a:xfrm>
            <a:off x="935180" y="2881104"/>
            <a:ext cx="2431474" cy="1996278"/>
          </a:xfrm>
          <a:prstGeom prst="frame">
            <a:avLst>
              <a:gd name="adj1" fmla="val 1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フレーム 7">
            <a:extLst>
              <a:ext uri="{FF2B5EF4-FFF2-40B4-BE49-F238E27FC236}">
                <a16:creationId xmlns:a16="http://schemas.microsoft.com/office/drawing/2014/main" id="{D19B0B55-7D5F-D24E-9CD0-4B9EEA747B8F}"/>
              </a:ext>
            </a:extLst>
          </p:cNvPr>
          <p:cNvSpPr/>
          <p:nvPr/>
        </p:nvSpPr>
        <p:spPr>
          <a:xfrm>
            <a:off x="6312468" y="1566603"/>
            <a:ext cx="5687294" cy="1528190"/>
          </a:xfrm>
          <a:prstGeom prst="frame">
            <a:avLst>
              <a:gd name="adj1" fmla="val 31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フレーム 8">
            <a:extLst>
              <a:ext uri="{FF2B5EF4-FFF2-40B4-BE49-F238E27FC236}">
                <a16:creationId xmlns:a16="http://schemas.microsoft.com/office/drawing/2014/main" id="{16E4BFFB-35B1-1740-A230-D377DBEF99AB}"/>
              </a:ext>
            </a:extLst>
          </p:cNvPr>
          <p:cNvSpPr/>
          <p:nvPr/>
        </p:nvSpPr>
        <p:spPr>
          <a:xfrm>
            <a:off x="3416876" y="2868473"/>
            <a:ext cx="2805541" cy="2008909"/>
          </a:xfrm>
          <a:prstGeom prst="frame">
            <a:avLst>
              <a:gd name="adj1" fmla="val 2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フレーム 9">
            <a:extLst>
              <a:ext uri="{FF2B5EF4-FFF2-40B4-BE49-F238E27FC236}">
                <a16:creationId xmlns:a16="http://schemas.microsoft.com/office/drawing/2014/main" id="{54F1B93A-74B7-004B-9E81-D08343E097BD}"/>
              </a:ext>
            </a:extLst>
          </p:cNvPr>
          <p:cNvSpPr/>
          <p:nvPr/>
        </p:nvSpPr>
        <p:spPr>
          <a:xfrm>
            <a:off x="6339310" y="4515923"/>
            <a:ext cx="5687293" cy="1274193"/>
          </a:xfrm>
          <a:prstGeom prst="frame">
            <a:avLst>
              <a:gd name="adj1" fmla="val 1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フレーム 10">
            <a:extLst>
              <a:ext uri="{FF2B5EF4-FFF2-40B4-BE49-F238E27FC236}">
                <a16:creationId xmlns:a16="http://schemas.microsoft.com/office/drawing/2014/main" id="{22058E78-21E1-CE4B-8A0B-07C15DF0B171}"/>
              </a:ext>
            </a:extLst>
          </p:cNvPr>
          <p:cNvSpPr/>
          <p:nvPr/>
        </p:nvSpPr>
        <p:spPr>
          <a:xfrm>
            <a:off x="6312466" y="3117796"/>
            <a:ext cx="5687293" cy="1301259"/>
          </a:xfrm>
          <a:prstGeom prst="frame">
            <a:avLst>
              <a:gd name="adj1" fmla="val 2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フレーム 11">
            <a:extLst>
              <a:ext uri="{FF2B5EF4-FFF2-40B4-BE49-F238E27FC236}">
                <a16:creationId xmlns:a16="http://schemas.microsoft.com/office/drawing/2014/main" id="{E9DF6807-A85A-804B-9C42-D1C0C8D3569D}"/>
              </a:ext>
            </a:extLst>
          </p:cNvPr>
          <p:cNvSpPr/>
          <p:nvPr/>
        </p:nvSpPr>
        <p:spPr>
          <a:xfrm>
            <a:off x="971544" y="4970483"/>
            <a:ext cx="5250873" cy="1870365"/>
          </a:xfrm>
          <a:prstGeom prst="frame">
            <a:avLst>
              <a:gd name="adj1" fmla="val 2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5E87364-E0C1-6043-9A05-7D0977ABE6A7}"/>
              </a:ext>
            </a:extLst>
          </p:cNvPr>
          <p:cNvSpPr txBox="1"/>
          <p:nvPr/>
        </p:nvSpPr>
        <p:spPr>
          <a:xfrm>
            <a:off x="6312466" y="1543600"/>
            <a:ext cx="56872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b="1" dirty="0"/>
              <a:t>In the work of M. R. F. </a:t>
            </a:r>
            <a:r>
              <a:rPr lang="en" altLang="ja-JP" b="1" dirty="0" err="1"/>
              <a:t>Mendonc</a:t>
            </a:r>
            <a:r>
              <a:rPr lang="en" altLang="ja-JP" b="1" dirty="0"/>
              <a:t> ̧a, H. S. Bernardino, and R. F. Neto </a:t>
            </a:r>
          </a:p>
          <a:p>
            <a:r>
              <a:rPr lang="en" altLang="ja-JP" dirty="0"/>
              <a:t>The results of the experiments indicate that the methods using Q-learning achieve better performance with human players when compared to other existing methods.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691CF-29F4-6846-834E-FAD4DEF8FA68}"/>
              </a:ext>
            </a:extLst>
          </p:cNvPr>
          <p:cNvSpPr txBox="1"/>
          <p:nvPr/>
        </p:nvSpPr>
        <p:spPr>
          <a:xfrm>
            <a:off x="969817" y="2915853"/>
            <a:ext cx="2576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b="1" dirty="0"/>
              <a:t>S. Saini, P. Chung, and C. W. Dawson</a:t>
            </a:r>
          </a:p>
          <a:p>
            <a:r>
              <a:rPr kumimoji="1" lang="en" altLang="ja-JP" dirty="0"/>
              <a:t>They have developed a way for an avatar to learn and replicate a player’s playing style.</a:t>
            </a:r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00FC79-5467-1243-9B1F-7107052132B8}"/>
              </a:ext>
            </a:extLst>
          </p:cNvPr>
          <p:cNvSpPr txBox="1"/>
          <p:nvPr/>
        </p:nvSpPr>
        <p:spPr>
          <a:xfrm>
            <a:off x="6312466" y="3143685"/>
            <a:ext cx="5486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b="1" dirty="0"/>
              <a:t>G. Andrade, G. </a:t>
            </a:r>
            <a:r>
              <a:rPr kumimoji="1" lang="en" altLang="ja-JP" b="1" dirty="0" err="1"/>
              <a:t>Ramalho</a:t>
            </a:r>
            <a:r>
              <a:rPr kumimoji="1" lang="en" altLang="ja-JP" b="1" dirty="0"/>
              <a:t>, H. Santana, and V. </a:t>
            </a:r>
            <a:r>
              <a:rPr kumimoji="1" lang="en" altLang="ja-JP" b="1" dirty="0" err="1"/>
              <a:t>Corruble</a:t>
            </a:r>
            <a:r>
              <a:rPr kumimoji="1" lang="en" altLang="ja-JP" b="1" dirty="0"/>
              <a:t> </a:t>
            </a:r>
          </a:p>
          <a:p>
            <a:r>
              <a:rPr kumimoji="1" lang="en" altLang="ja-JP" dirty="0"/>
              <a:t>They implement an agent using artificial intelligence for a fighting game using Q-learning, and justify its use for simplicity and good results. </a:t>
            </a:r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6D13A99-1FF0-5E48-95CF-85606AECCCFC}"/>
              </a:ext>
            </a:extLst>
          </p:cNvPr>
          <p:cNvSpPr txBox="1"/>
          <p:nvPr/>
        </p:nvSpPr>
        <p:spPr>
          <a:xfrm>
            <a:off x="3456707" y="2873061"/>
            <a:ext cx="2729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b="1" dirty="0" err="1"/>
              <a:t>A.Carpenter</a:t>
            </a:r>
            <a:r>
              <a:rPr kumimoji="1" lang="en" altLang="ja-JP" b="1" dirty="0"/>
              <a:t>, S. Grossberg, and D. B. Rosen </a:t>
            </a:r>
          </a:p>
          <a:p>
            <a:r>
              <a:rPr lang="en" altLang="ja-JP" dirty="0"/>
              <a:t>They investigated variations of fuzzy Q-learning algorithms for training intelligent agents playing Ms. </a:t>
            </a:r>
            <a:r>
              <a:rPr lang="en" altLang="ja-JP" dirty="0" err="1"/>
              <a:t>PacMan</a:t>
            </a:r>
            <a:r>
              <a:rPr lang="en" altLang="ja-JP" dirty="0"/>
              <a:t>.</a:t>
            </a:r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D3247A-9E26-C644-A4FA-702997C8B1BF}"/>
              </a:ext>
            </a:extLst>
          </p:cNvPr>
          <p:cNvSpPr txBox="1"/>
          <p:nvPr/>
        </p:nvSpPr>
        <p:spPr>
          <a:xfrm>
            <a:off x="1088437" y="5051773"/>
            <a:ext cx="50707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b="1" dirty="0"/>
              <a:t>D. Wang and A. H. Tan</a:t>
            </a:r>
          </a:p>
          <a:p>
            <a:r>
              <a:rPr lang="en" altLang="ja-JP" dirty="0"/>
              <a:t>They implemented agents using the falcon architecture and fuzzy ARAM neural networks, developed strategies without human intervention, and investigated the effectiveness of various in-game combat tools.</a:t>
            </a:r>
            <a:endParaRPr kumimoji="1" lang="en" altLang="ja-JP" dirty="0"/>
          </a:p>
          <a:p>
            <a:endParaRPr kumimoji="1" lang="en" altLang="ja-JP" dirty="0"/>
          </a:p>
          <a:p>
            <a:endParaRPr kumimoji="1" lang="en" altLang="ja-JP" dirty="0"/>
          </a:p>
          <a:p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1A45-A3E9-B041-A792-4727DFD44519}"/>
              </a:ext>
            </a:extLst>
          </p:cNvPr>
          <p:cNvSpPr txBox="1"/>
          <p:nvPr/>
        </p:nvSpPr>
        <p:spPr>
          <a:xfrm>
            <a:off x="6375676" y="4515923"/>
            <a:ext cx="5687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b="1" dirty="0" err="1"/>
              <a:t>A.R.daSilvaandL.F.W.Goes</a:t>
            </a:r>
            <a:endParaRPr kumimoji="1" lang="en" altLang="ja-JP" b="1" dirty="0"/>
          </a:p>
          <a:p>
            <a:r>
              <a:rPr lang="en" altLang="ja-JP" dirty="0"/>
              <a:t>They implement agents that can use machine learning to play the digital card game </a:t>
            </a:r>
            <a:r>
              <a:rPr lang="en" altLang="ja-JP" dirty="0" err="1"/>
              <a:t>Heartstone</a:t>
            </a:r>
            <a:r>
              <a:rPr lang="en" altLang="ja-JP" dirty="0"/>
              <a:t>, train them, and develop the ability to achieve an average win rate of 80%.</a:t>
            </a:r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93637A0-D703-1142-AE61-2EA7AB6A1D59}"/>
              </a:ext>
            </a:extLst>
          </p:cNvPr>
          <p:cNvSpPr txBox="1"/>
          <p:nvPr/>
        </p:nvSpPr>
        <p:spPr>
          <a:xfrm>
            <a:off x="6530675" y="5899343"/>
            <a:ext cx="5250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b="1" dirty="0">
                <a:solidFill>
                  <a:srgbClr val="0070C0"/>
                </a:solidFill>
              </a:rPr>
              <a:t>These</a:t>
            </a:r>
            <a:r>
              <a:rPr lang="en-US" altLang="ja-JP" b="1" dirty="0">
                <a:solidFill>
                  <a:srgbClr val="0070C0"/>
                </a:solidFill>
              </a:rPr>
              <a:t> work</a:t>
            </a:r>
            <a:r>
              <a:rPr lang="en" altLang="ja-JP" b="1" dirty="0">
                <a:solidFill>
                  <a:srgbClr val="0070C0"/>
                </a:solidFill>
              </a:rPr>
              <a:t>s are exploring the use of artificial intelligence in digital games, similar to the present study.</a:t>
            </a:r>
            <a:endParaRPr kumimoji="1" lang="ja-JP" altLang="en-US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4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62750-3EB9-9A4A-A4CB-16250C48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91" y="148936"/>
            <a:ext cx="10493524" cy="1485900"/>
          </a:xfrm>
        </p:spPr>
        <p:txBody>
          <a:bodyPr>
            <a:normAutofit/>
          </a:bodyPr>
          <a:lstStyle/>
          <a:p>
            <a:r>
              <a:rPr lang="en" altLang="ja-JP" dirty="0"/>
              <a:t>Theoretical framework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9B8E66-9E26-5045-97F5-BE3579DFD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91" y="996875"/>
            <a:ext cx="10935614" cy="3581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1800" b="1" dirty="0"/>
              <a:t>1. Machine learning </a:t>
            </a:r>
            <a:r>
              <a:rPr lang="en-US" altLang="ja-JP" sz="1800" dirty="0"/>
              <a:t>: The reinforcement learning method consists of an artificial intelligence technique in                         which the agent learns to solve a given problem from his experiences of previous actions.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1800" dirty="0"/>
              <a:t>  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en-US" altLang="ja-JP" sz="1800" dirty="0"/>
              <a:t>  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kumimoji="1" lang="ja-JP" altLang="en-US" sz="1800"/>
          </a:p>
        </p:txBody>
      </p: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C24766A1-A1B7-124E-8C52-0D71D025A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019" y="1888761"/>
            <a:ext cx="4822950" cy="243558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B43B26-DE12-8D48-B7CF-ED2E516CCED4}"/>
              </a:ext>
            </a:extLst>
          </p:cNvPr>
          <p:cNvSpPr txBox="1"/>
          <p:nvPr/>
        </p:nvSpPr>
        <p:spPr>
          <a:xfrm>
            <a:off x="778291" y="4876800"/>
            <a:ext cx="104935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n"/>
            </a:pPr>
            <a:r>
              <a:rPr kumimoji="1" lang="en-US" altLang="ja-JP" b="1" dirty="0"/>
              <a:t> 2.Q-Learning </a:t>
            </a:r>
            <a:r>
              <a:rPr kumimoji="1" lang="en-US" altLang="ja-JP" dirty="0"/>
              <a:t>:Q-Learning is a reinforcement learning technique in which, based on a set of states, a set of actions and a reward function, it is possible to obtain a quality metric for each action performed in each state.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 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1806203-14C3-AC46-B22E-A9E1318DD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968" y="5935028"/>
            <a:ext cx="6083300" cy="4191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E5BA36F-5556-F143-AB2A-371A8766F4F3}"/>
              </a:ext>
            </a:extLst>
          </p:cNvPr>
          <p:cNvSpPr txBox="1"/>
          <p:nvPr/>
        </p:nvSpPr>
        <p:spPr>
          <a:xfrm>
            <a:off x="7567470" y="5504707"/>
            <a:ext cx="384291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1600" dirty="0"/>
              <a:t>γ </a:t>
            </a:r>
            <a:r>
              <a:rPr kumimoji="1" lang="en-US" altLang="ja-JP" sz="1600" dirty="0"/>
              <a:t>parameter…the discount factor (0&lt;</a:t>
            </a:r>
            <a:r>
              <a:rPr kumimoji="1" lang="el-GR" altLang="ja-JP" sz="1600" dirty="0"/>
              <a:t>γ &lt;1),</a:t>
            </a:r>
            <a:endParaRPr kumimoji="1" lang="en-US" altLang="ja-JP" sz="1600" dirty="0"/>
          </a:p>
          <a:p>
            <a:r>
              <a:rPr kumimoji="1" lang="el-GR" altLang="ja-JP" sz="1600" dirty="0"/>
              <a:t>α </a:t>
            </a:r>
            <a:r>
              <a:rPr kumimoji="1" lang="en" altLang="ja-JP" sz="1600" dirty="0"/>
              <a:t>parameter…the learning rate, </a:t>
            </a:r>
          </a:p>
          <a:p>
            <a:r>
              <a:rPr kumimoji="1" lang="en" altLang="ja-JP" sz="1600" dirty="0"/>
              <a:t>(t)…the current time</a:t>
            </a:r>
          </a:p>
          <a:p>
            <a:r>
              <a:rPr kumimoji="1" lang="en" altLang="ja-JP" sz="1600" dirty="0"/>
              <a:t>(s)…the external stimulus</a:t>
            </a:r>
          </a:p>
          <a:p>
            <a:r>
              <a:rPr kumimoji="1" lang="en" altLang="ja-JP" sz="1600" dirty="0"/>
              <a:t>(a)…the selected action</a:t>
            </a:r>
            <a:endParaRPr kumimoji="1" lang="en-US" altLang="ja-JP" sz="1600" dirty="0"/>
          </a:p>
          <a:p>
            <a:endParaRPr kumimoji="1" lang="ja-JP" altLang="en-US"/>
          </a:p>
        </p:txBody>
      </p:sp>
      <p:sp>
        <p:nvSpPr>
          <p:cNvPr id="14" name="フレーム 13">
            <a:extLst>
              <a:ext uri="{FF2B5EF4-FFF2-40B4-BE49-F238E27FC236}">
                <a16:creationId xmlns:a16="http://schemas.microsoft.com/office/drawing/2014/main" id="{FBA0B027-2202-8A43-8D76-3343FBBE6371}"/>
              </a:ext>
            </a:extLst>
          </p:cNvPr>
          <p:cNvSpPr/>
          <p:nvPr/>
        </p:nvSpPr>
        <p:spPr>
          <a:xfrm>
            <a:off x="7442779" y="5504707"/>
            <a:ext cx="4569112" cy="1381081"/>
          </a:xfrm>
          <a:prstGeom prst="frame">
            <a:avLst>
              <a:gd name="adj1" fmla="val 447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66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DD692-B391-E44A-B455-726AE035F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1055"/>
            <a:ext cx="9601200" cy="5396345"/>
          </a:xfrm>
        </p:spPr>
        <p:txBody>
          <a:bodyPr/>
          <a:lstStyle/>
          <a:p>
            <a:r>
              <a:rPr lang="en-US" altLang="ja-JP" b="1" dirty="0"/>
              <a:t>3. Artificial Neural Networks for Reinforcement Learning (ANN)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kumimoji="1" lang="en-US" altLang="ja-JP" dirty="0"/>
              <a:t>1)ARAM networks  </a:t>
            </a:r>
            <a:endParaRPr kumimoji="1" lang="ja-JP" altLang="en-US"/>
          </a:p>
        </p:txBody>
      </p: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86059A9B-3EA0-AB46-8F87-D99D6A701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2027" y="924605"/>
            <a:ext cx="5294261" cy="265309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89F867-AA1E-9544-BFD7-098C86B6F693}"/>
              </a:ext>
            </a:extLst>
          </p:cNvPr>
          <p:cNvSpPr txBox="1"/>
          <p:nvPr/>
        </p:nvSpPr>
        <p:spPr>
          <a:xfrm>
            <a:off x="1371600" y="1511167"/>
            <a:ext cx="47243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ja-JP" dirty="0"/>
              <a:t>These networks allow agents to adapt to different scenarios. </a:t>
            </a:r>
            <a:r>
              <a:rPr lang="ja-JP" altLang="en-US"/>
              <a:t>　　　　　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ja-JP" dirty="0"/>
              <a:t>Since these are based on the ART module, environment mapping is possible.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ja-JP" dirty="0"/>
              <a:t>ART fuzzy networks are known as</a:t>
            </a:r>
            <a:r>
              <a:rPr lang="ja-JP" altLang="en-US"/>
              <a:t> </a:t>
            </a:r>
            <a:r>
              <a:rPr lang="en" altLang="ja-JP" dirty="0"/>
              <a:t>multi-channel FFS fuzzy networks.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BE554D-8928-104C-A11C-4436F528CD96}"/>
              </a:ext>
            </a:extLst>
          </p:cNvPr>
          <p:cNvSpPr txBox="1"/>
          <p:nvPr/>
        </p:nvSpPr>
        <p:spPr>
          <a:xfrm>
            <a:off x="1371599" y="4073236"/>
            <a:ext cx="243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2) FALCON architecture</a:t>
            </a:r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BF5CAC-E61D-BC45-96D6-D85A2EE7B2FC}"/>
              </a:ext>
            </a:extLst>
          </p:cNvPr>
          <p:cNvSpPr txBox="1"/>
          <p:nvPr/>
        </p:nvSpPr>
        <p:spPr>
          <a:xfrm>
            <a:off x="7020148" y="4435185"/>
            <a:ext cx="52887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A FALCON network has 7 sets of meta-parameters.</a:t>
            </a:r>
          </a:p>
          <a:p>
            <a:r>
              <a:rPr kumimoji="1" lang="en" altLang="ja-JP" dirty="0"/>
              <a:t> </a:t>
            </a:r>
            <a:r>
              <a:rPr kumimoji="1" lang="en" altLang="ja-JP" sz="1600" dirty="0" err="1"/>
              <a:t>i</a:t>
            </a:r>
            <a:r>
              <a:rPr kumimoji="1" lang="en" altLang="ja-JP" sz="1600" dirty="0"/>
              <a:t>) vigilance standards, {</a:t>
            </a:r>
            <a:r>
              <a:rPr kumimoji="1" lang="el-GR" altLang="ja-JP" sz="1600" dirty="0"/>
              <a:t>ρ 1, ρ 2, ρ 3 }</a:t>
            </a:r>
            <a:endParaRPr kumimoji="1" lang="en-US" altLang="ja-JP" sz="1600" dirty="0"/>
          </a:p>
          <a:p>
            <a:r>
              <a:rPr kumimoji="1" lang="en" altLang="ja-JP" sz="1600" dirty="0"/>
              <a:t>ii) Learning rate parameters, {</a:t>
            </a:r>
            <a:r>
              <a:rPr kumimoji="1" lang="el-GR" altLang="ja-JP" sz="1600" dirty="0"/>
              <a:t>β 1, β 2, β 3 }</a:t>
            </a:r>
            <a:endParaRPr kumimoji="1" lang="en-US" altLang="ja-JP" sz="1600" dirty="0"/>
          </a:p>
          <a:p>
            <a:r>
              <a:rPr kumimoji="1" lang="en" altLang="ja-JP" sz="1600" dirty="0"/>
              <a:t>iii) Contributing factors, {</a:t>
            </a:r>
            <a:r>
              <a:rPr kumimoji="1" lang="el-GR" altLang="ja-JP" sz="1600" dirty="0"/>
              <a:t>γ 1, γ 2, γ 3 }</a:t>
            </a:r>
            <a:endParaRPr kumimoji="1" lang="en-US" altLang="ja-JP" sz="1600" dirty="0"/>
          </a:p>
          <a:p>
            <a:r>
              <a:rPr kumimoji="1" lang="en" altLang="ja-JP" sz="1600" dirty="0"/>
              <a:t>iv) Choice parameters {</a:t>
            </a:r>
            <a:r>
              <a:rPr kumimoji="1" lang="el-GR" altLang="ja-JP" sz="1600" dirty="0"/>
              <a:t>α 1, α 2, α 3 }</a:t>
            </a:r>
            <a:endParaRPr kumimoji="1" lang="en-US" altLang="ja-JP" sz="1600" dirty="0"/>
          </a:p>
          <a:p>
            <a:r>
              <a:rPr kumimoji="1" lang="en" altLang="ja-JP" sz="1600" dirty="0"/>
              <a:t>v) Learning rate parameter </a:t>
            </a:r>
            <a:r>
              <a:rPr kumimoji="1" lang="el-GR" altLang="ja-JP" sz="1600" dirty="0"/>
              <a:t>α</a:t>
            </a:r>
            <a:endParaRPr kumimoji="1" lang="en-US" altLang="ja-JP" sz="1600" dirty="0"/>
          </a:p>
          <a:p>
            <a:r>
              <a:rPr kumimoji="1" lang="en" altLang="ja-JP" sz="1600" dirty="0"/>
              <a:t>vi) Learning discount parameter </a:t>
            </a:r>
            <a:r>
              <a:rPr kumimoji="1" lang="el-GR" altLang="ja-JP" sz="1600" dirty="0"/>
              <a:t>γ</a:t>
            </a:r>
            <a:endParaRPr kumimoji="1" lang="en-US" altLang="ja-JP" sz="1600" dirty="0"/>
          </a:p>
          <a:p>
            <a:r>
              <a:rPr kumimoji="1" lang="en" altLang="ja-JP" sz="1600" dirty="0"/>
              <a:t>vii) Selection policy threshold </a:t>
            </a:r>
            <a:r>
              <a:rPr kumimoji="1" lang="el-GR" altLang="ja-JP" sz="1600" dirty="0"/>
              <a:t>ε</a:t>
            </a:r>
            <a:endParaRPr kumimoji="1" lang="ja-JP" altLang="en-US" sz="1600"/>
          </a:p>
        </p:txBody>
      </p:sp>
      <p:sp>
        <p:nvSpPr>
          <p:cNvPr id="9" name="フレーム 8">
            <a:extLst>
              <a:ext uri="{FF2B5EF4-FFF2-40B4-BE49-F238E27FC236}">
                <a16:creationId xmlns:a16="http://schemas.microsoft.com/office/drawing/2014/main" id="{6C946778-1445-B14A-B7D5-4F3A69D4DA75}"/>
              </a:ext>
            </a:extLst>
          </p:cNvPr>
          <p:cNvSpPr/>
          <p:nvPr/>
        </p:nvSpPr>
        <p:spPr>
          <a:xfrm>
            <a:off x="6811563" y="4397191"/>
            <a:ext cx="5288758" cy="2199645"/>
          </a:xfrm>
          <a:prstGeom prst="frame">
            <a:avLst>
              <a:gd name="adj1" fmla="val 2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7B4114-0EDD-6A4D-9D43-3F8492ED3D17}"/>
              </a:ext>
            </a:extLst>
          </p:cNvPr>
          <p:cNvSpPr txBox="1"/>
          <p:nvPr/>
        </p:nvSpPr>
        <p:spPr>
          <a:xfrm>
            <a:off x="1371599" y="4257902"/>
            <a:ext cx="48629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" altLang="ja-JP" dirty="0"/>
              <a:t>FALCON able to evolve systematically to incorporate new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" altLang="ja-JP" dirty="0"/>
              <a:t>FALCON retrieving knowledge and updating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FALCON dynamically expands its network architecture in response to new entry standards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7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B40A23-A48A-6B4A-ADE6-ECD51EB4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4" y="419289"/>
            <a:ext cx="9601200" cy="1485900"/>
          </a:xfrm>
        </p:spPr>
        <p:txBody>
          <a:bodyPr/>
          <a:lstStyle/>
          <a:p>
            <a:r>
              <a:rPr kumimoji="1" lang="en" altLang="ja-JP" dirty="0"/>
              <a:t>Fighters arena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F940AB-932D-7F4B-892C-F61383695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4" y="1177636"/>
            <a:ext cx="11139054" cy="5320145"/>
          </a:xfrm>
        </p:spPr>
        <p:txBody>
          <a:bodyPr/>
          <a:lstStyle/>
          <a:p>
            <a:endParaRPr lang="en" altLang="ja-JP" dirty="0"/>
          </a:p>
          <a:p>
            <a:r>
              <a:rPr lang="en" altLang="ja-JP" dirty="0"/>
              <a:t>the competitive fighting game in development by the author called Fighters Arena is used.</a:t>
            </a:r>
            <a:endParaRPr kumimoji="1" lang="ja-JP" altLang="en-US"/>
          </a:p>
        </p:txBody>
      </p:sp>
      <p:pic>
        <p:nvPicPr>
          <p:cNvPr id="5" name="図 4" descr="テレビゲームの画面&#10;&#10;中程度の精度で自動的に生成された説明">
            <a:extLst>
              <a:ext uri="{FF2B5EF4-FFF2-40B4-BE49-F238E27FC236}">
                <a16:creationId xmlns:a16="http://schemas.microsoft.com/office/drawing/2014/main" id="{8FF5D926-8454-9848-AD41-80D843C66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372" y="2149391"/>
            <a:ext cx="4199082" cy="238943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1C49AB-1DEA-0F49-AFC1-8D2F62100035}"/>
              </a:ext>
            </a:extLst>
          </p:cNvPr>
          <p:cNvSpPr txBox="1"/>
          <p:nvPr/>
        </p:nvSpPr>
        <p:spPr>
          <a:xfrm>
            <a:off x="1218045" y="2777829"/>
            <a:ext cx="5874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This game is matches involving 2 to 4 players - human or machine con- trolled - are carried out in three-dimensional arenas with top- down view as illustrated in Fig.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B67E66-0C89-D04E-A1A7-740F9CA45F28}"/>
              </a:ext>
            </a:extLst>
          </p:cNvPr>
          <p:cNvSpPr txBox="1"/>
          <p:nvPr/>
        </p:nvSpPr>
        <p:spPr>
          <a:xfrm>
            <a:off x="1136073" y="4798208"/>
            <a:ext cx="1047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dirty="0"/>
              <a:t>The game used in this work has an implementation of an avatar with fixed behavior for players controlled by the machine. In this work, it was proposed to implement a new methodology for the behavior of these players controlled by the machine using neural networks in order to make a comparative analysis of these two methodologies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54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907F3-6143-2441-9125-AC28475F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55" y="247650"/>
            <a:ext cx="9601200" cy="1485900"/>
          </a:xfrm>
        </p:spPr>
        <p:txBody>
          <a:bodyPr/>
          <a:lstStyle/>
          <a:p>
            <a:r>
              <a:rPr kumimoji="1" lang="en-US" altLang="ja-JP" dirty="0"/>
              <a:t>Agent deployment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381FBD-7542-A340-B684-D34E5AF9B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6" y="927895"/>
            <a:ext cx="6021241" cy="530802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en" altLang="ja-JP" dirty="0"/>
          </a:p>
          <a:p>
            <a:pPr marL="0" indent="0">
              <a:lnSpc>
                <a:spcPct val="100000"/>
              </a:lnSpc>
              <a:buNone/>
            </a:pPr>
            <a:r>
              <a:rPr lang="en" altLang="ja-JP" b="1" dirty="0"/>
              <a:t>A.</a:t>
            </a:r>
            <a:r>
              <a:rPr lang="ja-JP" altLang="en-US" b="1"/>
              <a:t> </a:t>
            </a:r>
            <a:r>
              <a:rPr lang="en" altLang="ja-JP" b="1" dirty="0"/>
              <a:t>Neural Network Architecture</a:t>
            </a:r>
          </a:p>
          <a:p>
            <a:pPr marL="0" indent="0">
              <a:lnSpc>
                <a:spcPct val="100000"/>
              </a:lnSpc>
              <a:buNone/>
            </a:pPr>
            <a:endParaRPr lang="en" altLang="ja-JP" dirty="0"/>
          </a:p>
        </p:txBody>
      </p:sp>
      <p:pic>
        <p:nvPicPr>
          <p:cNvPr id="5" name="図 4" descr="テーブル&#10;&#10;自動的に生成された説明">
            <a:extLst>
              <a:ext uri="{FF2B5EF4-FFF2-40B4-BE49-F238E27FC236}">
                <a16:creationId xmlns:a16="http://schemas.microsoft.com/office/drawing/2014/main" id="{CA88E599-43F4-D244-A30D-356776EDF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918" y="990600"/>
            <a:ext cx="5153064" cy="493221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831F0F-5A85-1F47-B430-459DD419AF5D}"/>
              </a:ext>
            </a:extLst>
          </p:cNvPr>
          <p:cNvSpPr txBox="1"/>
          <p:nvPr/>
        </p:nvSpPr>
        <p:spPr>
          <a:xfrm>
            <a:off x="7679426" y="6037012"/>
            <a:ext cx="3984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1400" dirty="0"/>
              <a:t>Table 1 defines 11 basic actions that represent the strategies that agents can perform.</a:t>
            </a:r>
            <a:endParaRPr kumimoji="1" lang="ja-JP" altLang="en-US" sz="1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86F3DE-FE39-C347-B09E-3DF72A463FC7}"/>
              </a:ext>
            </a:extLst>
          </p:cNvPr>
          <p:cNvSpPr txBox="1"/>
          <p:nvPr/>
        </p:nvSpPr>
        <p:spPr>
          <a:xfrm>
            <a:off x="1041015" y="1971123"/>
            <a:ext cx="55965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Ex)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If the agent hits the opponent : The reward function returns 0.8</a:t>
            </a:r>
            <a:r>
              <a:rPr kumimoji="1" lang="ja-JP" altLang="en-US"/>
              <a:t>⇨</a:t>
            </a:r>
            <a:r>
              <a:rPr kumimoji="1" lang="en-US" altLang="ja-JP" dirty="0"/>
              <a:t>1.0 (being greater the more damage is inflicted)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" altLang="ja-JP" dirty="0"/>
              <a:t>if the opponent attacked and missed the agent or if the agent defends an attack by the opponent</a:t>
            </a:r>
            <a:r>
              <a:rPr kumimoji="1" lang="en-US" altLang="ja-JP" dirty="0"/>
              <a:t> : 0.6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if the agent was hit by the opponent : 0.1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Any other situation : 0.5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58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667FAE-CA42-6B45-B36B-67674F8E5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710" y="989556"/>
            <a:ext cx="9601200" cy="5378885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1" dirty="0"/>
              <a:t>B. Agent Algorithm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lang="en" altLang="ja-JP" dirty="0"/>
              <a:t>The implemented agent is a three-step routine.</a:t>
            </a:r>
          </a:p>
          <a:p>
            <a:pPr marL="457200" indent="-457200">
              <a:buAutoNum type="arabicPeriod"/>
            </a:pPr>
            <a:r>
              <a:rPr lang="en" altLang="ja-JP" dirty="0"/>
              <a:t>Get the game environment through sensors, starting from the initial state</a:t>
            </a:r>
          </a:p>
          <a:p>
            <a:pPr marL="457200" indent="-457200">
              <a:buAutoNum type="arabicPeriod"/>
            </a:pPr>
            <a:r>
              <a:rPr lang="en" altLang="ja-JP" dirty="0"/>
              <a:t>The algorithm then selects the action through the selection policy. The chosen action is performed until the agent hits the opponent or is hit by the opponent. </a:t>
            </a:r>
          </a:p>
          <a:p>
            <a:pPr marL="457200" indent="-457200">
              <a:buAutoNum type="arabicPeriod"/>
            </a:pPr>
            <a:r>
              <a:rPr lang="en" altLang="ja-JP" dirty="0"/>
              <a:t>Then analyzed and the reward is calculated based on the result</a:t>
            </a:r>
          </a:p>
          <a:p>
            <a:pPr marL="0" indent="0">
              <a:buNone/>
            </a:pPr>
            <a:endParaRPr lang="en" altLang="ja-JP" dirty="0"/>
          </a:p>
          <a:p>
            <a:pPr marL="0" indent="0">
              <a:buNone/>
            </a:pPr>
            <a:endParaRPr lang="en" altLang="ja-JP" dirty="0"/>
          </a:p>
          <a:p>
            <a:pPr marL="0" indent="0">
              <a:buNone/>
            </a:pPr>
            <a:r>
              <a:rPr lang="en" altLang="ja-JP" dirty="0"/>
              <a:t>The routine is then repeated from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380759300"/>
      </p:ext>
    </p:extLst>
  </p:cSld>
  <p:clrMapOvr>
    <a:masterClrMapping/>
  </p:clrMapOvr>
</p:sld>
</file>

<file path=ppt/theme/theme1.xml><?xml version="1.0" encoding="utf-8"?>
<a:theme xmlns:a="http://schemas.openxmlformats.org/drawingml/2006/main" name="トリミング">
  <a:themeElements>
    <a:clrScheme name="トリミン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トリミン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リミン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{F56D4E93-7EBF-C14E-82C9-FE8318FADCA4}tf10001072</Template>
  <TotalTime>6380</TotalTime>
  <Words>1328</Words>
  <Application>Microsoft Macintosh PowerPoint</Application>
  <PresentationFormat>ワイド画面</PresentationFormat>
  <Paragraphs>116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游ゴシック</vt:lpstr>
      <vt:lpstr>Arial</vt:lpstr>
      <vt:lpstr>Franklin Gothic Book</vt:lpstr>
      <vt:lpstr>Wingdings</vt:lpstr>
      <vt:lpstr>トリミング</vt:lpstr>
      <vt:lpstr>Development of an Autonomous Agent based on Reinforcement Learning for a Digital Fighting  Game</vt:lpstr>
      <vt:lpstr>Construction</vt:lpstr>
      <vt:lpstr>Introduction</vt:lpstr>
      <vt:lpstr>Related work</vt:lpstr>
      <vt:lpstr>Theoretical framework</vt:lpstr>
      <vt:lpstr>PowerPoint プレゼンテーション</vt:lpstr>
      <vt:lpstr>Fighters arena</vt:lpstr>
      <vt:lpstr>Agent deployment</vt:lpstr>
      <vt:lpstr>PowerPoint プレゼンテーション</vt:lpstr>
      <vt:lpstr>Methodology</vt:lpstr>
      <vt:lpstr>Result</vt:lpstr>
      <vt:lpstr>PowerPoint プレゼンテーション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an Autonomous Agent based on Reinforcement Learning for a Digital Fighting  Game</dc:title>
  <dc:creator>西沢理紗</dc:creator>
  <cp:lastModifiedBy>西沢理紗</cp:lastModifiedBy>
  <cp:revision>35</cp:revision>
  <dcterms:created xsi:type="dcterms:W3CDTF">2021-07-30T16:33:18Z</dcterms:created>
  <dcterms:modified xsi:type="dcterms:W3CDTF">2021-08-04T02:53:19Z</dcterms:modified>
</cp:coreProperties>
</file>