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638b123a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638b123a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638b123a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638b123a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638b123a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638b123a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638b123a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638b123a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638b123a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638b123a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638b123a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638b123a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638b123ab_0_1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638b123ab_0_1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638b123a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638b123a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638b123a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638b123a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926400"/>
            <a:ext cx="8520600" cy="2052600"/>
          </a:xfrm>
          <a:prstGeom prst="rect">
            <a:avLst/>
          </a:prstGeom>
          <a:ln cap="flat" cmpd="sng" w="152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Monte-Carlo Tree Search Implementation of Fighting Game AIs Having Personas 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870150" y="3346300"/>
            <a:ext cx="7403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5200"/>
              </a:spcBef>
              <a:spcAft>
                <a:spcPts val="5200"/>
              </a:spcAft>
              <a:buSzPts val="407"/>
              <a:buNone/>
            </a:pPr>
            <a:r>
              <a:rPr lang="ja" sz="2580">
                <a:solidFill>
                  <a:schemeClr val="dk1"/>
                </a:solidFill>
              </a:rPr>
              <a:t>R.Ishii, S.Ito, M.Ishihara, T.Harada, R.Thawonmas</a:t>
            </a:r>
            <a:endParaRPr sz="820"/>
          </a:p>
        </p:txBody>
      </p:sp>
      <p:sp>
        <p:nvSpPr>
          <p:cNvPr id="56" name="Google Shape;56;p13"/>
          <p:cNvSpPr txBox="1"/>
          <p:nvPr/>
        </p:nvSpPr>
        <p:spPr>
          <a:xfrm>
            <a:off x="1486650" y="4036900"/>
            <a:ext cx="61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200"/>
              </a:spcBef>
              <a:spcAft>
                <a:spcPts val="5200"/>
              </a:spcAft>
              <a:buNone/>
            </a:pPr>
            <a:r>
              <a:rPr lang="ja">
                <a:solidFill>
                  <a:schemeClr val="dk1"/>
                </a:solidFill>
              </a:rPr>
              <a:t>Proc. 2018 IEEE Conference on Computational Intelligence and Games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1742400" y="2178300"/>
            <a:ext cx="5659200" cy="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/>
              <a:t>Thank you for listening!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Introduction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dk1"/>
                </a:solidFill>
              </a:rPr>
              <a:t>Background</a:t>
            </a:r>
            <a:endParaRPr sz="20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000"/>
              <a:t>- </a:t>
            </a:r>
            <a:r>
              <a:rPr lang="ja" sz="2000"/>
              <a:t>Many s</a:t>
            </a:r>
            <a:r>
              <a:rPr lang="ja" sz="2000"/>
              <a:t>pectators watch gameplay videos using streaming platforms</a:t>
            </a:r>
            <a:endParaRPr sz="20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000"/>
              <a:t>- </a:t>
            </a:r>
            <a:r>
              <a:rPr lang="ja" sz="2000"/>
              <a:t>The authors proposed P</a:t>
            </a:r>
            <a:r>
              <a:rPr lang="ja" sz="2000"/>
              <a:t>rocedural Play Generation (PPG) </a:t>
            </a:r>
            <a:endParaRPr sz="20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000"/>
              <a:t>  in another paper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dk1"/>
                </a:solidFill>
              </a:rPr>
              <a:t>Purpose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000"/>
              <a:t>- Create AIs</a:t>
            </a:r>
            <a:r>
              <a:rPr lang="ja" sz="2000"/>
              <a:t> that have </a:t>
            </a:r>
            <a:r>
              <a:rPr lang="ja" sz="2000">
                <a:solidFill>
                  <a:srgbClr val="FF0000"/>
                </a:solidFill>
              </a:rPr>
              <a:t>personas</a:t>
            </a:r>
            <a:r>
              <a:rPr lang="ja" sz="2000"/>
              <a:t> to generate various gameplay 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000"/>
              <a:t>  videos in fighting game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Related Work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ja">
                <a:solidFill>
                  <a:schemeClr val="dk1"/>
                </a:solidFill>
              </a:rPr>
              <a:t>Persona 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/>
              <a:t>&gt; </a:t>
            </a:r>
            <a:r>
              <a:rPr lang="ja"/>
              <a:t>Playstyle of the player </a:t>
            </a:r>
            <a:r>
              <a:rPr lang="ja"/>
              <a:t>in the game context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ja">
                <a:solidFill>
                  <a:schemeClr val="dk1"/>
                </a:solidFill>
              </a:rPr>
              <a:t>Puppet-Master MCTS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/>
              <a:t>	&gt; Variant of MCTS, proposed by the same authers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/>
              <a:t>	&gt; Controls all characters using </a:t>
            </a:r>
            <a:r>
              <a:rPr lang="ja">
                <a:solidFill>
                  <a:srgbClr val="FF0000"/>
                </a:solidFill>
              </a:rPr>
              <a:t>only a single tree </a:t>
            </a:r>
            <a:endParaRPr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/>
              <a:t>   (usually one tree for one agent)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500"/>
              <a:t>Puppet-Master MCTS</a:t>
            </a:r>
            <a:endParaRPr sz="250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3" cy="3712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Personas in Fighting Game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Char char="●"/>
            </a:pPr>
            <a:r>
              <a:rPr lang="ja" sz="2200">
                <a:solidFill>
                  <a:srgbClr val="CC0000"/>
                </a:solidFill>
              </a:rPr>
              <a:t>RashDown</a:t>
            </a:r>
            <a:endParaRPr sz="2200">
              <a:solidFill>
                <a:srgbClr val="CC0000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200"/>
              <a:t>P</a:t>
            </a:r>
            <a:r>
              <a:rPr lang="ja" sz="2200"/>
              <a:t>layer prefers to fight in close ranges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ts val="2200"/>
              <a:buChar char="●"/>
            </a:pPr>
            <a:r>
              <a:rPr lang="ja" sz="2200">
                <a:solidFill>
                  <a:srgbClr val="1155CC"/>
                </a:solidFill>
              </a:rPr>
              <a:t>Zoning</a:t>
            </a:r>
            <a:endParaRPr sz="2200">
              <a:solidFill>
                <a:srgbClr val="1155CC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200"/>
              <a:t>Player </a:t>
            </a:r>
            <a:r>
              <a:rPr lang="ja" sz="2200"/>
              <a:t>prefers to fight keeping a certain distance </a:t>
            </a:r>
            <a:endParaRPr sz="2200"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200"/>
              <a:t>with the opponent</a:t>
            </a: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Proposed Method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ja" sz="2400">
                <a:solidFill>
                  <a:schemeClr val="dk1"/>
                </a:solidFill>
              </a:rPr>
              <a:t>Evaluation function in selection step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200"/>
              <a:t>	- Used UCB1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200"/>
              <a:t>	- When the player acts like its persona and damage the </a:t>
            </a:r>
            <a:endParaRPr sz="2200"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200"/>
              <a:t>  opponent, the reward value is going to be high</a:t>
            </a:r>
            <a:endParaRPr sz="2200"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75" y="3856875"/>
            <a:ext cx="3795275" cy="9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990850"/>
            <a:ext cx="4453374" cy="6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Proposed Method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69250" y="1152475"/>
            <a:ext cx="4615200" cy="4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ja">
                <a:solidFill>
                  <a:schemeClr val="dk1"/>
                </a:solidFill>
              </a:rPr>
              <a:t>Selection of actions in simulation step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8700" y="303500"/>
            <a:ext cx="4468100" cy="226825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0850" y="2885377"/>
            <a:ext cx="5615950" cy="1956375"/>
          </a:xfrm>
          <a:prstGeom prst="rect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7" name="Google Shape;97;p19"/>
          <p:cNvSpPr txBox="1"/>
          <p:nvPr/>
        </p:nvSpPr>
        <p:spPr>
          <a:xfrm>
            <a:off x="614775" y="1619275"/>
            <a:ext cx="3836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>
                <a:solidFill>
                  <a:schemeClr val="dk2"/>
                </a:solidFill>
              </a:rPr>
              <a:t>Players behave randomly 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>
                <a:solidFill>
                  <a:schemeClr val="dk2"/>
                </a:solidFill>
              </a:rPr>
              <a:t>but like their personas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800875" y="2961975"/>
            <a:ext cx="243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rgbClr val="CC0000"/>
                </a:solidFill>
              </a:rPr>
              <a:t>RushDown</a:t>
            </a:r>
            <a:r>
              <a:rPr lang="ja" sz="1600"/>
              <a:t> or </a:t>
            </a:r>
            <a:r>
              <a:rPr lang="ja" sz="1600">
                <a:solidFill>
                  <a:srgbClr val="1155CC"/>
                </a:solidFill>
              </a:rPr>
              <a:t>Zoning</a:t>
            </a:r>
            <a:endParaRPr sz="1600">
              <a:solidFill>
                <a:srgbClr val="1155CC"/>
              </a:solidFill>
            </a:endParaRPr>
          </a:p>
        </p:txBody>
      </p:sp>
      <p:cxnSp>
        <p:nvCxnSpPr>
          <p:cNvPr id="99" name="Google Shape;99;p19"/>
          <p:cNvCxnSpPr>
            <a:endCxn id="98" idx="0"/>
          </p:cNvCxnSpPr>
          <p:nvPr/>
        </p:nvCxnSpPr>
        <p:spPr>
          <a:xfrm flipH="1">
            <a:off x="2016025" y="2243775"/>
            <a:ext cx="338400" cy="71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Experiment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- Experiment on FightingICE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/>
              <a:t>- Compared the proposed AI and another MCTS-based AI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/>
              <a:t>- Generated 8 videos and showed them to participants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/>
              <a:t>- Asked participants which player is which persona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188" y="2971800"/>
            <a:ext cx="413385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925" y="3035463"/>
            <a:ext cx="3056926" cy="204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Results and Discussions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416800" cy="13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ja" sz="2000"/>
              <a:t>Participants could better identify both personas in P-AI than M-AI.</a:t>
            </a:r>
            <a:endParaRPr sz="2000"/>
          </a:p>
          <a:p>
            <a:pPr indent="0" lvl="0" marL="0" rtl="0" algn="l">
              <a:spcBef>
                <a:spcPts val="1800"/>
              </a:spcBef>
              <a:spcAft>
                <a:spcPts val="1800"/>
              </a:spcAft>
              <a:buNone/>
            </a:pPr>
            <a:r>
              <a:rPr lang="ja" sz="2000"/>
              <a:t>Zoning controlled by P-AI still has an issue.</a:t>
            </a:r>
            <a:endParaRPr sz="200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3" y="2471575"/>
            <a:ext cx="3789381" cy="222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1084550" y="4675550"/>
            <a:ext cx="224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RushDown vs RushDown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2900" y="2606325"/>
            <a:ext cx="3915599" cy="2069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5779950" y="4675550"/>
            <a:ext cx="19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Zoning vs Zoning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