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5A2A4-AE4A-FD41-B3E8-8F7C9B872636}" type="datetimeFigureOut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DB8A-FA72-9D4D-BEBA-F9BD9D77A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7F9CD-E46E-884E-816C-3790AA2A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9240D-9BD7-D744-B6D8-EDE136D65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B7FF2-F462-CD4D-8316-FD2290FE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1689-568A-2243-9DA4-8549991A01B0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23D89A-64C8-7848-9D7E-0C1FB5E5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061FA-EFC9-DA47-8E98-05088806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38991-6CB1-C643-A921-074C2D33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8FECD8-B497-7246-AE45-BBEE256E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D677D-337A-474A-94CB-BFC4225A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14C10-42BC-0740-BDC1-137AC20F1763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99E32B-9D03-5B49-990A-FB03D30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776869-53F3-4545-9373-C6A015EF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3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E7BD14-3CBF-A74C-8EB6-6C23C49C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756F95-68E4-5E42-84A7-F9F9C95D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163DC6-3EBD-CC4E-83AD-3987911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DC52-E5BF-FA4C-96AE-3F49DAA754AC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E9DEDE-4186-7F41-AF8C-DD8EB21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FB846B-7CB4-204A-87CD-EA6980D0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8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C17E9-42C2-0645-9EB4-B00EBCBD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CECD8-00C2-F645-AF35-A57DC221C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69A58-EE4B-D545-9168-512F6F8D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24A3-9AB7-FB49-9153-18BB60C8EE57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07DF95-BF3B-D34F-9768-B7E9C32B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B3E00-DC17-AF4E-8170-DD03638F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91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85E40-9516-DC44-84A2-CC331D26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7F07A3-082D-CC46-A37A-4B285C704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998EE6-326E-7F45-8B20-D18ADF84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389A-5571-7547-A6B8-E1681800DD99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0E240C-1D79-BA46-B89B-15B045F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010E31-964C-A246-80AD-78D35169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2A5B6E-C21D-1749-B892-51363746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C0C05D-D1EC-734F-B157-985F3601A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4B1F6C7-3AB6-1A48-B407-E05A141E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16AF31-EBE3-1B45-B548-EA8A769F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3639-6E08-CE4B-835D-E8AABD4778A8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C21063-5154-CC40-8B52-CFEFCEC5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1E335A-75EA-6941-9053-5B4D2F3A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2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5F0452-90EB-F444-9BAB-EF5AE0B9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1D8604-8F51-AA4A-B6C2-4E20353C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D72F13-BE03-7A49-ACA0-E881F8251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5092E8-F56E-A84E-B873-44BD10E3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504F28-637B-374E-A214-AA6D6A97B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2441099-A041-2448-AD45-C39B49C5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2FF1-1261-AA41-9119-8696E8F90FE1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7A1B6C-A21D-1F42-93D6-4E76DD0E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40A09B8-EA46-1F49-9A37-F3BC49C4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FA9B85-2ACB-DC46-9BB0-928C3F5A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05E2AD-444C-BA4A-B78A-5AD865B0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445C-9C0F-844A-A590-E2ABEFB94527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2B1535-C219-AB4E-8DFE-B722614B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1FB3B9-B351-6741-9045-E0789A16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75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CDFCF6-4934-3240-9CC6-17FC6AE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02FB-2D12-6B45-B556-D605ADE052FB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34AF17-B9E4-3A42-929E-BE50BE23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18F354-D937-294F-95A8-B110565D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534B3-50F9-DE4B-BB5E-41CD80CD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C2E060-3990-A64A-9EA2-ECDAAB69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095620-3839-9941-A051-FD764DD2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50F343-82F5-9044-9F54-A69F5FC0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DAE5-3C25-FB46-AA0F-E1E3D2EECC91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43E80A-0E29-D346-8924-78EF6B35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F6CCE-D6CA-724A-95EF-3E62E45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F16AF-AD52-4D44-AB9E-EAC6FBC4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51D3B0-75A1-E543-96B3-E7D792FA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6B4D14-4F97-7142-9EFD-10C8CA52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5FCC44-9ACC-9A40-AAC5-0EDEACD1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BB8D-A537-8D41-ABE1-C00C5F28F349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61C672-1563-D844-BD29-A02A2E25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paper discussion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9C9971-549C-154C-AFFC-62A96411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5449247-6465-8F49-9D5B-70C1E615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F6C733-7471-D74F-BF04-90CF9DD1D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97433F-5185-074A-9471-696619A44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F2B7-9367-3F4C-8E4F-ED3932B00C56}" type="datetime1">
              <a:rPr kumimoji="1" lang="ja-JP" altLang="en-US" smtClean="0"/>
              <a:t>2021/7/19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EBEF89-69AF-FC4C-9910-D2D230B9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93C70C-CC3E-A64C-B705-5D933E5BA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B255-37B4-F248-B5A2-FB4520DCAC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83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  <p:sldLayoutId id="2147484817" r:id="rId3"/>
    <p:sldLayoutId id="2147484818" r:id="rId4"/>
    <p:sldLayoutId id="2147484819" r:id="rId5"/>
    <p:sldLayoutId id="2147484820" r:id="rId6"/>
    <p:sldLayoutId id="2147484821" r:id="rId7"/>
    <p:sldLayoutId id="2147484822" r:id="rId8"/>
    <p:sldLayoutId id="2147484823" r:id="rId9"/>
    <p:sldLayoutId id="2147484824" r:id="rId10"/>
    <p:sldLayoutId id="21474848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CCA335-C78C-EF47-BB93-9222BC46A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3126" y="4460050"/>
            <a:ext cx="4057551" cy="122113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Man-Je Kim, Kyung-</a:t>
            </a:r>
            <a:r>
              <a:rPr lang="en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Joong</a:t>
            </a:r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</a:p>
          <a:p>
            <a:r>
              <a:rPr lang="en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 and Engineering Sejong University, Seoul, South Korea  </a:t>
            </a:r>
            <a:endParaRPr lang="en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2000">
              <a:solidFill>
                <a:srgbClr val="080808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0" y="2353641"/>
            <a:ext cx="7388924" cy="2150719"/>
          </a:xfrm>
          <a:noFill/>
        </p:spPr>
        <p:txBody>
          <a:bodyPr anchor="ctr">
            <a:normAutofit/>
          </a:bodyPr>
          <a:lstStyle/>
          <a:p>
            <a:r>
              <a:rPr kumimoji="1" lang="en-US" altLang="ja-JP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Opponent Modeling based on </a:t>
            </a:r>
            <a:br>
              <a:rPr kumimoji="1" lang="en-US" altLang="ja-JP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3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Table for MCTS-based Fighting Game AI</a:t>
            </a:r>
            <a:endParaRPr kumimoji="1" lang="ja-JP" altLang="en-US" sz="360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47256-A946-CA47-83CF-FCD9D88F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61D983-7865-184C-874E-D5A9C163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0" y="2353641"/>
            <a:ext cx="7388924" cy="2150719"/>
          </a:xfrm>
          <a:noFill/>
        </p:spPr>
        <p:txBody>
          <a:bodyPr anchor="ctr">
            <a:normAutofit/>
          </a:bodyPr>
          <a:lstStyle/>
          <a:p>
            <a:r>
              <a:rPr kumimoji="1" lang="en-US" altLang="ja-JP" sz="48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listening!</a:t>
            </a:r>
            <a:endParaRPr kumimoji="1" lang="ja-JP" altLang="en-US" sz="480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55CC11-40AA-F449-8248-4833D943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AC8C7F-79FC-764F-8693-7FB48F4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7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paper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577" y="1798685"/>
            <a:ext cx="6751506" cy="326062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 with opponent prediction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ja-JP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791BF5-076C-664B-AB90-68A81FDE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E1DC6-7DBC-4047-8E0A-3EADC071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52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767440"/>
                <a:ext cx="10905066" cy="392341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" altLang="ja-JP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" altLang="ja-JP" sz="3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onte-Carlo Tree Search (MCTS) 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achieved good results in fighting game AI competitions.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kumimoji="1" lang="en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" altLang="ja-JP" sz="3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algorithm for efficient tree search by using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 function that takes randomness into account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kumimoji="1" lang="en" altLang="ja-JP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" altLang="ja-JP" sz="3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MCTS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fighting games simulates only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random</a:t>
                </a:r>
                <a:r>
                  <a:rPr lang="ja-JP" altLang="en-US" sz="3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actions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opponent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" altLang="ja-JP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does not simulate all actions</a:t>
                </a:r>
                <a:r>
                  <a:rPr lang="en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:r>
                  <a:rPr lang="ja-JP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ja-JP" alt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simple approach may affect the performance of AI.</a:t>
                </a:r>
                <a:r>
                  <a:rPr kumimoji="1"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767440"/>
                <a:ext cx="10905066" cy="3923414"/>
              </a:xfrm>
              <a:blipFill>
                <a:blip r:embed="rId2"/>
                <a:stretch>
                  <a:fillRect l="-930" t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4EA024-4038-DF4D-BEFE-51165272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E38946-6924-D643-9B7A-67B92FE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0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4EC7F4-D971-6240-B7A1-408E5B1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36094"/>
            <a:ext cx="10905066" cy="4386106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the random choice, they use an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Table (AT)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holds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opponent's predicted actions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select the actions.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is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FightingICE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2D fighting game used in competitions for the performance of fighting game AI.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game consists of three one-minute rounds.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848864-53EB-7D41-AD58-E0BECF02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A8B4F6-2314-374B-BA6D-C4F30239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32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78020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 with opponent prediction</a:t>
            </a:r>
            <a:endParaRPr kumimoji="1" lang="ja-JP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691091"/>
                <a:ext cx="10905066" cy="4076112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Table (AT) 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table to represent</a:t>
                </a:r>
                <a:r>
                  <a:rPr lang="en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opponent’s playing patterns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holds</a:t>
                </a:r>
                <a:r>
                  <a:rPr lang="en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top five actions executed frequently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condition.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AI's action patterns usually depend on </a:t>
                </a:r>
                <a:r>
                  <a:rPr lang="en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distance to the opponent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" altLang="ja-JP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 opponent is on the ground or in the air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conditions are used in </a:t>
                </a:r>
                <a:r>
                  <a:rPr lang="en" altLang="ja-JP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4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between the opponent and my AI </a:t>
                </a:r>
              </a:p>
              <a:p>
                <a:pPr lvl="4">
                  <a:buClr>
                    <a:schemeClr val="tx1"/>
                  </a:buClr>
                  <a:buFont typeface="Wingdings" pitchFamily="2" charset="2"/>
                  <a:buChar char="Ø"/>
                </a:pPr>
                <a:r>
                  <a:rPr lang="en" altLang="ja-JP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 opponent is on the ground or in the air</a:t>
                </a:r>
                <a:endParaRPr kumimoji="1" lang="ja-JP" altLang="en-US" sz="2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14EC7F4-D971-6240-B7A1-408E5B113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691091"/>
                <a:ext cx="10905066" cy="4076112"/>
              </a:xfrm>
              <a:blipFill>
                <a:blip r:embed="rId2"/>
                <a:stretch>
                  <a:fillRect l="-930" t="-2477" r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54543C-F858-4548-B625-33DBE7DD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B255-37B4-F248-B5A2-FB4520DCAC3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F5CEE6-F9DD-E345-97D4-904AC291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3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 with opponent prediction</a:t>
            </a:r>
            <a:endParaRPr kumimoji="1" lang="ja-JP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4A446B29-7367-41E2-8164-DD0CBDA8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651849" cy="43939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start of round 1, there is no information about the opponent, so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cannot be created.</a:t>
            </a:r>
          </a:p>
          <a:p>
            <a:pPr>
              <a:buFont typeface=".Hiragino Kaku Gothic Interface W3"/>
              <a:buChar char="⇒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default </a:t>
            </a:r>
            <a:r>
              <a:rPr lang="en" altLang="ja-JP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of the top three AIs of the 2015 AI competition.</a:t>
            </a:r>
          </a:p>
          <a:p>
            <a:pPr marL="0" indent="0">
              <a:buNone/>
            </a:pP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AI's actions via API, record the number of actions, and select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high-frequency 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condition.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コンテンツ プレースホルダー 5" descr="テーブル&#10;&#10;自動的に生成された説明">
            <a:extLst>
              <a:ext uri="{FF2B5EF4-FFF2-40B4-BE49-F238E27FC236}">
                <a16:creationId xmlns:a16="http://schemas.microsoft.com/office/drawing/2014/main" id="{46501B6C-EF0B-C04E-9AD8-9C9E9F96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19" y="1779204"/>
            <a:ext cx="6253212" cy="390825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325BBA-C31C-8C4A-BF10-A30E9CC7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AB255-37B4-F248-B5A2-FB4520DCAC32}" type="slidenum">
              <a:rPr kumimoji="1" lang="ja-JP" altLang="en-US" smtClean="0"/>
              <a:pPr>
                <a:spcAft>
                  <a:spcPts val="600"/>
                </a:spcAft>
              </a:pPr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EE744A-3702-D44B-B2BE-265E8130C5CD}"/>
              </a:ext>
            </a:extLst>
          </p:cNvPr>
          <p:cNvSpPr txBox="1"/>
          <p:nvPr/>
        </p:nvSpPr>
        <p:spPr>
          <a:xfrm>
            <a:off x="9794159" y="1908547"/>
            <a:ext cx="175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distance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7C31D9-1D36-ED42-BCA8-5AC6DDB2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28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 with opponent prediction</a:t>
            </a:r>
            <a:endParaRPr kumimoji="1" lang="ja-JP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1D44D73-90D6-423D-9F1B-726035988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651852" cy="43939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games using the five actions 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simulate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each round, select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opponent’s most frequent actions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update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selected action is already in the current AT, move up one rank.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not, replace it with the action of the lowest rank (least frequent).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コンテンツ プレースホルダー 5" descr="ダイアグラム&#10;&#10;自動的に生成された説明">
            <a:extLst>
              <a:ext uri="{FF2B5EF4-FFF2-40B4-BE49-F238E27FC236}">
                <a16:creationId xmlns:a16="http://schemas.microsoft.com/office/drawing/2014/main" id="{CCCF99A1-07E7-0E45-ACD8-49EC703E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88" y="2337935"/>
            <a:ext cx="6011068" cy="258475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A218A0-88CC-A647-83DE-1C75BCC4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AB255-37B4-F248-B5A2-FB4520DCAC32}" type="slidenum">
              <a:rPr kumimoji="1" lang="ja-JP" altLang="en-US" smtClean="0"/>
              <a:pPr>
                <a:spcAft>
                  <a:spcPts val="600"/>
                </a:spcAft>
              </a:pPr>
              <a:t>7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A7AB1A8-E870-E940-95C4-3B2FC49452F1}"/>
              </a:ext>
            </a:extLst>
          </p:cNvPr>
          <p:cNvCxnSpPr>
            <a:cxnSpLocks/>
          </p:cNvCxnSpPr>
          <p:nvPr/>
        </p:nvCxnSpPr>
        <p:spPr>
          <a:xfrm>
            <a:off x="6096000" y="2527116"/>
            <a:ext cx="0" cy="14528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7094EF-502E-D94F-A75B-3325F6E2E070}"/>
              </a:ext>
            </a:extLst>
          </p:cNvPr>
          <p:cNvSpPr txBox="1"/>
          <p:nvPr/>
        </p:nvSpPr>
        <p:spPr>
          <a:xfrm>
            <a:off x="5295320" y="2168657"/>
            <a:ext cx="1499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DE699A-8265-5946-A1F0-E93C04FF0953}"/>
              </a:ext>
            </a:extLst>
          </p:cNvPr>
          <p:cNvSpPr txBox="1"/>
          <p:nvPr/>
        </p:nvSpPr>
        <p:spPr>
          <a:xfrm>
            <a:off x="5295320" y="401187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frequency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779CC0CD-65DC-7F45-9E80-4028F8B1ED75}"/>
              </a:ext>
            </a:extLst>
          </p:cNvPr>
          <p:cNvCxnSpPr>
            <a:cxnSpLocks/>
          </p:cNvCxnSpPr>
          <p:nvPr/>
        </p:nvCxnSpPr>
        <p:spPr>
          <a:xfrm>
            <a:off x="7729870" y="3381022"/>
            <a:ext cx="669851" cy="2991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525BA35-5EBB-854F-8A11-C3FA883D0382}"/>
              </a:ext>
            </a:extLst>
          </p:cNvPr>
          <p:cNvCxnSpPr>
            <a:cxnSpLocks/>
          </p:cNvCxnSpPr>
          <p:nvPr/>
        </p:nvCxnSpPr>
        <p:spPr>
          <a:xfrm flipV="1">
            <a:off x="7729870" y="3381022"/>
            <a:ext cx="669851" cy="299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フッター プレースホルダー 53">
            <a:extLst>
              <a:ext uri="{FF2B5EF4-FFF2-40B4-BE49-F238E27FC236}">
                <a16:creationId xmlns:a16="http://schemas.microsoft.com/office/drawing/2014/main" id="{16F49E54-665B-8C4E-B765-0BD5FF8B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1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results &amp; Conclusion</a:t>
            </a:r>
            <a:endParaRPr kumimoji="1" lang="ja-JP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7223CA5D-CD57-436D-8513-25EA5B5F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295320" cy="439398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played 200 games between the developed AI and each of the top three AIs from the 2016 competition and evaluated the AI’s performance based on the HP gaps.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 gap = given damage – received damage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Winning rate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against Thunder01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against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Ranezi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Basic MCTS AI</a:t>
            </a: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4" name="Isosceles Triangle 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コンテンツ プレースホルダー 5" descr="グラフ, ウォーターフォール図&#10;&#10;自動的に生成された説明">
            <a:extLst>
              <a:ext uri="{FF2B5EF4-FFF2-40B4-BE49-F238E27FC236}">
                <a16:creationId xmlns:a16="http://schemas.microsoft.com/office/drawing/2014/main" id="{87C4A57F-B2BE-EB49-AF82-452AC6D3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787" y="1934815"/>
            <a:ext cx="6253212" cy="389262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7" name="Rectangle 4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4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3DA2EE-B9B3-8C40-BCCF-9264AB74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AB255-37B4-F248-B5A2-FB4520DCAC32}" type="slidenum">
              <a:rPr kumimoji="1" lang="ja-JP" altLang="en-US" smtClean="0"/>
              <a:pPr>
                <a:spcAft>
                  <a:spcPts val="600"/>
                </a:spcAft>
              </a:pPr>
              <a:t>8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6D1377E4-8455-EC47-A309-B98A80DC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4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3DE7CE-A353-2743-8AE2-544DE85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results &amp; Conclusion</a:t>
            </a:r>
            <a:endParaRPr kumimoji="1" lang="ja-JP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コンテンツ プレースホルダー 4" descr="グラフ, 箱ひげ図&#10;&#10;自動的に生成された説明">
            <a:extLst>
              <a:ext uri="{FF2B5EF4-FFF2-40B4-BE49-F238E27FC236}">
                <a16:creationId xmlns:a16="http://schemas.microsoft.com/office/drawing/2014/main" id="{BC738282-4B9A-9448-9A16-308CEEA92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189" y="1301585"/>
            <a:ext cx="8087621" cy="5054764"/>
          </a:xfr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4" name="Isosceles Triangle 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7" name="Rectangle 4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4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3DA2EE-B9B3-8C40-BCCF-9264AB74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AB255-37B4-F248-B5A2-FB4520DCAC32}" type="slidenum">
              <a:rPr kumimoji="1" lang="ja-JP" altLang="en-US" smtClean="0"/>
              <a:pPr>
                <a:spcAft>
                  <a:spcPts val="600"/>
                </a:spcAft>
              </a:pPr>
              <a:t>9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2D56E30-66F4-2747-8221-1B44FA95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ja-JP"/>
              <a:t>paper discussion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5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487</Words>
  <Application>Microsoft Macintosh PowerPoint</Application>
  <PresentationFormat>ワイド画面</PresentationFormat>
  <Paragraphs>74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.Hiragino Kaku Gothic Interface W3</vt:lpstr>
      <vt:lpstr>游ゴシック</vt:lpstr>
      <vt:lpstr>游ゴシック Light</vt:lpstr>
      <vt:lpstr>Arial</vt:lpstr>
      <vt:lpstr>Cambria Math</vt:lpstr>
      <vt:lpstr>Times New Roman</vt:lpstr>
      <vt:lpstr>Wingdings</vt:lpstr>
      <vt:lpstr>Office テーマ</vt:lpstr>
      <vt:lpstr>Opponent Modeling based on  Action Table for MCTS-based Fighting Game AI</vt:lpstr>
      <vt:lpstr>Construction of paper</vt:lpstr>
      <vt:lpstr>Introduction</vt:lpstr>
      <vt:lpstr>Introduction</vt:lpstr>
      <vt:lpstr>MCTS with opponent prediction</vt:lpstr>
      <vt:lpstr>MCTS with opponent prediction</vt:lpstr>
      <vt:lpstr>MCTS with opponent prediction</vt:lpstr>
      <vt:lpstr>Experimental results &amp; Conclusion</vt:lpstr>
      <vt:lpstr>Experimental results &amp; Conclusion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伊藤亮哉</dc:creator>
  <cp:lastModifiedBy>伊藤亮哉</cp:lastModifiedBy>
  <cp:revision>42</cp:revision>
  <dcterms:created xsi:type="dcterms:W3CDTF">2021-07-18T18:52:24Z</dcterms:created>
  <dcterms:modified xsi:type="dcterms:W3CDTF">2021-07-19T10:26:32Z</dcterms:modified>
</cp:coreProperties>
</file>