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273" autoAdjust="0"/>
  </p:normalViewPr>
  <p:slideViewPr>
    <p:cSldViewPr snapToGrid="0">
      <p:cViewPr varScale="1">
        <p:scale>
          <a:sx n="52" d="100"/>
          <a:sy n="52" d="100"/>
        </p:scale>
        <p:origin x="122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95B9C7-950E-4458-B37D-59AC6D6E2267}" type="datetimeFigureOut">
              <a:rPr lang="en-US" smtClean="0"/>
              <a:t>7/14/2021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68AD8-3570-429E-86D9-A9364CCF5473}" type="slidenum">
              <a:rPr lang="en-US" smtClean="0"/>
              <a:t>‹#›</a:t>
            </a:fld>
            <a:endParaRPr lang="en-US"/>
          </a:p>
        </p:txBody>
      </p:sp>
    </p:spTree>
    <p:extLst>
      <p:ext uri="{BB962C8B-B14F-4D97-AF65-F5344CB8AC3E}">
        <p14:creationId xmlns:p14="http://schemas.microsoft.com/office/powerpoint/2010/main" val="1823620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opponent is by default unaggressive, but this status changes as soon as </a:t>
            </a:r>
            <a:r>
              <a:rPr lang="en-US" dirty="0" err="1"/>
              <a:t>MirrorBot</a:t>
            </a:r>
            <a:r>
              <a:rPr lang="en-US" dirty="0"/>
              <a:t> detects that the given player shoots directly at it with a dangerous weapon; i.e., a weapon that does or can inflict damage. More specifically, receiving damage is not the only criterion for deciding aggressiveness</a:t>
            </a:r>
          </a:p>
        </p:txBody>
      </p:sp>
      <p:sp>
        <p:nvSpPr>
          <p:cNvPr id="4" name="Slide Number Placeholder 3"/>
          <p:cNvSpPr>
            <a:spLocks noGrp="1"/>
          </p:cNvSpPr>
          <p:nvPr>
            <p:ph type="sldNum" sz="quarter" idx="5"/>
          </p:nvPr>
        </p:nvSpPr>
        <p:spPr/>
        <p:txBody>
          <a:bodyPr/>
          <a:lstStyle/>
          <a:p>
            <a:fld id="{B8E68AD8-3570-429E-86D9-A9364CCF5473}" type="slidenum">
              <a:rPr lang="en-US" smtClean="0"/>
              <a:t>4</a:t>
            </a:fld>
            <a:endParaRPr lang="en-US"/>
          </a:p>
        </p:txBody>
      </p:sp>
    </p:spTree>
    <p:extLst>
      <p:ext uri="{BB962C8B-B14F-4D97-AF65-F5344CB8AC3E}">
        <p14:creationId xmlns:p14="http://schemas.microsoft.com/office/powerpoint/2010/main" val="860580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distance selection block [Genes 0-2] controls the distance ranges that influence weapon choice, attacking and defending. The Weapon selection block [Genes 3-11]</a:t>
            </a:r>
          </a:p>
        </p:txBody>
      </p:sp>
      <p:sp>
        <p:nvSpPr>
          <p:cNvPr id="4" name="Slide Number Placeholder 3"/>
          <p:cNvSpPr>
            <a:spLocks noGrp="1"/>
          </p:cNvSpPr>
          <p:nvPr>
            <p:ph type="sldNum" sz="quarter" idx="5"/>
          </p:nvPr>
        </p:nvSpPr>
        <p:spPr/>
        <p:txBody>
          <a:bodyPr/>
          <a:lstStyle/>
          <a:p>
            <a:fld id="{B8E68AD8-3570-429E-86D9-A9364CCF5473}" type="slidenum">
              <a:rPr lang="en-US" smtClean="0"/>
              <a:t>5</a:t>
            </a:fld>
            <a:endParaRPr lang="en-US"/>
          </a:p>
        </p:txBody>
      </p:sp>
    </p:spTree>
    <p:extLst>
      <p:ext uri="{BB962C8B-B14F-4D97-AF65-F5344CB8AC3E}">
        <p14:creationId xmlns:p14="http://schemas.microsoft.com/office/powerpoint/2010/main" val="3247163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E68AD8-3570-429E-86D9-A9364CCF5473}" type="slidenum">
              <a:rPr lang="en-US" smtClean="0"/>
              <a:t>6</a:t>
            </a:fld>
            <a:endParaRPr lang="en-US"/>
          </a:p>
        </p:txBody>
      </p:sp>
    </p:spTree>
    <p:extLst>
      <p:ext uri="{BB962C8B-B14F-4D97-AF65-F5344CB8AC3E}">
        <p14:creationId xmlns:p14="http://schemas.microsoft.com/office/powerpoint/2010/main" val="2578606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also uses a knowledge database (bot’s memory) to retain important information about the fighting arena, such as the position of items and weapons, or advantageous locations. This information is stored once the bot has discovered them, as a human player would do.</a:t>
            </a:r>
          </a:p>
        </p:txBody>
      </p:sp>
      <p:sp>
        <p:nvSpPr>
          <p:cNvPr id="4" name="Slide Number Placeholder 3"/>
          <p:cNvSpPr>
            <a:spLocks noGrp="1"/>
          </p:cNvSpPr>
          <p:nvPr>
            <p:ph type="sldNum" sz="quarter" idx="5"/>
          </p:nvPr>
        </p:nvSpPr>
        <p:spPr/>
        <p:txBody>
          <a:bodyPr/>
          <a:lstStyle/>
          <a:p>
            <a:fld id="{B8E68AD8-3570-429E-86D9-A9364CCF5473}" type="slidenum">
              <a:rPr lang="en-US" smtClean="0"/>
              <a:t>7</a:t>
            </a:fld>
            <a:endParaRPr lang="en-US"/>
          </a:p>
        </p:txBody>
      </p:sp>
    </p:spTree>
    <p:extLst>
      <p:ext uri="{BB962C8B-B14F-4D97-AF65-F5344CB8AC3E}">
        <p14:creationId xmlns:p14="http://schemas.microsoft.com/office/powerpoint/2010/main" val="593062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1DA04-C34D-4555-98F9-38501E0DCF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6ED005-5E87-41A2-8417-293AB5FC78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1F412F-3394-4D50-9023-F5B9064D8DC2}"/>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5" name="Footer Placeholder 4">
            <a:extLst>
              <a:ext uri="{FF2B5EF4-FFF2-40B4-BE49-F238E27FC236}">
                <a16:creationId xmlns:a16="http://schemas.microsoft.com/office/drawing/2014/main" id="{79FBF9DA-5225-43BE-9258-81F62C72CC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3E410-5E1C-4607-AC3B-5AEF01C0B73F}"/>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340029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BCFD6-7B89-42A3-AE36-A0177435BA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DEFC0C-CB8E-45D4-BFFD-191B42C756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9D22A-F632-44DC-9464-3E1059615A51}"/>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5" name="Footer Placeholder 4">
            <a:extLst>
              <a:ext uri="{FF2B5EF4-FFF2-40B4-BE49-F238E27FC236}">
                <a16:creationId xmlns:a16="http://schemas.microsoft.com/office/drawing/2014/main" id="{CA09512E-BC9E-4918-9495-20DA05B630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D78D1D-2E04-45C3-B9D6-4B99AE7751E7}"/>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2750328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F74CD7-6396-473D-ABBA-E73E046F5B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60F20B-56B8-40CB-8D7E-A20CD2BD40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709714-42ED-4A04-A9A4-A3F29331B1C3}"/>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5" name="Footer Placeholder 4">
            <a:extLst>
              <a:ext uri="{FF2B5EF4-FFF2-40B4-BE49-F238E27FC236}">
                <a16:creationId xmlns:a16="http://schemas.microsoft.com/office/drawing/2014/main" id="{CF4EB6EB-DA96-4810-AA58-B6E2519817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65ED5E-87E6-45EC-995F-FA0D6385D51C}"/>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112362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EFDC5-D5FE-4182-B9F2-5D7A7A51FB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9805B0-957C-4F3D-BF14-0D3B6EC921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53FCB6-CD69-4017-81E0-EE474DFE492B}"/>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5" name="Footer Placeholder 4">
            <a:extLst>
              <a:ext uri="{FF2B5EF4-FFF2-40B4-BE49-F238E27FC236}">
                <a16:creationId xmlns:a16="http://schemas.microsoft.com/office/drawing/2014/main" id="{AF472D6B-9926-49FA-A33A-9F50FE3C1F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B31CA-7626-497B-A42E-3B5DF49CF50E}"/>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2504504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76A6D-7C81-420D-A5B7-06D7048469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5D1C12-196D-4BAB-A434-483B70944F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8F2AB8-03EB-48C0-8612-820E8D433C1A}"/>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5" name="Footer Placeholder 4">
            <a:extLst>
              <a:ext uri="{FF2B5EF4-FFF2-40B4-BE49-F238E27FC236}">
                <a16:creationId xmlns:a16="http://schemas.microsoft.com/office/drawing/2014/main" id="{3AEB06BE-9122-42DC-8EAC-A5F1D8A21E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F69CC6-BF58-4DD8-8314-1AC262E06E55}"/>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2225176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2EE9E-6D28-4F8A-A0BD-F541C312BB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7C2DE4-4274-49BE-A636-4C2C121E8B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E1321B-F7BF-4FBA-B395-1BE51DA16D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200FE-4E59-49FB-9E9A-B69DC28591EC}"/>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6" name="Footer Placeholder 5">
            <a:extLst>
              <a:ext uri="{FF2B5EF4-FFF2-40B4-BE49-F238E27FC236}">
                <a16:creationId xmlns:a16="http://schemas.microsoft.com/office/drawing/2014/main" id="{419157DF-4931-40C6-886C-9FF78DEF35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44A4DC-B843-4978-9F33-1E396106E1CC}"/>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231380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80197-FDE7-426F-B44C-3D7E8A6327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FA92A8-0B9F-488C-AC3A-6794E1F1E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A20374-609C-4668-8031-4B586B5F83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195660-689A-425E-A879-EFEF85C918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D8348E-63C6-4DB0-893C-2C23EBC45F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944D81-D41A-40A9-AB3B-8AAF7C2664C2}"/>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8" name="Footer Placeholder 7">
            <a:extLst>
              <a:ext uri="{FF2B5EF4-FFF2-40B4-BE49-F238E27FC236}">
                <a16:creationId xmlns:a16="http://schemas.microsoft.com/office/drawing/2014/main" id="{E5FD35C7-0E7D-4B8D-A526-1042A4CBD3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406788-3867-4CFE-BC4E-4AC68ED98798}"/>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2878068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216E8-542C-4F99-90A5-6BB96B351B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7CC3D1-9832-47DD-9C5E-E19233C295FD}"/>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4" name="Footer Placeholder 3">
            <a:extLst>
              <a:ext uri="{FF2B5EF4-FFF2-40B4-BE49-F238E27FC236}">
                <a16:creationId xmlns:a16="http://schemas.microsoft.com/office/drawing/2014/main" id="{2D270E57-CD26-457F-B37B-F21B004AC6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3A2173-B32A-44A6-9D56-5DAC3D510B70}"/>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2829589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0ABC70-D74A-49F5-9EF9-43AEFC69CBA5}"/>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3" name="Footer Placeholder 2">
            <a:extLst>
              <a:ext uri="{FF2B5EF4-FFF2-40B4-BE49-F238E27FC236}">
                <a16:creationId xmlns:a16="http://schemas.microsoft.com/office/drawing/2014/main" id="{5396410A-CABE-40BE-91B4-849F32D398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48B9E9-3770-41CB-B38F-C11872966E8B}"/>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2053437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EA5FA-0F7A-4CDC-8E84-8A2F102855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D796AD-EC56-4718-94B0-71443E75B7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B122C0-037B-41B5-AE92-D79908AB40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6E11C5-8275-4C13-BAD7-391AFA3FBE44}"/>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6" name="Footer Placeholder 5">
            <a:extLst>
              <a:ext uri="{FF2B5EF4-FFF2-40B4-BE49-F238E27FC236}">
                <a16:creationId xmlns:a16="http://schemas.microsoft.com/office/drawing/2014/main" id="{FF103C5A-DEE1-4583-8D86-9CB8177D00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A32008-762D-4BBC-8F6A-95F380964C93}"/>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735961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C81C-3CA1-403E-B1A7-2C0686E49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8BA5D3-3039-45E3-8FC4-C830194353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5EF1EA-FDA0-40D4-BFEF-D4F7B570A0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913B09-B444-4D03-A6E3-AEDA72025AC1}"/>
              </a:ext>
            </a:extLst>
          </p:cNvPr>
          <p:cNvSpPr>
            <a:spLocks noGrp="1"/>
          </p:cNvSpPr>
          <p:nvPr>
            <p:ph type="dt" sz="half" idx="10"/>
          </p:nvPr>
        </p:nvSpPr>
        <p:spPr/>
        <p:txBody>
          <a:bodyPr/>
          <a:lstStyle/>
          <a:p>
            <a:fld id="{95F60BEA-0550-4FE9-AE16-4B17A9183838}" type="datetimeFigureOut">
              <a:rPr lang="en-US" smtClean="0"/>
              <a:t>7/14/2021</a:t>
            </a:fld>
            <a:endParaRPr lang="en-US"/>
          </a:p>
        </p:txBody>
      </p:sp>
      <p:sp>
        <p:nvSpPr>
          <p:cNvPr id="6" name="Footer Placeholder 5">
            <a:extLst>
              <a:ext uri="{FF2B5EF4-FFF2-40B4-BE49-F238E27FC236}">
                <a16:creationId xmlns:a16="http://schemas.microsoft.com/office/drawing/2014/main" id="{66562659-1EA8-4D55-A8CF-7CFF7B7C1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3FBA07-9790-4024-AFE9-C55C685D8E20}"/>
              </a:ext>
            </a:extLst>
          </p:cNvPr>
          <p:cNvSpPr>
            <a:spLocks noGrp="1"/>
          </p:cNvSpPr>
          <p:nvPr>
            <p:ph type="sldNum" sz="quarter" idx="12"/>
          </p:nvPr>
        </p:nvSpPr>
        <p:spPr/>
        <p:txBody>
          <a:bodyPr/>
          <a:lstStyle/>
          <a:p>
            <a:fld id="{193A335A-F431-4967-8709-3D3D73365869}" type="slidenum">
              <a:rPr lang="en-US" smtClean="0"/>
              <a:t>‹#›</a:t>
            </a:fld>
            <a:endParaRPr lang="en-US"/>
          </a:p>
        </p:txBody>
      </p:sp>
    </p:spTree>
    <p:extLst>
      <p:ext uri="{BB962C8B-B14F-4D97-AF65-F5344CB8AC3E}">
        <p14:creationId xmlns:p14="http://schemas.microsoft.com/office/powerpoint/2010/main" val="2408630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4DA129-E43C-4F0D-90AB-B187C4F76F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9EE055-F73B-4729-AC20-A9B9F4FC47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66C528-70CF-4591-A7C4-3A7200B5BE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F60BEA-0550-4FE9-AE16-4B17A9183838}" type="datetimeFigureOut">
              <a:rPr lang="en-US" smtClean="0"/>
              <a:t>7/14/2021</a:t>
            </a:fld>
            <a:endParaRPr lang="en-US"/>
          </a:p>
        </p:txBody>
      </p:sp>
      <p:sp>
        <p:nvSpPr>
          <p:cNvPr id="5" name="Footer Placeholder 4">
            <a:extLst>
              <a:ext uri="{FF2B5EF4-FFF2-40B4-BE49-F238E27FC236}">
                <a16:creationId xmlns:a16="http://schemas.microsoft.com/office/drawing/2014/main" id="{70122D0E-CCB1-4021-8CCF-C89416EA4C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0F7E7F-BA4E-48C3-878A-ADAE354DAA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A335A-F431-4967-8709-3D3D73365869}" type="slidenum">
              <a:rPr lang="en-US" smtClean="0"/>
              <a:t>‹#›</a:t>
            </a:fld>
            <a:endParaRPr lang="en-US"/>
          </a:p>
        </p:txBody>
      </p:sp>
    </p:spTree>
    <p:extLst>
      <p:ext uri="{BB962C8B-B14F-4D97-AF65-F5344CB8AC3E}">
        <p14:creationId xmlns:p14="http://schemas.microsoft.com/office/powerpoint/2010/main" val="364948750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v6hjYSULIp8?feature=oembed"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alphaModFix amt="86000"/>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C8ED-CF77-4C5E-94F1-FC9A2E658BC0}"/>
              </a:ext>
            </a:extLst>
          </p:cNvPr>
          <p:cNvSpPr>
            <a:spLocks noGrp="1"/>
          </p:cNvSpPr>
          <p:nvPr>
            <p:ph type="ctrTitle"/>
          </p:nvPr>
        </p:nvSpPr>
        <p:spPr/>
        <p:txBody>
          <a:bodyPr>
            <a:normAutofit fontScale="90000"/>
          </a:bodyPr>
          <a:lstStyle/>
          <a:p>
            <a:r>
              <a:rPr lang="en-US" dirty="0"/>
              <a:t>The Believability Gene in Virtual Bots</a:t>
            </a:r>
            <a:br>
              <a:rPr lang="en-US" dirty="0"/>
            </a:br>
            <a:r>
              <a:rPr lang="ja-JP" altLang="en-US" sz="4400" dirty="0"/>
              <a:t>バーチャルボットの人間のような動き</a:t>
            </a:r>
            <a:endParaRPr lang="en-US" sz="4400" dirty="0"/>
          </a:p>
        </p:txBody>
      </p:sp>
      <p:sp>
        <p:nvSpPr>
          <p:cNvPr id="3" name="Subtitle 2">
            <a:extLst>
              <a:ext uri="{FF2B5EF4-FFF2-40B4-BE49-F238E27FC236}">
                <a16:creationId xmlns:a16="http://schemas.microsoft.com/office/drawing/2014/main" id="{2D4C7A29-7DCE-4261-827A-773980EB5843}"/>
              </a:ext>
            </a:extLst>
          </p:cNvPr>
          <p:cNvSpPr>
            <a:spLocks noGrp="1"/>
          </p:cNvSpPr>
          <p:nvPr>
            <p:ph type="subTitle" idx="1"/>
          </p:nvPr>
        </p:nvSpPr>
        <p:spPr>
          <a:xfrm>
            <a:off x="1524000" y="3602037"/>
            <a:ext cx="9144000" cy="2293937"/>
          </a:xfrm>
        </p:spPr>
        <p:txBody>
          <a:bodyPr>
            <a:normAutofit fontScale="70000" lnSpcReduction="20000"/>
          </a:bodyPr>
          <a:lstStyle/>
          <a:p>
            <a:r>
              <a:rPr lang="en-US" sz="3400" b="1" dirty="0">
                <a:solidFill>
                  <a:schemeClr val="accent5">
                    <a:lumMod val="50000"/>
                  </a:schemeClr>
                </a:solidFill>
              </a:rPr>
              <a:t>M. </a:t>
            </a:r>
            <a:r>
              <a:rPr lang="en-US" sz="3400" b="1" dirty="0" err="1">
                <a:solidFill>
                  <a:schemeClr val="accent5">
                    <a:lumMod val="50000"/>
                  </a:schemeClr>
                </a:solidFill>
              </a:rPr>
              <a:t>Polceanu</a:t>
            </a:r>
            <a:r>
              <a:rPr lang="en-US" sz="3400" b="1" dirty="0">
                <a:solidFill>
                  <a:schemeClr val="accent5">
                    <a:lumMod val="50000"/>
                  </a:schemeClr>
                </a:solidFill>
              </a:rPr>
              <a:t>, A.M. Mora, J.L. Jimenez, C. </a:t>
            </a:r>
            <a:r>
              <a:rPr lang="en-US" sz="3400" b="1" dirty="0" err="1">
                <a:solidFill>
                  <a:schemeClr val="accent5">
                    <a:lumMod val="50000"/>
                  </a:schemeClr>
                </a:solidFill>
              </a:rPr>
              <a:t>Buche</a:t>
            </a:r>
            <a:r>
              <a:rPr lang="en-US" sz="3400" b="1" dirty="0">
                <a:solidFill>
                  <a:schemeClr val="accent5">
                    <a:lumMod val="50000"/>
                  </a:schemeClr>
                </a:solidFill>
              </a:rPr>
              <a:t>, A.J. Fernandez-</a:t>
            </a:r>
            <a:r>
              <a:rPr lang="en-US" sz="3400" b="1" dirty="0" err="1">
                <a:solidFill>
                  <a:schemeClr val="accent5">
                    <a:lumMod val="50000"/>
                  </a:schemeClr>
                </a:solidFill>
              </a:rPr>
              <a:t>Leiva</a:t>
            </a:r>
            <a:endParaRPr lang="en-US" sz="3400" b="1" dirty="0">
              <a:solidFill>
                <a:schemeClr val="accent5">
                  <a:lumMod val="50000"/>
                </a:schemeClr>
              </a:solidFill>
            </a:endParaRPr>
          </a:p>
          <a:p>
            <a:r>
              <a:rPr lang="en-US" sz="2800" b="1" dirty="0">
                <a:solidFill>
                  <a:schemeClr val="accent5">
                    <a:lumMod val="50000"/>
                  </a:schemeClr>
                </a:solidFill>
              </a:rPr>
              <a:t>FLAIRS Conference 2016: 346-349</a:t>
            </a:r>
            <a:endParaRPr lang="en-US" sz="3400" b="1" dirty="0">
              <a:solidFill>
                <a:schemeClr val="accent5">
                  <a:lumMod val="50000"/>
                </a:schemeClr>
              </a:solidFill>
            </a:endParaRPr>
          </a:p>
          <a:p>
            <a:r>
              <a:rPr lang="en-US" dirty="0">
                <a:solidFill>
                  <a:schemeClr val="accent5">
                    <a:lumMod val="50000"/>
                  </a:schemeClr>
                </a:solidFill>
              </a:rPr>
              <a:t>Florida International University, USA </a:t>
            </a:r>
          </a:p>
          <a:p>
            <a:r>
              <a:rPr lang="en-US" dirty="0" err="1">
                <a:solidFill>
                  <a:schemeClr val="accent5">
                    <a:lumMod val="50000"/>
                  </a:schemeClr>
                </a:solidFill>
              </a:rPr>
              <a:t>Depto</a:t>
            </a:r>
            <a:r>
              <a:rPr lang="en-US" dirty="0">
                <a:solidFill>
                  <a:schemeClr val="accent5">
                    <a:lumMod val="50000"/>
                  </a:schemeClr>
                </a:solidFill>
              </a:rPr>
              <a:t>. TSTC, Universidad de Granada, Spain </a:t>
            </a:r>
          </a:p>
          <a:p>
            <a:r>
              <a:rPr lang="en-US" dirty="0">
                <a:solidFill>
                  <a:schemeClr val="accent5">
                    <a:lumMod val="50000"/>
                  </a:schemeClr>
                </a:solidFill>
              </a:rPr>
              <a:t>LAB-STICC, ENIB, France</a:t>
            </a:r>
          </a:p>
          <a:p>
            <a:r>
              <a:rPr lang="en-US" dirty="0">
                <a:solidFill>
                  <a:schemeClr val="accent5">
                    <a:lumMod val="50000"/>
                  </a:schemeClr>
                </a:solidFill>
              </a:rPr>
              <a:t> </a:t>
            </a:r>
            <a:r>
              <a:rPr lang="en-US" dirty="0" err="1">
                <a:solidFill>
                  <a:schemeClr val="accent5">
                    <a:lumMod val="50000"/>
                  </a:schemeClr>
                </a:solidFill>
              </a:rPr>
              <a:t>Depto</a:t>
            </a:r>
            <a:r>
              <a:rPr lang="en-US" dirty="0">
                <a:solidFill>
                  <a:schemeClr val="accent5">
                    <a:lumMod val="50000"/>
                  </a:schemeClr>
                </a:solidFill>
              </a:rPr>
              <a:t>. LCC, Universidad of Malaga, Spain</a:t>
            </a:r>
          </a:p>
        </p:txBody>
      </p:sp>
    </p:spTree>
    <p:extLst>
      <p:ext uri="{BB962C8B-B14F-4D97-AF65-F5344CB8AC3E}">
        <p14:creationId xmlns:p14="http://schemas.microsoft.com/office/powerpoint/2010/main" val="1218349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mt="86000"/>
          </a:blip>
          <a:tile tx="0" ty="0" sx="100000" sy="100000" flip="none" algn="tl"/>
        </a:blipFill>
        <a:effectLst/>
      </p:bgPr>
    </p:bg>
    <p:spTree>
      <p:nvGrpSpPr>
        <p:cNvPr id="1" name=""/>
        <p:cNvGrpSpPr/>
        <p:nvPr/>
      </p:nvGrpSpPr>
      <p:grpSpPr>
        <a:xfrm>
          <a:off x="0" y="0"/>
          <a:ext cx="0" cy="0"/>
          <a:chOff x="0" y="0"/>
          <a:chExt cx="0" cy="0"/>
        </a:xfrm>
      </p:grpSpPr>
      <p:sp useBgFill="1">
        <p:nvSpPr>
          <p:cNvPr id="123" name="Rectangle 122">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CFA172-E31B-4678-B0DD-CE94EC4B91F7}"/>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b="1" kern="1200" dirty="0">
                <a:latin typeface="+mj-lt"/>
                <a:ea typeface="+mj-ea"/>
                <a:cs typeface="+mj-cs"/>
              </a:rPr>
              <a:t>Abstract</a:t>
            </a:r>
            <a:r>
              <a:rPr lang="ja-JP" altLang="en-US" sz="4800" b="1" kern="1200" dirty="0">
                <a:latin typeface="+mj-lt"/>
                <a:ea typeface="+mj-ea"/>
                <a:cs typeface="+mj-cs"/>
              </a:rPr>
              <a:t>　要約</a:t>
            </a:r>
            <a:endParaRPr lang="en-US" sz="4800" b="1" kern="1200" dirty="0">
              <a:latin typeface="+mj-lt"/>
              <a:ea typeface="+mj-ea"/>
              <a:cs typeface="+mj-cs"/>
            </a:endParaRPr>
          </a:p>
        </p:txBody>
      </p:sp>
      <p:sp>
        <p:nvSpPr>
          <p:cNvPr id="125" name="Rectangle 12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Content Placeholder 96">
            <a:extLst>
              <a:ext uri="{FF2B5EF4-FFF2-40B4-BE49-F238E27FC236}">
                <a16:creationId xmlns:a16="http://schemas.microsoft.com/office/drawing/2014/main" id="{E0DF5A1D-BFDF-486B-AA5D-47588C37A7A8}"/>
              </a:ext>
            </a:extLst>
          </p:cNvPr>
          <p:cNvSpPr>
            <a:spLocks noGrp="1"/>
          </p:cNvSpPr>
          <p:nvPr>
            <p:ph idx="1"/>
          </p:nvPr>
        </p:nvSpPr>
        <p:spPr>
          <a:xfrm>
            <a:off x="793661" y="2599509"/>
            <a:ext cx="4530898" cy="3639450"/>
          </a:xfrm>
        </p:spPr>
        <p:txBody>
          <a:bodyPr anchor="ctr">
            <a:normAutofit fontScale="92500" lnSpcReduction="10000"/>
          </a:bodyPr>
          <a:lstStyle/>
          <a:p>
            <a:r>
              <a:rPr lang="en-US" sz="2600" dirty="0"/>
              <a:t>This paper deals with making human-like AI by describing two very different approaches that were proposed for creating believable bots and applied, with some degree of success (in </a:t>
            </a:r>
            <a:r>
              <a:rPr lang="en-US" sz="2600" dirty="0" err="1"/>
              <a:t>BotPrize</a:t>
            </a:r>
            <a:r>
              <a:rPr lang="en-US" sz="2600" dirty="0"/>
              <a:t> 2014), in the context of a first-person shooter (FPS) game.</a:t>
            </a:r>
          </a:p>
          <a:p>
            <a:r>
              <a:rPr lang="ja-JP" altLang="en-US" sz="2000" dirty="0"/>
              <a:t>人間がプレイするような動きを目標として、二つの全く異なったアプローチで作られた</a:t>
            </a:r>
            <a:r>
              <a:rPr lang="en-US" altLang="ja-JP" sz="2000" dirty="0"/>
              <a:t>AI</a:t>
            </a:r>
            <a:r>
              <a:rPr lang="ja-JP" altLang="en-US" sz="2000" dirty="0"/>
              <a:t>について。環境は</a:t>
            </a:r>
            <a:r>
              <a:rPr lang="en-US" altLang="ja-JP" sz="2000" dirty="0"/>
              <a:t>FPS</a:t>
            </a:r>
            <a:r>
              <a:rPr lang="ja-JP" altLang="en-US" sz="2000" dirty="0"/>
              <a:t>。</a:t>
            </a:r>
            <a:endParaRPr lang="en-US" sz="2000" dirty="0"/>
          </a:p>
        </p:txBody>
      </p:sp>
      <p:pic>
        <p:nvPicPr>
          <p:cNvPr id="4" name="Online Media 3" title="Match3-Curse4-Judge-Efrain-Judged-By-UT2-Boyce">
            <a:hlinkClick r:id="" action="ppaction://media"/>
            <a:extLst>
              <a:ext uri="{FF2B5EF4-FFF2-40B4-BE49-F238E27FC236}">
                <a16:creationId xmlns:a16="http://schemas.microsoft.com/office/drawing/2014/main" id="{25F93C96-E9A2-4605-B71C-86B5881D9C39}"/>
              </a:ext>
            </a:extLst>
          </p:cNvPr>
          <p:cNvPicPr>
            <a:picLocks noRot="1" noChangeAspect="1"/>
          </p:cNvPicPr>
          <p:nvPr>
            <a:videoFile r:link="rId1"/>
          </p:nvPr>
        </p:nvPicPr>
        <p:blipFill>
          <a:blip r:embed="rId4"/>
          <a:stretch>
            <a:fillRect/>
          </a:stretch>
        </p:blipFill>
        <p:spPr>
          <a:xfrm>
            <a:off x="6010508" y="2484255"/>
            <a:ext cx="4952325" cy="3714244"/>
          </a:xfrm>
          <a:prstGeom prst="rect">
            <a:avLst/>
          </a:prstGeom>
        </p:spPr>
      </p:pic>
      <p:sp>
        <p:nvSpPr>
          <p:cNvPr id="129" name="Rectangle 128">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371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alphaModFix amt="86000"/>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71DA7-DF41-4C56-9678-7C0DDABAB9D5}"/>
              </a:ext>
            </a:extLst>
          </p:cNvPr>
          <p:cNvSpPr>
            <a:spLocks noGrp="1"/>
          </p:cNvSpPr>
          <p:nvPr>
            <p:ph type="title"/>
          </p:nvPr>
        </p:nvSpPr>
        <p:spPr/>
        <p:txBody>
          <a:bodyPr/>
          <a:lstStyle/>
          <a:p>
            <a:r>
              <a:rPr lang="en-US"/>
              <a:t>Construction </a:t>
            </a:r>
            <a:r>
              <a:rPr lang="ja-JP" altLang="en-US"/>
              <a:t>論文の構造</a:t>
            </a:r>
            <a:endParaRPr lang="en-US" dirty="0"/>
          </a:p>
        </p:txBody>
      </p:sp>
      <p:sp>
        <p:nvSpPr>
          <p:cNvPr id="3" name="Content Placeholder 2">
            <a:extLst>
              <a:ext uri="{FF2B5EF4-FFF2-40B4-BE49-F238E27FC236}">
                <a16:creationId xmlns:a16="http://schemas.microsoft.com/office/drawing/2014/main" id="{2014C2ED-20C4-4FD0-96BA-036B97F7B56E}"/>
              </a:ext>
            </a:extLst>
          </p:cNvPr>
          <p:cNvSpPr>
            <a:spLocks noGrp="1"/>
          </p:cNvSpPr>
          <p:nvPr>
            <p:ph idx="1"/>
          </p:nvPr>
        </p:nvSpPr>
        <p:spPr/>
        <p:txBody>
          <a:bodyPr/>
          <a:lstStyle/>
          <a:p>
            <a:r>
              <a:rPr lang="en-US" dirty="0"/>
              <a:t>Introduction </a:t>
            </a:r>
            <a:r>
              <a:rPr lang="ja-JP" altLang="en-US" dirty="0"/>
              <a:t>　序章</a:t>
            </a:r>
            <a:endParaRPr lang="en-US" dirty="0"/>
          </a:p>
          <a:p>
            <a:r>
              <a:rPr lang="en-US" dirty="0" err="1"/>
              <a:t>MirrorBot</a:t>
            </a:r>
            <a:r>
              <a:rPr lang="en-US" dirty="0"/>
              <a:t> – “the Almost-Human”</a:t>
            </a:r>
            <a:r>
              <a:rPr lang="ja-JP" altLang="en-US" dirty="0"/>
              <a:t>　</a:t>
            </a:r>
            <a:endParaRPr lang="en-US" dirty="0"/>
          </a:p>
          <a:p>
            <a:r>
              <a:rPr lang="en-US" dirty="0" err="1"/>
              <a:t>NizorBot</a:t>
            </a:r>
            <a:r>
              <a:rPr lang="en-US" dirty="0"/>
              <a:t> – “the Semi-Human”</a:t>
            </a:r>
            <a:r>
              <a:rPr lang="ja-JP" altLang="en-US" dirty="0"/>
              <a:t>　</a:t>
            </a:r>
            <a:endParaRPr lang="en-US" dirty="0"/>
          </a:p>
          <a:p>
            <a:r>
              <a:rPr lang="en-US" dirty="0"/>
              <a:t>Obtained Results and Analysis</a:t>
            </a:r>
            <a:r>
              <a:rPr lang="ja-JP" altLang="en-US" dirty="0"/>
              <a:t>　結果と分析</a:t>
            </a:r>
            <a:endParaRPr lang="en-US" dirty="0"/>
          </a:p>
          <a:p>
            <a:r>
              <a:rPr lang="en-US" dirty="0"/>
              <a:t>Future Lines of Improvement for Obtaining a ‘Human’ Bot</a:t>
            </a:r>
            <a:r>
              <a:rPr lang="ja-JP" altLang="en-US" dirty="0"/>
              <a:t>今後の課題</a:t>
            </a:r>
            <a:endParaRPr lang="en-US" dirty="0"/>
          </a:p>
          <a:p>
            <a:r>
              <a:rPr lang="en-US" dirty="0"/>
              <a:t>Conclusions</a:t>
            </a:r>
            <a:r>
              <a:rPr lang="ja-JP" altLang="en-US" dirty="0"/>
              <a:t>　まとめ</a:t>
            </a:r>
            <a:endParaRPr lang="en-US" dirty="0"/>
          </a:p>
        </p:txBody>
      </p:sp>
    </p:spTree>
    <p:extLst>
      <p:ext uri="{BB962C8B-B14F-4D97-AF65-F5344CB8AC3E}">
        <p14:creationId xmlns:p14="http://schemas.microsoft.com/office/powerpoint/2010/main" val="283802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mt="86000"/>
          </a:blip>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9EA86B-7E73-48F1-B72D-863A3C292643}"/>
              </a:ext>
            </a:extLst>
          </p:cNvPr>
          <p:cNvSpPr>
            <a:spLocks noGrp="1"/>
          </p:cNvSpPr>
          <p:nvPr>
            <p:ph type="title"/>
          </p:nvPr>
        </p:nvSpPr>
        <p:spPr>
          <a:xfrm>
            <a:off x="808638" y="386930"/>
            <a:ext cx="9236700" cy="1188950"/>
          </a:xfrm>
        </p:spPr>
        <p:txBody>
          <a:bodyPr anchor="b">
            <a:normAutofit/>
          </a:bodyPr>
          <a:lstStyle/>
          <a:p>
            <a:r>
              <a:rPr lang="en-US" sz="5000"/>
              <a:t>MirrorBot – “the Almost-Human”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8B7257-56CD-4DD4-8925-61AE6C0DC6D3}"/>
              </a:ext>
            </a:extLst>
          </p:cNvPr>
          <p:cNvSpPr>
            <a:spLocks noGrp="1"/>
          </p:cNvSpPr>
          <p:nvPr>
            <p:ph idx="1"/>
          </p:nvPr>
        </p:nvSpPr>
        <p:spPr>
          <a:xfrm>
            <a:off x="793660" y="2599509"/>
            <a:ext cx="10143668" cy="3435531"/>
          </a:xfrm>
        </p:spPr>
        <p:txBody>
          <a:bodyPr anchor="ctr">
            <a:normAutofit lnSpcReduction="10000"/>
          </a:bodyPr>
          <a:lstStyle/>
          <a:p>
            <a:r>
              <a:rPr lang="en-US" sz="2400" dirty="0"/>
              <a:t>Its design consists in two main behavior modules: default and mirroring.</a:t>
            </a:r>
          </a:p>
          <a:p>
            <a:r>
              <a:rPr lang="ja-JP" altLang="en-US" sz="2400" dirty="0"/>
              <a:t>デフォルトとミラーモードがある</a:t>
            </a:r>
            <a:endParaRPr lang="en-US" sz="2400" dirty="0"/>
          </a:p>
          <a:p>
            <a:r>
              <a:rPr lang="en-US" sz="2400" dirty="0"/>
              <a:t>Mirroring, is only activated when an opponent is considered as unaggressive</a:t>
            </a:r>
          </a:p>
          <a:p>
            <a:r>
              <a:rPr lang="ja-JP" altLang="en-US" sz="2400" dirty="0"/>
              <a:t>相手が攻撃的でないときのみミラー</a:t>
            </a:r>
            <a:endParaRPr lang="en-US" sz="2400" dirty="0"/>
          </a:p>
          <a:p>
            <a:r>
              <a:rPr lang="en-US" sz="2400" dirty="0"/>
              <a:t>When the mirroring behavior is activated for a target, </a:t>
            </a:r>
            <a:r>
              <a:rPr lang="en-US" sz="2400" dirty="0" err="1"/>
              <a:t>MirrorBot</a:t>
            </a:r>
            <a:r>
              <a:rPr lang="en-US" sz="2400" dirty="0"/>
              <a:t> will begin recording all observable low-level actions of the opponent: aim, movement, fire, jumping, crouching and weapon choice. These are stored as frames in a sequence, which are to be replayed by </a:t>
            </a:r>
            <a:r>
              <a:rPr lang="en-US" sz="2400" dirty="0" err="1"/>
              <a:t>MirrorBot</a:t>
            </a:r>
            <a:r>
              <a:rPr lang="en-US" sz="2400" dirty="0"/>
              <a:t> itself.</a:t>
            </a:r>
          </a:p>
          <a:p>
            <a:r>
              <a:rPr lang="ja-JP" altLang="en-US" sz="2400" dirty="0"/>
              <a:t>相手の観察できるアクションをインプットして、真似する</a:t>
            </a:r>
            <a:endParaRPr lang="en-US" sz="2400" dirty="0"/>
          </a:p>
        </p:txBody>
      </p:sp>
    </p:spTree>
    <p:extLst>
      <p:ext uri="{BB962C8B-B14F-4D97-AF65-F5344CB8AC3E}">
        <p14:creationId xmlns:p14="http://schemas.microsoft.com/office/powerpoint/2010/main" val="1112286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mt="86000"/>
          </a:blip>
          <a:tile tx="0" ty="0" sx="100000" sy="100000" flip="none" algn="tl"/>
        </a:blip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A724DBA-D2D9-471E-8ED7-2015DDD950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C67A50-24BD-469B-AFA4-EAE6FF043B54}"/>
              </a:ext>
            </a:extLst>
          </p:cNvPr>
          <p:cNvSpPr>
            <a:spLocks noGrp="1"/>
          </p:cNvSpPr>
          <p:nvPr>
            <p:ph type="title"/>
          </p:nvPr>
        </p:nvSpPr>
        <p:spPr>
          <a:xfrm>
            <a:off x="7239014" y="525982"/>
            <a:ext cx="4282983" cy="1200361"/>
          </a:xfrm>
        </p:spPr>
        <p:txBody>
          <a:bodyPr anchor="b">
            <a:normAutofit/>
          </a:bodyPr>
          <a:lstStyle/>
          <a:p>
            <a:r>
              <a:rPr lang="en-US" sz="3600" dirty="0" err="1"/>
              <a:t>NizorBot</a:t>
            </a:r>
            <a:r>
              <a:rPr lang="en-US" sz="3600" dirty="0"/>
              <a:t> – “the Semi-Human”</a:t>
            </a:r>
          </a:p>
        </p:txBody>
      </p:sp>
      <p:sp>
        <p:nvSpPr>
          <p:cNvPr id="19" name="Rectangle 18">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641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0234"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Diagram&#10;&#10;Description automatically generated">
            <a:extLst>
              <a:ext uri="{FF2B5EF4-FFF2-40B4-BE49-F238E27FC236}">
                <a16:creationId xmlns:a16="http://schemas.microsoft.com/office/drawing/2014/main" id="{E89F732C-8190-4911-8608-D6C9305B2B65}"/>
              </a:ext>
            </a:extLst>
          </p:cNvPr>
          <p:cNvPicPr>
            <a:picLocks noChangeAspect="1"/>
          </p:cNvPicPr>
          <p:nvPr/>
        </p:nvPicPr>
        <p:blipFill>
          <a:blip r:embed="rId4"/>
          <a:stretch>
            <a:fillRect/>
          </a:stretch>
        </p:blipFill>
        <p:spPr>
          <a:xfrm>
            <a:off x="576244" y="1898526"/>
            <a:ext cx="5628018" cy="2828078"/>
          </a:xfrm>
          <a:prstGeom prst="rect">
            <a:avLst/>
          </a:prstGeom>
        </p:spPr>
      </p:pic>
      <p:sp>
        <p:nvSpPr>
          <p:cNvPr id="23" name="Rectangle 22">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277786"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utoShape 14">
            <a:extLst>
              <a:ext uri="{FF2B5EF4-FFF2-40B4-BE49-F238E27FC236}">
                <a16:creationId xmlns:a16="http://schemas.microsoft.com/office/drawing/2014/main" id="{CC8028C5-11FC-4AE1-99D3-01371810AF6D}"/>
              </a:ext>
            </a:extLst>
          </p:cNvPr>
          <p:cNvSpPr>
            <a:spLocks noGrp="1" noChangeAspect="1" noChangeArrowheads="1"/>
          </p:cNvSpPr>
          <p:nvPr>
            <p:ph idx="1"/>
          </p:nvPr>
        </p:nvSpPr>
        <p:spPr bwMode="auto">
          <a:xfrm>
            <a:off x="7239012" y="2031101"/>
            <a:ext cx="4282984" cy="3511943"/>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numCol="1" anchor="ctr" anchorCtr="0" compatLnSpc="1">
            <a:prstTxWarp prst="textNoShape">
              <a:avLst/>
            </a:prstTxWarp>
            <a:normAutofit fontScale="85000" lnSpcReduction="20000"/>
          </a:bodyPr>
          <a:lstStyle/>
          <a:p>
            <a:r>
              <a:rPr lang="en-US" altLang="ja-JP" sz="2400" dirty="0">
                <a:solidFill>
                  <a:schemeClr val="accent5">
                    <a:lumMod val="50000"/>
                  </a:schemeClr>
                </a:solidFill>
              </a:rPr>
              <a:t>Using</a:t>
            </a:r>
            <a:r>
              <a:rPr lang="en-US" sz="2400" dirty="0">
                <a:solidFill>
                  <a:schemeClr val="accent5">
                    <a:lumMod val="50000"/>
                  </a:schemeClr>
                </a:solidFill>
              </a:rPr>
              <a:t> Interactive Evolutionary Algorithm (IEA) in which human experts guide the</a:t>
            </a:r>
            <a:r>
              <a:rPr lang="ja-JP" altLang="en-US" sz="2400" dirty="0">
                <a:solidFill>
                  <a:schemeClr val="accent5">
                    <a:lumMod val="50000"/>
                  </a:schemeClr>
                </a:solidFill>
              </a:rPr>
              <a:t>　</a:t>
            </a:r>
            <a:r>
              <a:rPr lang="en-US" sz="2400" dirty="0">
                <a:solidFill>
                  <a:schemeClr val="accent5">
                    <a:lumMod val="50000"/>
                  </a:schemeClr>
                </a:solidFill>
              </a:rPr>
              <a:t>optimization of the bot’s parameters in order to obtain a humanlike bot</a:t>
            </a:r>
          </a:p>
          <a:p>
            <a:r>
              <a:rPr lang="ja-JP" altLang="en-US" sz="2400" dirty="0">
                <a:solidFill>
                  <a:schemeClr val="accent5">
                    <a:lumMod val="50000"/>
                  </a:schemeClr>
                </a:solidFill>
              </a:rPr>
              <a:t>人間の感性を重視したアルゴリズム</a:t>
            </a:r>
            <a:endParaRPr lang="en-US" altLang="ja-JP" sz="2400" dirty="0">
              <a:solidFill>
                <a:schemeClr val="accent5">
                  <a:lumMod val="50000"/>
                </a:schemeClr>
              </a:solidFill>
            </a:endParaRPr>
          </a:p>
          <a:p>
            <a:r>
              <a:rPr lang="en-US" sz="2400" dirty="0">
                <a:solidFill>
                  <a:schemeClr val="accent5">
                    <a:lumMod val="50000"/>
                  </a:schemeClr>
                </a:solidFill>
              </a:rPr>
              <a:t> </a:t>
            </a:r>
            <a:r>
              <a:rPr lang="en-US" altLang="ja-JP" sz="2400" dirty="0">
                <a:solidFill>
                  <a:schemeClr val="accent5">
                    <a:lumMod val="50000"/>
                  </a:schemeClr>
                </a:solidFill>
              </a:rPr>
              <a:t>T</a:t>
            </a:r>
            <a:r>
              <a:rPr lang="en-US" sz="2400" dirty="0">
                <a:solidFill>
                  <a:schemeClr val="accent5">
                    <a:lumMod val="50000"/>
                  </a:schemeClr>
                </a:solidFill>
              </a:rPr>
              <a:t>he evaluators must fill in the form to identify those specific features (e.g. distance selection, weapon selection, etc.) that they consider more humanlike</a:t>
            </a:r>
          </a:p>
          <a:p>
            <a:r>
              <a:rPr lang="ja-JP" altLang="en-US" sz="2400" dirty="0">
                <a:solidFill>
                  <a:schemeClr val="accent5">
                    <a:lumMod val="50000"/>
                  </a:schemeClr>
                </a:solidFill>
              </a:rPr>
              <a:t>専門家が最適さを項目に応じて評価する</a:t>
            </a:r>
            <a:endParaRPr lang="en-US" sz="2400" dirty="0">
              <a:solidFill>
                <a:schemeClr val="accent5">
                  <a:lumMod val="50000"/>
                </a:schemeClr>
              </a:solidFill>
            </a:endParaRPr>
          </a:p>
          <a:p>
            <a:endParaRPr lang="en-US" sz="1800" dirty="0"/>
          </a:p>
        </p:txBody>
      </p:sp>
      <p:sp>
        <p:nvSpPr>
          <p:cNvPr id="25" name="Rectangle 24">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677179"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2271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mt="86000"/>
          </a:blip>
          <a:tile tx="0" ty="0" sx="100000" sy="100000" flip="none" algn="tl"/>
        </a:blip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E11A53-E028-4EE9-ACB7-C7A25EB4C975}"/>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kern="1200" dirty="0">
                <a:solidFill>
                  <a:schemeClr val="tx1"/>
                </a:solidFill>
                <a:latin typeface="+mj-lt"/>
                <a:ea typeface="+mj-ea"/>
                <a:cs typeface="+mj-cs"/>
              </a:rPr>
              <a:t>Obtained Results and Analysis</a:t>
            </a:r>
          </a:p>
        </p:txBody>
      </p:sp>
      <p:sp>
        <p:nvSpPr>
          <p:cNvPr id="35" name="Rectangle 3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CB37EC9D-76EF-44BB-A79F-05BD26062C6A}"/>
              </a:ext>
            </a:extLst>
          </p:cNvPr>
          <p:cNvSpPr>
            <a:spLocks noGrp="1"/>
          </p:cNvSpPr>
          <p:nvPr>
            <p:ph type="body" sz="half" idx="2"/>
          </p:nvPr>
        </p:nvSpPr>
        <p:spPr>
          <a:xfrm>
            <a:off x="793661" y="2599509"/>
            <a:ext cx="4530898" cy="3639450"/>
          </a:xfrm>
        </p:spPr>
        <p:txBody>
          <a:bodyPr vert="horz" lIns="91440" tIns="45720" rIns="91440" bIns="45720" rtlCol="0" anchor="ctr">
            <a:normAutofit fontScale="85000" lnSpcReduction="20000"/>
          </a:bodyPr>
          <a:lstStyle/>
          <a:p>
            <a:pPr indent="-228600">
              <a:buFont typeface="Arial" panose="020B0604020202020204" pitchFamily="34" charset="0"/>
              <a:buChar char="•"/>
            </a:pPr>
            <a:r>
              <a:rPr lang="en-US" sz="2400" dirty="0"/>
              <a:t>it does not reach the value for being considered human according to the competition rules (i.e., 0.5)</a:t>
            </a:r>
          </a:p>
          <a:p>
            <a:pPr indent="-228600">
              <a:buFont typeface="Arial" panose="020B0604020202020204" pitchFamily="34" charset="0"/>
              <a:buChar char="•"/>
            </a:pPr>
            <a:r>
              <a:rPr lang="ja-JP" altLang="en-US" sz="2400" dirty="0"/>
              <a:t>人間と見なされる基準には達していない。</a:t>
            </a:r>
            <a:endParaRPr lang="en-US" sz="2400" dirty="0"/>
          </a:p>
          <a:p>
            <a:pPr indent="-228600">
              <a:buFont typeface="Arial" panose="020B0604020202020204" pitchFamily="34" charset="0"/>
              <a:buChar char="•"/>
            </a:pPr>
            <a:r>
              <a:rPr lang="en-US" sz="2400" dirty="0" err="1"/>
              <a:t>BotPrize</a:t>
            </a:r>
            <a:r>
              <a:rPr lang="en-US" sz="2400" dirty="0"/>
              <a:t> 2014 was the first edition that featured both first- (real-time) and third- (crowdsourcing platform) person assessments of humanness</a:t>
            </a:r>
          </a:p>
          <a:p>
            <a:pPr indent="-228600">
              <a:buFont typeface="Arial" panose="020B0604020202020204" pitchFamily="34" charset="0"/>
              <a:buChar char="•"/>
            </a:pPr>
            <a:r>
              <a:rPr lang="en-US" altLang="ja-JP" sz="2400" dirty="0"/>
              <a:t>TPA</a:t>
            </a:r>
            <a:r>
              <a:rPr lang="ja-JP" altLang="en-US" sz="2400" dirty="0"/>
              <a:t>を使った評価は導入されたのはこの年から。</a:t>
            </a:r>
            <a:endParaRPr lang="en-US" sz="2400" dirty="0"/>
          </a:p>
          <a:p>
            <a:pPr indent="-228600">
              <a:buFont typeface="Arial" panose="020B0604020202020204" pitchFamily="34" charset="0"/>
              <a:buChar char="•"/>
            </a:pPr>
            <a:r>
              <a:rPr lang="en-US" sz="2400" dirty="0"/>
              <a:t>Both bots are quite human like</a:t>
            </a:r>
          </a:p>
          <a:p>
            <a:pPr indent="-228600">
              <a:buFont typeface="Arial" panose="020B0604020202020204" pitchFamily="34" charset="0"/>
              <a:buChar char="•"/>
            </a:pPr>
            <a:r>
              <a:rPr lang="ja-JP" altLang="en-US" sz="2400" dirty="0"/>
              <a:t>二つのボットはかなり人間らしい</a:t>
            </a:r>
            <a:endParaRPr lang="en-US" sz="2400" dirty="0"/>
          </a:p>
        </p:txBody>
      </p:sp>
      <p:pic>
        <p:nvPicPr>
          <p:cNvPr id="21" name="Content Placeholder 20" descr="Table&#10;&#10;Description automatically generated">
            <a:extLst>
              <a:ext uri="{FF2B5EF4-FFF2-40B4-BE49-F238E27FC236}">
                <a16:creationId xmlns:a16="http://schemas.microsoft.com/office/drawing/2014/main" id="{249C3233-5F08-46EA-BE95-DFB2C82E4650}"/>
              </a:ext>
            </a:extLst>
          </p:cNvPr>
          <p:cNvPicPr>
            <a:picLocks noGrp="1" noChangeAspect="1"/>
          </p:cNvPicPr>
          <p:nvPr>
            <p:ph idx="1"/>
          </p:nvPr>
        </p:nvPicPr>
        <p:blipFill>
          <a:blip r:embed="rId4"/>
          <a:stretch>
            <a:fillRect/>
          </a:stretch>
        </p:blipFill>
        <p:spPr>
          <a:xfrm>
            <a:off x="5988534" y="2599509"/>
            <a:ext cx="5150277" cy="3450684"/>
          </a:xfrm>
          <a:prstGeom prst="rect">
            <a:avLst/>
          </a:prstGeom>
        </p:spPr>
      </p:pic>
      <p:sp>
        <p:nvSpPr>
          <p:cNvPr id="39" name="Rectangle 38">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4660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mt="86000"/>
          </a:blip>
          <a:tile tx="0" ty="0" sx="100000" sy="100000" flip="none" algn="tl"/>
        </a:blip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A82532FA-EC06-4B46-982F-37C6A7862243}"/>
              </a:ext>
            </a:extLst>
          </p:cNvPr>
          <p:cNvSpPr>
            <a:spLocks noGrp="1"/>
          </p:cNvSpPr>
          <p:nvPr>
            <p:ph type="title"/>
          </p:nvPr>
        </p:nvSpPr>
        <p:spPr>
          <a:xfrm>
            <a:off x="838200" y="365125"/>
            <a:ext cx="10515600" cy="1828444"/>
          </a:xfrm>
        </p:spPr>
        <p:txBody>
          <a:bodyPr>
            <a:normAutofit/>
          </a:bodyPr>
          <a:lstStyle/>
          <a:p>
            <a:r>
              <a:rPr lang="en-US" sz="5200" dirty="0"/>
              <a:t>Advantages and Shortcomings</a:t>
            </a:r>
          </a:p>
        </p:txBody>
      </p:sp>
      <p:sp>
        <p:nvSpPr>
          <p:cNvPr id="6" name="Content Placeholder 5">
            <a:extLst>
              <a:ext uri="{FF2B5EF4-FFF2-40B4-BE49-F238E27FC236}">
                <a16:creationId xmlns:a16="http://schemas.microsoft.com/office/drawing/2014/main" id="{524C6EF6-E538-400A-BF65-CF9A03C44C3D}"/>
              </a:ext>
            </a:extLst>
          </p:cNvPr>
          <p:cNvSpPr>
            <a:spLocks noGrp="1"/>
          </p:cNvSpPr>
          <p:nvPr>
            <p:ph sz="half" idx="1"/>
          </p:nvPr>
        </p:nvSpPr>
        <p:spPr>
          <a:xfrm>
            <a:off x="838200" y="2398626"/>
            <a:ext cx="5158427" cy="3730460"/>
          </a:xfrm>
        </p:spPr>
        <p:txBody>
          <a:bodyPr>
            <a:normAutofit fontScale="92500" lnSpcReduction="20000"/>
          </a:bodyPr>
          <a:lstStyle/>
          <a:p>
            <a:pPr marL="0" indent="0">
              <a:buNone/>
            </a:pPr>
            <a:r>
              <a:rPr lang="en-US" sz="2000" dirty="0" err="1">
                <a:solidFill>
                  <a:schemeClr val="accent5">
                    <a:lumMod val="50000"/>
                  </a:schemeClr>
                </a:solidFill>
              </a:rPr>
              <a:t>Mirrorbot</a:t>
            </a:r>
            <a:endParaRPr lang="en-US" sz="2000" dirty="0">
              <a:solidFill>
                <a:schemeClr val="accent5">
                  <a:lumMod val="50000"/>
                </a:schemeClr>
              </a:solidFill>
            </a:endParaRPr>
          </a:p>
          <a:p>
            <a:r>
              <a:rPr lang="en-US" sz="2000" dirty="0" err="1"/>
              <a:t>MirrorBot</a:t>
            </a:r>
            <a:r>
              <a:rPr lang="en-US" sz="2000" dirty="0"/>
              <a:t> has demonstrated the advantage of online mirroring, smooth navigation and simultaneous activation of several behavior modules which led to complex behavior using simple rules.</a:t>
            </a:r>
          </a:p>
          <a:p>
            <a:r>
              <a:rPr lang="ja-JP" altLang="en-US" sz="2000" dirty="0"/>
              <a:t>オンラインでのミラーモードでスムーズに同時に複数のことができる</a:t>
            </a:r>
            <a:endParaRPr lang="en-US" sz="2000" dirty="0"/>
          </a:p>
          <a:p>
            <a:r>
              <a:rPr lang="en-US" sz="2000" dirty="0"/>
              <a:t>However, the rules were a result of a lengthy fine-tuning process by its creator. Therefore, improving its behavior or porting it to different scenarios will be cumbersome using the same approach.</a:t>
            </a:r>
          </a:p>
          <a:p>
            <a:r>
              <a:rPr lang="ja-JP" altLang="en-US" sz="2000" dirty="0"/>
              <a:t>他のシーンに応用することが難しい。</a:t>
            </a:r>
            <a:endParaRPr lang="en-US" sz="2000" dirty="0"/>
          </a:p>
          <a:p>
            <a:endParaRPr lang="en-US" sz="2000" dirty="0"/>
          </a:p>
        </p:txBody>
      </p:sp>
      <p:sp>
        <p:nvSpPr>
          <p:cNvPr id="10" name="Content Placeholder 9">
            <a:extLst>
              <a:ext uri="{FF2B5EF4-FFF2-40B4-BE49-F238E27FC236}">
                <a16:creationId xmlns:a16="http://schemas.microsoft.com/office/drawing/2014/main" id="{920E89F6-3C95-4D54-82BA-785FA05A9B84}"/>
              </a:ext>
            </a:extLst>
          </p:cNvPr>
          <p:cNvSpPr>
            <a:spLocks noGrp="1"/>
          </p:cNvSpPr>
          <p:nvPr>
            <p:ph sz="half" idx="2"/>
          </p:nvPr>
        </p:nvSpPr>
        <p:spPr>
          <a:xfrm>
            <a:off x="6189154" y="2398626"/>
            <a:ext cx="5164645" cy="3730460"/>
          </a:xfrm>
        </p:spPr>
        <p:txBody>
          <a:bodyPr>
            <a:normAutofit fontScale="92500" lnSpcReduction="20000"/>
          </a:bodyPr>
          <a:lstStyle/>
          <a:p>
            <a:pPr marL="0" indent="0">
              <a:buNone/>
            </a:pPr>
            <a:r>
              <a:rPr lang="en-US" sz="2000" dirty="0" err="1">
                <a:solidFill>
                  <a:schemeClr val="accent5">
                    <a:lumMod val="50000"/>
                  </a:schemeClr>
                </a:solidFill>
              </a:rPr>
              <a:t>NizorBot</a:t>
            </a:r>
            <a:endParaRPr lang="en-US" sz="2000" dirty="0">
              <a:solidFill>
                <a:schemeClr val="accent5">
                  <a:lumMod val="50000"/>
                </a:schemeClr>
              </a:solidFill>
            </a:endParaRPr>
          </a:p>
          <a:p>
            <a:r>
              <a:rPr lang="en-US" sz="2000" dirty="0" err="1"/>
              <a:t>NizorBot</a:t>
            </a:r>
            <a:r>
              <a:rPr lang="en-US" sz="2000" dirty="0"/>
              <a:t> was obtained using minimal expert intervention, by using an automated evolution process.</a:t>
            </a:r>
          </a:p>
          <a:p>
            <a:r>
              <a:rPr lang="ja-JP" altLang="en-US" sz="2000" dirty="0"/>
              <a:t>自動化された評価システムがあるため最小限の調整で済む</a:t>
            </a:r>
            <a:endParaRPr lang="en-US" sz="2000" dirty="0"/>
          </a:p>
          <a:p>
            <a:r>
              <a:rPr lang="en-US" sz="2000" dirty="0"/>
              <a:t>However, unlike </a:t>
            </a:r>
            <a:r>
              <a:rPr lang="en-US" sz="2000" dirty="0" err="1"/>
              <a:t>MirrorBot</a:t>
            </a:r>
            <a:r>
              <a:rPr lang="en-US" sz="2000" dirty="0"/>
              <a:t>, it only exploited a limited set of techniques and did not focus on online interaction.</a:t>
            </a:r>
          </a:p>
          <a:p>
            <a:r>
              <a:rPr lang="ja-JP" altLang="en-US" sz="2000" dirty="0"/>
              <a:t>オンラインでの予想されていない出来事には対応していない</a:t>
            </a:r>
            <a:endParaRPr lang="en-US" sz="2000" dirty="0"/>
          </a:p>
        </p:txBody>
      </p:sp>
    </p:spTree>
    <p:extLst>
      <p:ext uri="{BB962C8B-B14F-4D97-AF65-F5344CB8AC3E}">
        <p14:creationId xmlns:p14="http://schemas.microsoft.com/office/powerpoint/2010/main" val="1526125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TotalTime>
  <Words>745</Words>
  <Application>Microsoft Office PowerPoint</Application>
  <PresentationFormat>Widescreen</PresentationFormat>
  <Paragraphs>54</Paragraphs>
  <Slides>7</Slides>
  <Notes>4</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The Believability Gene in Virtual Bots バーチャルボットの人間のような動き</vt:lpstr>
      <vt:lpstr>Abstract　要約</vt:lpstr>
      <vt:lpstr>Construction 論文の構造</vt:lpstr>
      <vt:lpstr>MirrorBot – “the Almost-Human”</vt:lpstr>
      <vt:lpstr>NizorBot – “the Semi-Human”</vt:lpstr>
      <vt:lpstr>Obtained Results and Analysis</vt:lpstr>
      <vt:lpstr>Advantages and Shortcomings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Believability Gene in Virtual Bots</dc:title>
  <dc:creator>YudaKaori</dc:creator>
  <cp:lastModifiedBy>湯田 かおり</cp:lastModifiedBy>
  <cp:revision>18</cp:revision>
  <dcterms:created xsi:type="dcterms:W3CDTF">2021-07-13T12:29:35Z</dcterms:created>
  <dcterms:modified xsi:type="dcterms:W3CDTF">2021-07-14T01:17:20Z</dcterms:modified>
</cp:coreProperties>
</file>