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69" r:id="rId5"/>
    <p:sldId id="258" r:id="rId6"/>
    <p:sldId id="260" r:id="rId7"/>
    <p:sldId id="261" r:id="rId8"/>
    <p:sldId id="262" r:id="rId9"/>
    <p:sldId id="264" r:id="rId10"/>
    <p:sldId id="265" r:id="rId11"/>
    <p:sldId id="268" r:id="rId12"/>
    <p:sldId id="267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16BCF-66A4-4AE9-9FEF-415A6A7BC210}" v="112" dt="2021-07-13T20:16:04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9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21279-E989-4677-B888-3A63E35757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D3F234-98BA-49FA-A08B-E3AB7A484E1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/>
            <a:t>Introduction</a:t>
          </a:r>
        </a:p>
      </dgm:t>
    </dgm:pt>
    <dgm:pt modelId="{CE1860C2-EDF4-4172-9178-C2B9701E7445}" type="parTrans" cxnId="{65480CC3-8E18-4501-8F61-C41D7D265028}">
      <dgm:prSet/>
      <dgm:spPr/>
      <dgm:t>
        <a:bodyPr/>
        <a:lstStyle/>
        <a:p>
          <a:endParaRPr lang="en-US"/>
        </a:p>
      </dgm:t>
    </dgm:pt>
    <dgm:pt modelId="{F34DDF79-C0DC-4FD1-9B2F-4C420D4CE05F}" type="sibTrans" cxnId="{65480CC3-8E18-4501-8F61-C41D7D265028}">
      <dgm:prSet/>
      <dgm:spPr/>
      <dgm:t>
        <a:bodyPr/>
        <a:lstStyle/>
        <a:p>
          <a:endParaRPr lang="en-US"/>
        </a:p>
      </dgm:t>
    </dgm:pt>
    <dgm:pt modelId="{A3455080-8BDA-4440-9374-881F95702A1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/>
            <a:t>Related Work</a:t>
          </a:r>
        </a:p>
      </dgm:t>
    </dgm:pt>
    <dgm:pt modelId="{6E34896C-A28B-4080-B3BE-7B73D40426E6}" type="parTrans" cxnId="{68860C0F-EEF1-4476-89FA-B4DD50F3EB07}">
      <dgm:prSet/>
      <dgm:spPr/>
      <dgm:t>
        <a:bodyPr/>
        <a:lstStyle/>
        <a:p>
          <a:endParaRPr lang="en-US"/>
        </a:p>
      </dgm:t>
    </dgm:pt>
    <dgm:pt modelId="{4C93D598-37CC-439E-B36F-923054B6A47E}" type="sibTrans" cxnId="{68860C0F-EEF1-4476-89FA-B4DD50F3EB07}">
      <dgm:prSet/>
      <dgm:spPr/>
      <dgm:t>
        <a:bodyPr/>
        <a:lstStyle/>
        <a:p>
          <a:endParaRPr lang="en-US"/>
        </a:p>
      </dgm:t>
    </dgm:pt>
    <dgm:pt modelId="{E7EE0A17-40C6-4A9A-BE71-E607BF81D67C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/>
            <a:t>Dataset</a:t>
          </a:r>
        </a:p>
      </dgm:t>
    </dgm:pt>
    <dgm:pt modelId="{F15EAC47-FA53-4332-A279-37DCD73F3077}" type="parTrans" cxnId="{10CAB61B-E94A-44CB-89BF-231CD56AE7A0}">
      <dgm:prSet/>
      <dgm:spPr/>
      <dgm:t>
        <a:bodyPr/>
        <a:lstStyle/>
        <a:p>
          <a:endParaRPr lang="en-US"/>
        </a:p>
      </dgm:t>
    </dgm:pt>
    <dgm:pt modelId="{9627B5AA-156E-40CA-A3E1-73AD021971D5}" type="sibTrans" cxnId="{10CAB61B-E94A-44CB-89BF-231CD56AE7A0}">
      <dgm:prSet/>
      <dgm:spPr/>
      <dgm:t>
        <a:bodyPr/>
        <a:lstStyle/>
        <a:p>
          <a:endParaRPr lang="en-US"/>
        </a:p>
      </dgm:t>
    </dgm:pt>
    <dgm:pt modelId="{4F5B065D-CCCA-4040-A079-CDB43653653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/>
            <a:t>Automated multimodal emotion expression annotation </a:t>
          </a:r>
        </a:p>
      </dgm:t>
    </dgm:pt>
    <dgm:pt modelId="{A317520C-B415-40CB-827F-6AB919357571}" type="parTrans" cxnId="{BF219E82-F6BA-497E-91B1-82DA438D7433}">
      <dgm:prSet/>
      <dgm:spPr/>
      <dgm:t>
        <a:bodyPr/>
        <a:lstStyle/>
        <a:p>
          <a:endParaRPr lang="en-US"/>
        </a:p>
      </dgm:t>
    </dgm:pt>
    <dgm:pt modelId="{BE11DF4F-D90E-49C1-BAC2-FBC6E359B382}" type="sibTrans" cxnId="{BF219E82-F6BA-497E-91B1-82DA438D7433}">
      <dgm:prSet/>
      <dgm:spPr/>
      <dgm:t>
        <a:bodyPr/>
        <a:lstStyle/>
        <a:p>
          <a:endParaRPr lang="en-US"/>
        </a:p>
      </dgm:t>
    </dgm:pt>
    <dgm:pt modelId="{A2A0FD66-539F-4EF1-9E4C-5F2AC4E3748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Evaluation &amp; Discussion &amp; Conclusion</a:t>
          </a:r>
        </a:p>
      </dgm:t>
    </dgm:pt>
    <dgm:pt modelId="{2579BBE4-0FBE-4C8C-B686-55E5E310045F}" type="parTrans" cxnId="{1EDE1415-5DED-4BE7-AD67-1CC47F5B4F18}">
      <dgm:prSet/>
      <dgm:spPr/>
      <dgm:t>
        <a:bodyPr/>
        <a:lstStyle/>
        <a:p>
          <a:endParaRPr lang="en-US"/>
        </a:p>
      </dgm:t>
    </dgm:pt>
    <dgm:pt modelId="{A47CA971-501C-4603-9723-E4A882A55488}" type="sibTrans" cxnId="{1EDE1415-5DED-4BE7-AD67-1CC47F5B4F18}">
      <dgm:prSet/>
      <dgm:spPr/>
      <dgm:t>
        <a:bodyPr/>
        <a:lstStyle/>
        <a:p>
          <a:endParaRPr lang="en-US"/>
        </a:p>
      </dgm:t>
    </dgm:pt>
    <dgm:pt modelId="{FA5F8C2F-A1A5-4C07-A592-500AD52C1D06}" type="pres">
      <dgm:prSet presAssocID="{09621279-E989-4677-B888-3A63E35757B3}" presName="linear" presStyleCnt="0">
        <dgm:presLayoutVars>
          <dgm:animLvl val="lvl"/>
          <dgm:resizeHandles val="exact"/>
        </dgm:presLayoutVars>
      </dgm:prSet>
      <dgm:spPr/>
    </dgm:pt>
    <dgm:pt modelId="{D9E7E316-044C-454B-9340-CCA6584146FE}" type="pres">
      <dgm:prSet presAssocID="{9ED3F234-98BA-49FA-A08B-E3AB7A484E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1A467D4-B1B0-4C62-AF6A-468C8D27FEEC}" type="pres">
      <dgm:prSet presAssocID="{F34DDF79-C0DC-4FD1-9B2F-4C420D4CE05F}" presName="spacer" presStyleCnt="0"/>
      <dgm:spPr/>
    </dgm:pt>
    <dgm:pt modelId="{A329947F-53C2-4E0D-B9AB-E74A92DD7265}" type="pres">
      <dgm:prSet presAssocID="{A3455080-8BDA-4440-9374-881F95702A1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2DFD6C-2354-4793-9392-3C5D97B3058D}" type="pres">
      <dgm:prSet presAssocID="{4C93D598-37CC-439E-B36F-923054B6A47E}" presName="spacer" presStyleCnt="0"/>
      <dgm:spPr/>
    </dgm:pt>
    <dgm:pt modelId="{2AC2DAED-F539-4886-B573-117E2EB2F867}" type="pres">
      <dgm:prSet presAssocID="{E7EE0A17-40C6-4A9A-BE71-E607BF81D67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1EF3B7-DAFA-46AF-AA35-3FAF640F2A94}" type="pres">
      <dgm:prSet presAssocID="{9627B5AA-156E-40CA-A3E1-73AD021971D5}" presName="spacer" presStyleCnt="0"/>
      <dgm:spPr/>
    </dgm:pt>
    <dgm:pt modelId="{CC7431B5-6B6B-4231-9991-965E72B2BC6F}" type="pres">
      <dgm:prSet presAssocID="{4F5B065D-CCCA-4040-A079-CDB4365365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3FE1D3-6DFC-4833-BB04-C9457A6D3365}" type="pres">
      <dgm:prSet presAssocID="{BE11DF4F-D90E-49C1-BAC2-FBC6E359B382}" presName="spacer" presStyleCnt="0"/>
      <dgm:spPr/>
    </dgm:pt>
    <dgm:pt modelId="{0814A5E6-157D-4A3C-A7B4-BBB4A33C830A}" type="pres">
      <dgm:prSet presAssocID="{A2A0FD66-539F-4EF1-9E4C-5F2AC4E374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8860C0F-EEF1-4476-89FA-B4DD50F3EB07}" srcId="{09621279-E989-4677-B888-3A63E35757B3}" destId="{A3455080-8BDA-4440-9374-881F95702A15}" srcOrd="1" destOrd="0" parTransId="{6E34896C-A28B-4080-B3BE-7B73D40426E6}" sibTransId="{4C93D598-37CC-439E-B36F-923054B6A47E}"/>
    <dgm:cxn modelId="{1EDE1415-5DED-4BE7-AD67-1CC47F5B4F18}" srcId="{09621279-E989-4677-B888-3A63E35757B3}" destId="{A2A0FD66-539F-4EF1-9E4C-5F2AC4E37480}" srcOrd="4" destOrd="0" parTransId="{2579BBE4-0FBE-4C8C-B686-55E5E310045F}" sibTransId="{A47CA971-501C-4603-9723-E4A882A55488}"/>
    <dgm:cxn modelId="{10CAB61B-E94A-44CB-89BF-231CD56AE7A0}" srcId="{09621279-E989-4677-B888-3A63E35757B3}" destId="{E7EE0A17-40C6-4A9A-BE71-E607BF81D67C}" srcOrd="2" destOrd="0" parTransId="{F15EAC47-FA53-4332-A279-37DCD73F3077}" sibTransId="{9627B5AA-156E-40CA-A3E1-73AD021971D5}"/>
    <dgm:cxn modelId="{F8678E5D-4B3C-4E8E-BA5F-4524DC501DE6}" type="presOf" srcId="{9ED3F234-98BA-49FA-A08B-E3AB7A484E11}" destId="{D9E7E316-044C-454B-9340-CCA6584146FE}" srcOrd="0" destOrd="0" presId="urn:microsoft.com/office/officeart/2005/8/layout/vList2"/>
    <dgm:cxn modelId="{37555F42-CEA6-41CC-8A1C-270DEA86A74C}" type="presOf" srcId="{E7EE0A17-40C6-4A9A-BE71-E607BF81D67C}" destId="{2AC2DAED-F539-4886-B573-117E2EB2F867}" srcOrd="0" destOrd="0" presId="urn:microsoft.com/office/officeart/2005/8/layout/vList2"/>
    <dgm:cxn modelId="{66176A4B-DCF2-4E9F-A920-945719F435AF}" type="presOf" srcId="{A2A0FD66-539F-4EF1-9E4C-5F2AC4E37480}" destId="{0814A5E6-157D-4A3C-A7B4-BBB4A33C830A}" srcOrd="0" destOrd="0" presId="urn:microsoft.com/office/officeart/2005/8/layout/vList2"/>
    <dgm:cxn modelId="{BF219E82-F6BA-497E-91B1-82DA438D7433}" srcId="{09621279-E989-4677-B888-3A63E35757B3}" destId="{4F5B065D-CCCA-4040-A079-CDB436536532}" srcOrd="3" destOrd="0" parTransId="{A317520C-B415-40CB-827F-6AB919357571}" sibTransId="{BE11DF4F-D90E-49C1-BAC2-FBC6E359B382}"/>
    <dgm:cxn modelId="{43E8A5A5-B4B3-4CEA-AF3D-252E41B034C8}" type="presOf" srcId="{09621279-E989-4677-B888-3A63E35757B3}" destId="{FA5F8C2F-A1A5-4C07-A592-500AD52C1D06}" srcOrd="0" destOrd="0" presId="urn:microsoft.com/office/officeart/2005/8/layout/vList2"/>
    <dgm:cxn modelId="{65480CC3-8E18-4501-8F61-C41D7D265028}" srcId="{09621279-E989-4677-B888-3A63E35757B3}" destId="{9ED3F234-98BA-49FA-A08B-E3AB7A484E11}" srcOrd="0" destOrd="0" parTransId="{CE1860C2-EDF4-4172-9178-C2B9701E7445}" sibTransId="{F34DDF79-C0DC-4FD1-9B2F-4C420D4CE05F}"/>
    <dgm:cxn modelId="{7852D3C8-07A7-4C2C-A867-258113D27C92}" type="presOf" srcId="{A3455080-8BDA-4440-9374-881F95702A15}" destId="{A329947F-53C2-4E0D-B9AB-E74A92DD7265}" srcOrd="0" destOrd="0" presId="urn:microsoft.com/office/officeart/2005/8/layout/vList2"/>
    <dgm:cxn modelId="{E4DE76CB-F06B-46E9-919F-E284E9B97022}" type="presOf" srcId="{4F5B065D-CCCA-4040-A079-CDB436536532}" destId="{CC7431B5-6B6B-4231-9991-965E72B2BC6F}" srcOrd="0" destOrd="0" presId="urn:microsoft.com/office/officeart/2005/8/layout/vList2"/>
    <dgm:cxn modelId="{C4D6BCE3-C432-46FC-BAA3-2F0E191E4A3E}" type="presParOf" srcId="{FA5F8C2F-A1A5-4C07-A592-500AD52C1D06}" destId="{D9E7E316-044C-454B-9340-CCA6584146FE}" srcOrd="0" destOrd="0" presId="urn:microsoft.com/office/officeart/2005/8/layout/vList2"/>
    <dgm:cxn modelId="{A9DE984B-812D-41DB-805E-4C10C91A5B1F}" type="presParOf" srcId="{FA5F8C2F-A1A5-4C07-A592-500AD52C1D06}" destId="{A1A467D4-B1B0-4C62-AF6A-468C8D27FEEC}" srcOrd="1" destOrd="0" presId="urn:microsoft.com/office/officeart/2005/8/layout/vList2"/>
    <dgm:cxn modelId="{E04F34E7-8564-4668-A4C1-C99E0EDD79CD}" type="presParOf" srcId="{FA5F8C2F-A1A5-4C07-A592-500AD52C1D06}" destId="{A329947F-53C2-4E0D-B9AB-E74A92DD7265}" srcOrd="2" destOrd="0" presId="urn:microsoft.com/office/officeart/2005/8/layout/vList2"/>
    <dgm:cxn modelId="{4515348D-4238-421F-B71C-F4FCDBF0329F}" type="presParOf" srcId="{FA5F8C2F-A1A5-4C07-A592-500AD52C1D06}" destId="{752DFD6C-2354-4793-9392-3C5D97B3058D}" srcOrd="3" destOrd="0" presId="urn:microsoft.com/office/officeart/2005/8/layout/vList2"/>
    <dgm:cxn modelId="{D2DDD6EF-6518-4F25-87FB-B62869186866}" type="presParOf" srcId="{FA5F8C2F-A1A5-4C07-A592-500AD52C1D06}" destId="{2AC2DAED-F539-4886-B573-117E2EB2F867}" srcOrd="4" destOrd="0" presId="urn:microsoft.com/office/officeart/2005/8/layout/vList2"/>
    <dgm:cxn modelId="{752B2909-8CC1-4A5A-B601-673F22352392}" type="presParOf" srcId="{FA5F8C2F-A1A5-4C07-A592-500AD52C1D06}" destId="{BC1EF3B7-DAFA-46AF-AA35-3FAF640F2A94}" srcOrd="5" destOrd="0" presId="urn:microsoft.com/office/officeart/2005/8/layout/vList2"/>
    <dgm:cxn modelId="{96B05E7E-81D6-4A7D-BD3D-EE2F05578451}" type="presParOf" srcId="{FA5F8C2F-A1A5-4C07-A592-500AD52C1D06}" destId="{CC7431B5-6B6B-4231-9991-965E72B2BC6F}" srcOrd="6" destOrd="0" presId="urn:microsoft.com/office/officeart/2005/8/layout/vList2"/>
    <dgm:cxn modelId="{6630C798-55C7-4708-95E8-3C5EF19419A8}" type="presParOf" srcId="{FA5F8C2F-A1A5-4C07-A592-500AD52C1D06}" destId="{3E3FE1D3-6DFC-4833-BB04-C9457A6D3365}" srcOrd="7" destOrd="0" presId="urn:microsoft.com/office/officeart/2005/8/layout/vList2"/>
    <dgm:cxn modelId="{8BDB6FCC-E1E7-4236-9D7E-C112320ADC46}" type="presParOf" srcId="{FA5F8C2F-A1A5-4C07-A592-500AD52C1D06}" destId="{0814A5E6-157D-4A3C-A7B4-BBB4A33C83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B5230-CD5B-4883-92C1-5DDD7FCB8CD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469C109-F5D6-4889-92DA-4BCF4068A4BA}">
      <dgm:prSet custT="1"/>
      <dgm:spPr/>
      <dgm:t>
        <a:bodyPr/>
        <a:lstStyle/>
        <a:p>
          <a:r>
            <a:rPr lang="en-US" sz="3800" dirty="0"/>
            <a:t>Purpose: </a:t>
          </a:r>
        </a:p>
      </dgm:t>
    </dgm:pt>
    <dgm:pt modelId="{17C47E70-340A-4767-90FC-E69043222B1D}" type="parTrans" cxnId="{E5E386BA-1721-4580-B3D5-530A6C9B0445}">
      <dgm:prSet/>
      <dgm:spPr/>
      <dgm:t>
        <a:bodyPr/>
        <a:lstStyle/>
        <a:p>
          <a:endParaRPr lang="en-US"/>
        </a:p>
      </dgm:t>
    </dgm:pt>
    <dgm:pt modelId="{20E5D414-E56F-421A-AA7E-6DCB3767F522}" type="sibTrans" cxnId="{E5E386BA-1721-4580-B3D5-530A6C9B0445}">
      <dgm:prSet/>
      <dgm:spPr/>
      <dgm:t>
        <a:bodyPr/>
        <a:lstStyle/>
        <a:p>
          <a:endParaRPr lang="en-US"/>
        </a:p>
      </dgm:t>
    </dgm:pt>
    <dgm:pt modelId="{948FFE71-1EB6-4E2B-8947-D973DE30C42B}">
      <dgm:prSet custT="1"/>
      <dgm:spPr/>
      <dgm:t>
        <a:bodyPr/>
        <a:lstStyle/>
        <a:p>
          <a:r>
            <a:rPr lang="en-US" sz="2700" dirty="0"/>
            <a:t>Build a </a:t>
          </a:r>
          <a:r>
            <a:rPr lang="en-US" sz="2700" dirty="0">
              <a:solidFill>
                <a:schemeClr val="accent5">
                  <a:lumMod val="75000"/>
                </a:schemeClr>
              </a:solidFill>
            </a:rPr>
            <a:t>system</a:t>
          </a:r>
          <a:r>
            <a:rPr lang="en-US" sz="2700" dirty="0"/>
            <a:t> which can </a:t>
          </a:r>
          <a:r>
            <a:rPr lang="en-US" sz="2700" dirty="0">
              <a:solidFill>
                <a:schemeClr val="accent5">
                  <a:lumMod val="75000"/>
                </a:schemeClr>
              </a:solidFill>
            </a:rPr>
            <a:t>automatically annotate the emotion events </a:t>
          </a:r>
          <a:r>
            <a:rPr lang="en-US" sz="2700" dirty="0"/>
            <a:t>in </a:t>
          </a:r>
          <a:r>
            <a:rPr lang="en-US" sz="2700" dirty="0">
              <a:solidFill>
                <a:schemeClr val="tx1"/>
              </a:solidFill>
            </a:rPr>
            <a:t>streaming videos or gameplay testing videos </a:t>
          </a:r>
          <a:r>
            <a:rPr lang="en-US" sz="2700" dirty="0"/>
            <a:t>like human annotation.</a:t>
          </a:r>
        </a:p>
      </dgm:t>
    </dgm:pt>
    <dgm:pt modelId="{0CFB3F8A-5D0C-42AE-BCCA-44D90D50C97D}" type="parTrans" cxnId="{F38A4199-AFC6-43F6-BD11-75F475C62464}">
      <dgm:prSet/>
      <dgm:spPr/>
      <dgm:t>
        <a:bodyPr/>
        <a:lstStyle/>
        <a:p>
          <a:endParaRPr lang="en-US"/>
        </a:p>
      </dgm:t>
    </dgm:pt>
    <dgm:pt modelId="{34967619-25C4-47FA-A426-BDD9F08823DF}" type="sibTrans" cxnId="{F38A4199-AFC6-43F6-BD11-75F475C62464}">
      <dgm:prSet/>
      <dgm:spPr/>
      <dgm:t>
        <a:bodyPr/>
        <a:lstStyle/>
        <a:p>
          <a:endParaRPr lang="en-US"/>
        </a:p>
      </dgm:t>
    </dgm:pt>
    <dgm:pt modelId="{B2548AB8-3ECE-4A4C-82F5-FCC5D1202FDE}">
      <dgm:prSet custT="1"/>
      <dgm:spPr/>
      <dgm:t>
        <a:bodyPr/>
        <a:lstStyle/>
        <a:p>
          <a:r>
            <a:rPr lang="en-US" sz="3800" dirty="0"/>
            <a:t>Contribution:</a:t>
          </a:r>
        </a:p>
      </dgm:t>
    </dgm:pt>
    <dgm:pt modelId="{0DA08DA8-5BF0-4B52-9786-45B7125B5A25}" type="parTrans" cxnId="{501DBED5-1D82-45E6-B726-D857BDED425E}">
      <dgm:prSet/>
      <dgm:spPr/>
      <dgm:t>
        <a:bodyPr/>
        <a:lstStyle/>
        <a:p>
          <a:endParaRPr lang="en-US"/>
        </a:p>
      </dgm:t>
    </dgm:pt>
    <dgm:pt modelId="{234496DB-68D9-4A47-A0AF-D3FFE7D66143}" type="sibTrans" cxnId="{501DBED5-1D82-45E6-B726-D857BDED425E}">
      <dgm:prSet/>
      <dgm:spPr/>
      <dgm:t>
        <a:bodyPr/>
        <a:lstStyle/>
        <a:p>
          <a:endParaRPr lang="en-US"/>
        </a:p>
      </dgm:t>
    </dgm:pt>
    <dgm:pt modelId="{C697F6BF-C6F8-49E9-8D83-7C7517D64BBA}">
      <dgm:prSet custT="1"/>
      <dgm:spPr/>
      <dgm:t>
        <a:bodyPr/>
        <a:lstStyle/>
        <a:p>
          <a:r>
            <a:rPr lang="en-US" sz="2700" dirty="0"/>
            <a:t>New dataset with </a:t>
          </a:r>
          <a:r>
            <a:rPr lang="en-US" sz="2700" dirty="0">
              <a:solidFill>
                <a:srgbClr val="7030A0"/>
              </a:solidFill>
            </a:rPr>
            <a:t>17 videos</a:t>
          </a:r>
          <a:r>
            <a:rPr lang="en-US" sz="2700" dirty="0"/>
            <a:t>(11 hours, 2015 emotion events).</a:t>
          </a:r>
        </a:p>
      </dgm:t>
    </dgm:pt>
    <dgm:pt modelId="{95FF4354-E507-4524-B569-406D185358D8}" type="parTrans" cxnId="{255EA12A-404A-4568-B5AB-3E833ABB3CCA}">
      <dgm:prSet/>
      <dgm:spPr/>
      <dgm:t>
        <a:bodyPr/>
        <a:lstStyle/>
        <a:p>
          <a:endParaRPr lang="en-US"/>
        </a:p>
      </dgm:t>
    </dgm:pt>
    <dgm:pt modelId="{3C9D6F0D-3B19-4F46-9B42-DEDDFBAAA62A}" type="sibTrans" cxnId="{255EA12A-404A-4568-B5AB-3E833ABB3CCA}">
      <dgm:prSet/>
      <dgm:spPr/>
      <dgm:t>
        <a:bodyPr/>
        <a:lstStyle/>
        <a:p>
          <a:endParaRPr lang="en-US"/>
        </a:p>
      </dgm:t>
    </dgm:pt>
    <dgm:pt modelId="{D17A832E-E840-485C-A2E2-A8FA702562F1}">
      <dgm:prSet custT="1"/>
      <dgm:spPr/>
      <dgm:t>
        <a:bodyPr/>
        <a:lstStyle/>
        <a:p>
          <a:r>
            <a:rPr lang="en-US" sz="2700" dirty="0"/>
            <a:t>A neural network system trained to mimic human annotation behavior with four inputs: </a:t>
          </a:r>
          <a:r>
            <a:rPr lang="en-US" sz="2700" dirty="0">
              <a:solidFill>
                <a:schemeClr val="accent4">
                  <a:lumMod val="75000"/>
                </a:schemeClr>
              </a:solidFill>
            </a:rPr>
            <a:t>Facial expression</a:t>
          </a:r>
          <a:r>
            <a:rPr lang="en-US" sz="2700" dirty="0"/>
            <a:t>, </a:t>
          </a:r>
          <a:r>
            <a:rPr lang="en-US" sz="2700" dirty="0">
              <a:solidFill>
                <a:srgbClr val="7030A0"/>
              </a:solidFill>
            </a:rPr>
            <a:t>video transcript sentiment analysis</a:t>
          </a:r>
          <a:r>
            <a:rPr lang="en-US" sz="2700" dirty="0">
              <a:solidFill>
                <a:schemeClr val="accent6">
                  <a:lumMod val="75000"/>
                </a:schemeClr>
              </a:solidFill>
            </a:rPr>
            <a:t>, voice emotion analysis, and additional voice features</a:t>
          </a:r>
          <a:r>
            <a:rPr lang="en-US" sz="2700" dirty="0"/>
            <a:t> like loudness and pitch.</a:t>
          </a:r>
        </a:p>
      </dgm:t>
    </dgm:pt>
    <dgm:pt modelId="{5C0F42EA-35BC-4054-8780-EAABF424FD9C}" type="parTrans" cxnId="{463B21F8-B97A-47E3-9535-6362697A844E}">
      <dgm:prSet/>
      <dgm:spPr/>
      <dgm:t>
        <a:bodyPr/>
        <a:lstStyle/>
        <a:p>
          <a:endParaRPr lang="en-US"/>
        </a:p>
      </dgm:t>
    </dgm:pt>
    <dgm:pt modelId="{266BA887-4995-44F8-8D2F-80F5CDC055F8}" type="sibTrans" cxnId="{463B21F8-B97A-47E3-9535-6362697A844E}">
      <dgm:prSet/>
      <dgm:spPr/>
      <dgm:t>
        <a:bodyPr/>
        <a:lstStyle/>
        <a:p>
          <a:endParaRPr lang="en-US"/>
        </a:p>
      </dgm:t>
    </dgm:pt>
    <dgm:pt modelId="{88310967-6A8F-438F-8F9F-05B8263A59D3}" type="pres">
      <dgm:prSet presAssocID="{333B5230-CD5B-4883-92C1-5DDD7FCB8CD0}" presName="linear" presStyleCnt="0">
        <dgm:presLayoutVars>
          <dgm:animLvl val="lvl"/>
          <dgm:resizeHandles val="exact"/>
        </dgm:presLayoutVars>
      </dgm:prSet>
      <dgm:spPr/>
    </dgm:pt>
    <dgm:pt modelId="{59FFF507-8240-4AB7-8099-7FAC74FD0341}" type="pres">
      <dgm:prSet presAssocID="{7469C109-F5D6-4889-92DA-4BCF4068A4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C98D90-4B33-4A07-811C-FEE2A9B8AD8B}" type="pres">
      <dgm:prSet presAssocID="{7469C109-F5D6-4889-92DA-4BCF4068A4BA}" presName="childText" presStyleLbl="revTx" presStyleIdx="0" presStyleCnt="2">
        <dgm:presLayoutVars>
          <dgm:bulletEnabled val="1"/>
        </dgm:presLayoutVars>
      </dgm:prSet>
      <dgm:spPr/>
    </dgm:pt>
    <dgm:pt modelId="{7085F6CD-8726-42B2-B029-3AE24666A999}" type="pres">
      <dgm:prSet presAssocID="{B2548AB8-3ECE-4A4C-82F5-FCC5D1202FD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EE9CD9C-7D98-4247-92B6-6C1A37B13287}" type="pres">
      <dgm:prSet presAssocID="{B2548AB8-3ECE-4A4C-82F5-FCC5D1202FD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4DA9008-F288-41F2-9DCE-EB779292FF66}" type="presOf" srcId="{333B5230-CD5B-4883-92C1-5DDD7FCB8CD0}" destId="{88310967-6A8F-438F-8F9F-05B8263A59D3}" srcOrd="0" destOrd="0" presId="urn:microsoft.com/office/officeart/2005/8/layout/vList2"/>
    <dgm:cxn modelId="{255EA12A-404A-4568-B5AB-3E833ABB3CCA}" srcId="{B2548AB8-3ECE-4A4C-82F5-FCC5D1202FDE}" destId="{C697F6BF-C6F8-49E9-8D83-7C7517D64BBA}" srcOrd="0" destOrd="0" parTransId="{95FF4354-E507-4524-B569-406D185358D8}" sibTransId="{3C9D6F0D-3B19-4F46-9B42-DEDDFBAAA62A}"/>
    <dgm:cxn modelId="{4B105C5F-CCF1-4BF7-914D-D735558B14C8}" type="presOf" srcId="{C697F6BF-C6F8-49E9-8D83-7C7517D64BBA}" destId="{1EE9CD9C-7D98-4247-92B6-6C1A37B13287}" srcOrd="0" destOrd="0" presId="urn:microsoft.com/office/officeart/2005/8/layout/vList2"/>
    <dgm:cxn modelId="{64108758-6244-453A-B11E-591B237468FB}" type="presOf" srcId="{7469C109-F5D6-4889-92DA-4BCF4068A4BA}" destId="{59FFF507-8240-4AB7-8099-7FAC74FD0341}" srcOrd="0" destOrd="0" presId="urn:microsoft.com/office/officeart/2005/8/layout/vList2"/>
    <dgm:cxn modelId="{7C1CF481-197B-447E-83BC-E7D7864E866B}" type="presOf" srcId="{B2548AB8-3ECE-4A4C-82F5-FCC5D1202FDE}" destId="{7085F6CD-8726-42B2-B029-3AE24666A999}" srcOrd="0" destOrd="0" presId="urn:microsoft.com/office/officeart/2005/8/layout/vList2"/>
    <dgm:cxn modelId="{F38A4199-AFC6-43F6-BD11-75F475C62464}" srcId="{7469C109-F5D6-4889-92DA-4BCF4068A4BA}" destId="{948FFE71-1EB6-4E2B-8947-D973DE30C42B}" srcOrd="0" destOrd="0" parTransId="{0CFB3F8A-5D0C-42AE-BCCA-44D90D50C97D}" sibTransId="{34967619-25C4-47FA-A426-BDD9F08823DF}"/>
    <dgm:cxn modelId="{E5E386BA-1721-4580-B3D5-530A6C9B0445}" srcId="{333B5230-CD5B-4883-92C1-5DDD7FCB8CD0}" destId="{7469C109-F5D6-4889-92DA-4BCF4068A4BA}" srcOrd="0" destOrd="0" parTransId="{17C47E70-340A-4767-90FC-E69043222B1D}" sibTransId="{20E5D414-E56F-421A-AA7E-6DCB3767F522}"/>
    <dgm:cxn modelId="{C79F2FD0-A083-4448-98A9-1B60AC41E834}" type="presOf" srcId="{D17A832E-E840-485C-A2E2-A8FA702562F1}" destId="{1EE9CD9C-7D98-4247-92B6-6C1A37B13287}" srcOrd="0" destOrd="1" presId="urn:microsoft.com/office/officeart/2005/8/layout/vList2"/>
    <dgm:cxn modelId="{501DBED5-1D82-45E6-B726-D857BDED425E}" srcId="{333B5230-CD5B-4883-92C1-5DDD7FCB8CD0}" destId="{B2548AB8-3ECE-4A4C-82F5-FCC5D1202FDE}" srcOrd="1" destOrd="0" parTransId="{0DA08DA8-5BF0-4B52-9786-45B7125B5A25}" sibTransId="{234496DB-68D9-4A47-A0AF-D3FFE7D66143}"/>
    <dgm:cxn modelId="{463B21F8-B97A-47E3-9535-6362697A844E}" srcId="{B2548AB8-3ECE-4A4C-82F5-FCC5D1202FDE}" destId="{D17A832E-E840-485C-A2E2-A8FA702562F1}" srcOrd="1" destOrd="0" parTransId="{5C0F42EA-35BC-4054-8780-EAABF424FD9C}" sibTransId="{266BA887-4995-44F8-8D2F-80F5CDC055F8}"/>
    <dgm:cxn modelId="{46014DFE-40CF-4259-973C-8F3B6C5E6883}" type="presOf" srcId="{948FFE71-1EB6-4E2B-8947-D973DE30C42B}" destId="{13C98D90-4B33-4A07-811C-FEE2A9B8AD8B}" srcOrd="0" destOrd="0" presId="urn:microsoft.com/office/officeart/2005/8/layout/vList2"/>
    <dgm:cxn modelId="{755E68B5-6C49-4FDE-8C81-4BF01E3716C1}" type="presParOf" srcId="{88310967-6A8F-438F-8F9F-05B8263A59D3}" destId="{59FFF507-8240-4AB7-8099-7FAC74FD0341}" srcOrd="0" destOrd="0" presId="urn:microsoft.com/office/officeart/2005/8/layout/vList2"/>
    <dgm:cxn modelId="{FB014F15-9BF3-4596-97B3-59910C30B2DF}" type="presParOf" srcId="{88310967-6A8F-438F-8F9F-05B8263A59D3}" destId="{13C98D90-4B33-4A07-811C-FEE2A9B8AD8B}" srcOrd="1" destOrd="0" presId="urn:microsoft.com/office/officeart/2005/8/layout/vList2"/>
    <dgm:cxn modelId="{CDE8948F-B49A-453D-973D-4E404DE6453B}" type="presParOf" srcId="{88310967-6A8F-438F-8F9F-05B8263A59D3}" destId="{7085F6CD-8726-42B2-B029-3AE24666A999}" srcOrd="2" destOrd="0" presId="urn:microsoft.com/office/officeart/2005/8/layout/vList2"/>
    <dgm:cxn modelId="{9EAEF5BD-E473-486E-9777-881F4B42A388}" type="presParOf" srcId="{88310967-6A8F-438F-8F9F-05B8263A59D3}" destId="{1EE9CD9C-7D98-4247-92B6-6C1A37B132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8E2EB-C5EF-484C-A0BE-539C00C79AE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3D5A940-656E-401B-9342-C344BBFDAF51}">
      <dgm:prSet/>
      <dgm:spPr/>
      <dgm:t>
        <a:bodyPr/>
        <a:lstStyle/>
        <a:p>
          <a:r>
            <a:rPr lang="en-US" dirty="0"/>
            <a:t>Emotion detection</a:t>
          </a:r>
        </a:p>
      </dgm:t>
    </dgm:pt>
    <dgm:pt modelId="{F4DE996B-6EF4-4D37-90E4-C2A94D5E27DB}" type="parTrans" cxnId="{5312D7AB-E358-41C7-BC61-E782BE6C61D5}">
      <dgm:prSet/>
      <dgm:spPr/>
      <dgm:t>
        <a:bodyPr/>
        <a:lstStyle/>
        <a:p>
          <a:endParaRPr lang="en-US"/>
        </a:p>
      </dgm:t>
    </dgm:pt>
    <dgm:pt modelId="{6B6D4912-440A-40D1-9819-539FA800C296}" type="sibTrans" cxnId="{5312D7AB-E358-41C7-BC61-E782BE6C61D5}">
      <dgm:prSet/>
      <dgm:spPr/>
      <dgm:t>
        <a:bodyPr/>
        <a:lstStyle/>
        <a:p>
          <a:endParaRPr lang="en-US"/>
        </a:p>
      </dgm:t>
    </dgm:pt>
    <dgm:pt modelId="{7E254B59-78D2-4BCD-8D3A-D08268B535CC}">
      <dgm:prSet/>
      <dgm:spPr/>
      <dgm:t>
        <a:bodyPr/>
        <a:lstStyle/>
        <a:p>
          <a:r>
            <a:rPr lang="en-US" sz="2700" dirty="0"/>
            <a:t>Biometrics (gameplay events)</a:t>
          </a:r>
        </a:p>
      </dgm:t>
    </dgm:pt>
    <dgm:pt modelId="{8CC7B185-2D8B-43EE-B26F-ACCBD8770AF2}" type="parTrans" cxnId="{CFF0211B-BF8A-424A-9CD0-D3CDAD537A66}">
      <dgm:prSet/>
      <dgm:spPr/>
      <dgm:t>
        <a:bodyPr/>
        <a:lstStyle/>
        <a:p>
          <a:endParaRPr lang="en-US"/>
        </a:p>
      </dgm:t>
    </dgm:pt>
    <dgm:pt modelId="{93A107A5-2D2A-4CEC-B4FA-5A3599488614}" type="sibTrans" cxnId="{CFF0211B-BF8A-424A-9CD0-D3CDAD537A66}">
      <dgm:prSet/>
      <dgm:spPr/>
      <dgm:t>
        <a:bodyPr/>
        <a:lstStyle/>
        <a:p>
          <a:endParaRPr lang="en-US"/>
        </a:p>
      </dgm:t>
    </dgm:pt>
    <dgm:pt modelId="{E1034D48-7DFB-48BD-8B7E-504B5B0AAD4A}">
      <dgm:prSet custT="1"/>
      <dgm:spPr/>
      <dgm:t>
        <a:bodyPr/>
        <a:lstStyle/>
        <a:p>
          <a:r>
            <a:rPr lang="en-US" sz="2400" dirty="0"/>
            <a:t>Facial Electromyography -- </a:t>
          </a:r>
          <a:r>
            <a:rPr lang="en-US" sz="2400" dirty="0" err="1"/>
            <a:t>fEMG</a:t>
          </a:r>
          <a:endParaRPr lang="en-US" sz="2400" dirty="0"/>
        </a:p>
      </dgm:t>
    </dgm:pt>
    <dgm:pt modelId="{C2914714-4577-4ECB-9EA7-ABCDDB6AE825}" type="parTrans" cxnId="{FF86780E-B162-4E7E-B79A-AED42A7CA624}">
      <dgm:prSet/>
      <dgm:spPr/>
      <dgm:t>
        <a:bodyPr/>
        <a:lstStyle/>
        <a:p>
          <a:endParaRPr lang="en-US"/>
        </a:p>
      </dgm:t>
    </dgm:pt>
    <dgm:pt modelId="{167F72E6-47D3-4DA6-8D23-74C158944188}" type="sibTrans" cxnId="{FF86780E-B162-4E7E-B79A-AED42A7CA624}">
      <dgm:prSet/>
      <dgm:spPr/>
      <dgm:t>
        <a:bodyPr/>
        <a:lstStyle/>
        <a:p>
          <a:endParaRPr lang="en-US"/>
        </a:p>
      </dgm:t>
    </dgm:pt>
    <dgm:pt modelId="{AC344756-EFA3-4436-B7C1-DFF47E30C765}">
      <dgm:prSet/>
      <dgm:spPr/>
      <dgm:t>
        <a:bodyPr/>
        <a:lstStyle/>
        <a:p>
          <a:r>
            <a:rPr lang="en-US" sz="2700" dirty="0"/>
            <a:t>Think-Aloud (game events)</a:t>
          </a:r>
        </a:p>
      </dgm:t>
    </dgm:pt>
    <dgm:pt modelId="{A07C44AB-3235-44BD-9C20-683B9007848C}" type="parTrans" cxnId="{BBB930BA-6299-4367-9066-B6B17EBC76B3}">
      <dgm:prSet/>
      <dgm:spPr/>
      <dgm:t>
        <a:bodyPr/>
        <a:lstStyle/>
        <a:p>
          <a:endParaRPr lang="en-US"/>
        </a:p>
      </dgm:t>
    </dgm:pt>
    <dgm:pt modelId="{CC83F0CA-8BBD-44DB-AD50-AD06CDC2F3F0}" type="sibTrans" cxnId="{BBB930BA-6299-4367-9066-B6B17EBC76B3}">
      <dgm:prSet/>
      <dgm:spPr/>
      <dgm:t>
        <a:bodyPr/>
        <a:lstStyle/>
        <a:p>
          <a:endParaRPr lang="en-US"/>
        </a:p>
      </dgm:t>
    </dgm:pt>
    <dgm:pt modelId="{2A300C73-810E-459C-BB18-E947B3FB2087}">
      <dgm:prSet/>
      <dgm:spPr/>
      <dgm:t>
        <a:bodyPr/>
        <a:lstStyle/>
        <a:p>
          <a:r>
            <a:rPr lang="en-US"/>
            <a:t>Automated emotion analysis from Video and Audio</a:t>
          </a:r>
        </a:p>
      </dgm:t>
    </dgm:pt>
    <dgm:pt modelId="{DCE6AB13-3F42-49AF-BBA5-82D263EC9406}" type="parTrans" cxnId="{4C18CE69-4322-46D2-AEAC-C65B59B6701D}">
      <dgm:prSet/>
      <dgm:spPr/>
      <dgm:t>
        <a:bodyPr/>
        <a:lstStyle/>
        <a:p>
          <a:endParaRPr lang="en-US"/>
        </a:p>
      </dgm:t>
    </dgm:pt>
    <dgm:pt modelId="{03876C39-3A56-41A1-9D13-2D89B329BFEA}" type="sibTrans" cxnId="{4C18CE69-4322-46D2-AEAC-C65B59B6701D}">
      <dgm:prSet/>
      <dgm:spPr/>
      <dgm:t>
        <a:bodyPr/>
        <a:lstStyle/>
        <a:p>
          <a:endParaRPr lang="en-US"/>
        </a:p>
      </dgm:t>
    </dgm:pt>
    <dgm:pt modelId="{03888447-F414-4B12-A470-07280FC5EE5A}">
      <dgm:prSet/>
      <dgm:spPr/>
      <dgm:t>
        <a:bodyPr/>
        <a:lstStyle/>
        <a:p>
          <a:r>
            <a:rPr lang="en-US" sz="2700" dirty="0"/>
            <a:t>Deep convolutional neural networks</a:t>
          </a:r>
        </a:p>
      </dgm:t>
    </dgm:pt>
    <dgm:pt modelId="{8C0FEDE2-D465-44DE-B05E-D20B148799C6}" type="parTrans" cxnId="{2E1462E0-7ABC-47C3-B6BA-77D962C0EDBD}">
      <dgm:prSet/>
      <dgm:spPr/>
      <dgm:t>
        <a:bodyPr/>
        <a:lstStyle/>
        <a:p>
          <a:endParaRPr lang="en-US"/>
        </a:p>
      </dgm:t>
    </dgm:pt>
    <dgm:pt modelId="{D637C9EC-7573-45AA-BA58-24B8F0E27D0B}" type="sibTrans" cxnId="{2E1462E0-7ABC-47C3-B6BA-77D962C0EDBD}">
      <dgm:prSet/>
      <dgm:spPr/>
      <dgm:t>
        <a:bodyPr/>
        <a:lstStyle/>
        <a:p>
          <a:endParaRPr lang="en-US"/>
        </a:p>
      </dgm:t>
    </dgm:pt>
    <dgm:pt modelId="{5BDCA650-45EE-49C8-9C15-2053366C0456}">
      <dgm:prSet custT="1"/>
      <dgm:spPr/>
      <dgm:t>
        <a:bodyPr/>
        <a:lstStyle/>
        <a:p>
          <a:r>
            <a:rPr lang="en-US" sz="2400" dirty="0">
              <a:solidFill>
                <a:srgbClr val="7030A0"/>
              </a:solidFill>
            </a:rPr>
            <a:t>Non-streamer player may not express any emotions while playing </a:t>
          </a:r>
          <a:r>
            <a:rPr lang="en-US" sz="2400" dirty="0">
              <a:solidFill>
                <a:srgbClr val="7030A0"/>
              </a:solidFill>
              <a:sym typeface="Wingdings" panose="05000000000000000000" pitchFamily="2" charset="2"/>
            </a:rPr>
            <a:t></a:t>
          </a:r>
          <a:endParaRPr lang="en-US" sz="2400" dirty="0">
            <a:solidFill>
              <a:srgbClr val="7030A0"/>
            </a:solidFill>
          </a:endParaRPr>
        </a:p>
      </dgm:t>
    </dgm:pt>
    <dgm:pt modelId="{2E70A288-6DDB-41FF-92F6-7DF10801210D}" type="parTrans" cxnId="{78610691-642A-4F37-B17F-C0E6D78C28A5}">
      <dgm:prSet/>
      <dgm:spPr/>
      <dgm:t>
        <a:bodyPr/>
        <a:lstStyle/>
        <a:p>
          <a:endParaRPr lang="en-US"/>
        </a:p>
      </dgm:t>
    </dgm:pt>
    <dgm:pt modelId="{7234A0D0-FC68-430E-A61A-51125B938717}" type="sibTrans" cxnId="{78610691-642A-4F37-B17F-C0E6D78C28A5}">
      <dgm:prSet/>
      <dgm:spPr/>
      <dgm:t>
        <a:bodyPr/>
        <a:lstStyle/>
        <a:p>
          <a:endParaRPr lang="en-US"/>
        </a:p>
      </dgm:t>
    </dgm:pt>
    <dgm:pt modelId="{2CD45F2A-1671-4913-9375-CC619B0C1978}" type="pres">
      <dgm:prSet presAssocID="{6B48E2EB-C5EF-484C-A0BE-539C00C79AE0}" presName="linear" presStyleCnt="0">
        <dgm:presLayoutVars>
          <dgm:animLvl val="lvl"/>
          <dgm:resizeHandles val="exact"/>
        </dgm:presLayoutVars>
      </dgm:prSet>
      <dgm:spPr/>
    </dgm:pt>
    <dgm:pt modelId="{7438ED20-79DA-456F-A541-013E6E888308}" type="pres">
      <dgm:prSet presAssocID="{63D5A940-656E-401B-9342-C344BBFDAF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FCED88-1F86-47E5-95AE-6473E9973A72}" type="pres">
      <dgm:prSet presAssocID="{63D5A940-656E-401B-9342-C344BBFDAF51}" presName="childText" presStyleLbl="revTx" presStyleIdx="0" presStyleCnt="2">
        <dgm:presLayoutVars>
          <dgm:bulletEnabled val="1"/>
        </dgm:presLayoutVars>
      </dgm:prSet>
      <dgm:spPr/>
    </dgm:pt>
    <dgm:pt modelId="{6C079015-D790-4352-8535-ED0FF90C28D6}" type="pres">
      <dgm:prSet presAssocID="{2A300C73-810E-459C-BB18-E947B3FB208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4CD351E-D0E2-4E1A-A543-193B4FF43A89}" type="pres">
      <dgm:prSet presAssocID="{2A300C73-810E-459C-BB18-E947B3FB208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F86780E-B162-4E7E-B79A-AED42A7CA624}" srcId="{7E254B59-78D2-4BCD-8D3A-D08268B535CC}" destId="{E1034D48-7DFB-48BD-8B7E-504B5B0AAD4A}" srcOrd="0" destOrd="0" parTransId="{C2914714-4577-4ECB-9EA7-ABCDDB6AE825}" sibTransId="{167F72E6-47D3-4DA6-8D23-74C158944188}"/>
    <dgm:cxn modelId="{9187870F-8824-478F-8A49-E7D074EA4268}" type="presOf" srcId="{2A300C73-810E-459C-BB18-E947B3FB2087}" destId="{6C079015-D790-4352-8535-ED0FF90C28D6}" srcOrd="0" destOrd="0" presId="urn:microsoft.com/office/officeart/2005/8/layout/vList2"/>
    <dgm:cxn modelId="{CFF0211B-BF8A-424A-9CD0-D3CDAD537A66}" srcId="{63D5A940-656E-401B-9342-C344BBFDAF51}" destId="{7E254B59-78D2-4BCD-8D3A-D08268B535CC}" srcOrd="0" destOrd="0" parTransId="{8CC7B185-2D8B-43EE-B26F-ACCBD8770AF2}" sibTransId="{93A107A5-2D2A-4CEC-B4FA-5A3599488614}"/>
    <dgm:cxn modelId="{CEDFA468-7621-47A5-8BCC-A0712DEAF784}" type="presOf" srcId="{AC344756-EFA3-4436-B7C1-DFF47E30C765}" destId="{80FCED88-1F86-47E5-95AE-6473E9973A72}" srcOrd="0" destOrd="2" presId="urn:microsoft.com/office/officeart/2005/8/layout/vList2"/>
    <dgm:cxn modelId="{4C18CE69-4322-46D2-AEAC-C65B59B6701D}" srcId="{6B48E2EB-C5EF-484C-A0BE-539C00C79AE0}" destId="{2A300C73-810E-459C-BB18-E947B3FB2087}" srcOrd="1" destOrd="0" parTransId="{DCE6AB13-3F42-49AF-BBA5-82D263EC9406}" sibTransId="{03876C39-3A56-41A1-9D13-2D89B329BFEA}"/>
    <dgm:cxn modelId="{05268E6E-122A-4C98-9CA3-B2AFE9E2D0DF}" type="presOf" srcId="{6B48E2EB-C5EF-484C-A0BE-539C00C79AE0}" destId="{2CD45F2A-1671-4913-9375-CC619B0C1978}" srcOrd="0" destOrd="0" presId="urn:microsoft.com/office/officeart/2005/8/layout/vList2"/>
    <dgm:cxn modelId="{7FC47A76-4F0E-406D-9CC0-12BF123C3A3D}" type="presOf" srcId="{03888447-F414-4B12-A470-07280FC5EE5A}" destId="{74CD351E-D0E2-4E1A-A543-193B4FF43A89}" srcOrd="0" destOrd="0" presId="urn:microsoft.com/office/officeart/2005/8/layout/vList2"/>
    <dgm:cxn modelId="{AF97CF7A-FADE-4556-993A-5E99487A358B}" type="presOf" srcId="{5BDCA650-45EE-49C8-9C15-2053366C0456}" destId="{74CD351E-D0E2-4E1A-A543-193B4FF43A89}" srcOrd="0" destOrd="1" presId="urn:microsoft.com/office/officeart/2005/8/layout/vList2"/>
    <dgm:cxn modelId="{DA0ADC80-E3F5-4C56-8329-409269EF744C}" type="presOf" srcId="{7E254B59-78D2-4BCD-8D3A-D08268B535CC}" destId="{80FCED88-1F86-47E5-95AE-6473E9973A72}" srcOrd="0" destOrd="0" presId="urn:microsoft.com/office/officeart/2005/8/layout/vList2"/>
    <dgm:cxn modelId="{82AC5F88-A387-41D7-8889-810CDB274F28}" type="presOf" srcId="{E1034D48-7DFB-48BD-8B7E-504B5B0AAD4A}" destId="{80FCED88-1F86-47E5-95AE-6473E9973A72}" srcOrd="0" destOrd="1" presId="urn:microsoft.com/office/officeart/2005/8/layout/vList2"/>
    <dgm:cxn modelId="{78610691-642A-4F37-B17F-C0E6D78C28A5}" srcId="{03888447-F414-4B12-A470-07280FC5EE5A}" destId="{5BDCA650-45EE-49C8-9C15-2053366C0456}" srcOrd="0" destOrd="0" parTransId="{2E70A288-6DDB-41FF-92F6-7DF10801210D}" sibTransId="{7234A0D0-FC68-430E-A61A-51125B938717}"/>
    <dgm:cxn modelId="{5312D7AB-E358-41C7-BC61-E782BE6C61D5}" srcId="{6B48E2EB-C5EF-484C-A0BE-539C00C79AE0}" destId="{63D5A940-656E-401B-9342-C344BBFDAF51}" srcOrd="0" destOrd="0" parTransId="{F4DE996B-6EF4-4D37-90E4-C2A94D5E27DB}" sibTransId="{6B6D4912-440A-40D1-9819-539FA800C296}"/>
    <dgm:cxn modelId="{DDD731AD-DAD4-4E41-B941-9E712AF881AF}" type="presOf" srcId="{63D5A940-656E-401B-9342-C344BBFDAF51}" destId="{7438ED20-79DA-456F-A541-013E6E888308}" srcOrd="0" destOrd="0" presId="urn:microsoft.com/office/officeart/2005/8/layout/vList2"/>
    <dgm:cxn modelId="{BBB930BA-6299-4367-9066-B6B17EBC76B3}" srcId="{63D5A940-656E-401B-9342-C344BBFDAF51}" destId="{AC344756-EFA3-4436-B7C1-DFF47E30C765}" srcOrd="1" destOrd="0" parTransId="{A07C44AB-3235-44BD-9C20-683B9007848C}" sibTransId="{CC83F0CA-8BBD-44DB-AD50-AD06CDC2F3F0}"/>
    <dgm:cxn modelId="{2E1462E0-7ABC-47C3-B6BA-77D962C0EDBD}" srcId="{2A300C73-810E-459C-BB18-E947B3FB2087}" destId="{03888447-F414-4B12-A470-07280FC5EE5A}" srcOrd="0" destOrd="0" parTransId="{8C0FEDE2-D465-44DE-B05E-D20B148799C6}" sibTransId="{D637C9EC-7573-45AA-BA58-24B8F0E27D0B}"/>
    <dgm:cxn modelId="{B96E6D48-DA62-4005-9AC0-4F5AA902B23A}" type="presParOf" srcId="{2CD45F2A-1671-4913-9375-CC619B0C1978}" destId="{7438ED20-79DA-456F-A541-013E6E888308}" srcOrd="0" destOrd="0" presId="urn:microsoft.com/office/officeart/2005/8/layout/vList2"/>
    <dgm:cxn modelId="{051527D7-461E-483E-8895-D6C8A0654C5E}" type="presParOf" srcId="{2CD45F2A-1671-4913-9375-CC619B0C1978}" destId="{80FCED88-1F86-47E5-95AE-6473E9973A72}" srcOrd="1" destOrd="0" presId="urn:microsoft.com/office/officeart/2005/8/layout/vList2"/>
    <dgm:cxn modelId="{E4800AC3-75C3-411D-8342-4CE923A10BB0}" type="presParOf" srcId="{2CD45F2A-1671-4913-9375-CC619B0C1978}" destId="{6C079015-D790-4352-8535-ED0FF90C28D6}" srcOrd="2" destOrd="0" presId="urn:microsoft.com/office/officeart/2005/8/layout/vList2"/>
    <dgm:cxn modelId="{CEE48B41-C728-48C7-A313-0E639C9CCCE4}" type="presParOf" srcId="{2CD45F2A-1671-4913-9375-CC619B0C1978}" destId="{74CD351E-D0E2-4E1A-A543-193B4FF43A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7E316-044C-454B-9340-CCA6584146FE}">
      <dsp:nvSpPr>
        <dsp:cNvPr id="0" name=""/>
        <dsp:cNvSpPr/>
      </dsp:nvSpPr>
      <dsp:spPr>
        <a:xfrm>
          <a:off x="0" y="7429"/>
          <a:ext cx="10515600" cy="791505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Introduction</a:t>
          </a:r>
        </a:p>
      </dsp:txBody>
      <dsp:txXfrm>
        <a:off x="38638" y="46067"/>
        <a:ext cx="10438324" cy="714229"/>
      </dsp:txXfrm>
    </dsp:sp>
    <dsp:sp modelId="{A329947F-53C2-4E0D-B9AB-E74A92DD7265}">
      <dsp:nvSpPr>
        <dsp:cNvPr id="0" name=""/>
        <dsp:cNvSpPr/>
      </dsp:nvSpPr>
      <dsp:spPr>
        <a:xfrm>
          <a:off x="0" y="893974"/>
          <a:ext cx="10515600" cy="791505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Related Work</a:t>
          </a:r>
        </a:p>
      </dsp:txBody>
      <dsp:txXfrm>
        <a:off x="38638" y="932612"/>
        <a:ext cx="10438324" cy="714229"/>
      </dsp:txXfrm>
    </dsp:sp>
    <dsp:sp modelId="{2AC2DAED-F539-4886-B573-117E2EB2F867}">
      <dsp:nvSpPr>
        <dsp:cNvPr id="0" name=""/>
        <dsp:cNvSpPr/>
      </dsp:nvSpPr>
      <dsp:spPr>
        <a:xfrm>
          <a:off x="0" y="1780519"/>
          <a:ext cx="10515600" cy="791505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Dataset</a:t>
          </a:r>
        </a:p>
      </dsp:txBody>
      <dsp:txXfrm>
        <a:off x="38638" y="1819157"/>
        <a:ext cx="10438324" cy="714229"/>
      </dsp:txXfrm>
    </dsp:sp>
    <dsp:sp modelId="{CC7431B5-6B6B-4231-9991-965E72B2BC6F}">
      <dsp:nvSpPr>
        <dsp:cNvPr id="0" name=""/>
        <dsp:cNvSpPr/>
      </dsp:nvSpPr>
      <dsp:spPr>
        <a:xfrm>
          <a:off x="0" y="2667064"/>
          <a:ext cx="10515600" cy="791505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Automated multimodal emotion expression annotation </a:t>
          </a:r>
        </a:p>
      </dsp:txBody>
      <dsp:txXfrm>
        <a:off x="38638" y="2705702"/>
        <a:ext cx="10438324" cy="714229"/>
      </dsp:txXfrm>
    </dsp:sp>
    <dsp:sp modelId="{0814A5E6-157D-4A3C-A7B4-BBB4A33C830A}">
      <dsp:nvSpPr>
        <dsp:cNvPr id="0" name=""/>
        <dsp:cNvSpPr/>
      </dsp:nvSpPr>
      <dsp:spPr>
        <a:xfrm>
          <a:off x="0" y="3553609"/>
          <a:ext cx="10515600" cy="791505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Evaluation &amp; Discussion &amp; Conclusion</a:t>
          </a:r>
        </a:p>
      </dsp:txBody>
      <dsp:txXfrm>
        <a:off x="38638" y="3592247"/>
        <a:ext cx="10438324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FF507-8240-4AB7-8099-7FAC74FD0341}">
      <dsp:nvSpPr>
        <dsp:cNvPr id="0" name=""/>
        <dsp:cNvSpPr/>
      </dsp:nvSpPr>
      <dsp:spPr>
        <a:xfrm>
          <a:off x="0" y="3390"/>
          <a:ext cx="10515600" cy="8520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Purpose: </a:t>
          </a:r>
        </a:p>
      </dsp:txBody>
      <dsp:txXfrm>
        <a:off x="41594" y="44984"/>
        <a:ext cx="10432412" cy="768867"/>
      </dsp:txXfrm>
    </dsp:sp>
    <dsp:sp modelId="{13C98D90-4B33-4A07-811C-FEE2A9B8AD8B}">
      <dsp:nvSpPr>
        <dsp:cNvPr id="0" name=""/>
        <dsp:cNvSpPr/>
      </dsp:nvSpPr>
      <dsp:spPr>
        <a:xfrm>
          <a:off x="0" y="855446"/>
          <a:ext cx="10515600" cy="112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Build a </a:t>
          </a:r>
          <a:r>
            <a:rPr lang="en-US" sz="2700" kern="1200" dirty="0">
              <a:solidFill>
                <a:schemeClr val="accent5">
                  <a:lumMod val="75000"/>
                </a:schemeClr>
              </a:solidFill>
            </a:rPr>
            <a:t>system</a:t>
          </a:r>
          <a:r>
            <a:rPr lang="en-US" sz="2700" kern="1200" dirty="0"/>
            <a:t> which can </a:t>
          </a:r>
          <a:r>
            <a:rPr lang="en-US" sz="2700" kern="1200" dirty="0">
              <a:solidFill>
                <a:schemeClr val="accent5">
                  <a:lumMod val="75000"/>
                </a:schemeClr>
              </a:solidFill>
            </a:rPr>
            <a:t>automatically annotate the emotion events </a:t>
          </a:r>
          <a:r>
            <a:rPr lang="en-US" sz="2700" kern="1200" dirty="0"/>
            <a:t>in </a:t>
          </a:r>
          <a:r>
            <a:rPr lang="en-US" sz="2700" kern="1200" dirty="0">
              <a:solidFill>
                <a:schemeClr val="tx1"/>
              </a:solidFill>
            </a:rPr>
            <a:t>streaming videos or gameplay testing videos </a:t>
          </a:r>
          <a:r>
            <a:rPr lang="en-US" sz="2700" kern="1200" dirty="0"/>
            <a:t>like human annotation.</a:t>
          </a:r>
        </a:p>
      </dsp:txBody>
      <dsp:txXfrm>
        <a:off x="0" y="855446"/>
        <a:ext cx="10515600" cy="1120949"/>
      </dsp:txXfrm>
    </dsp:sp>
    <dsp:sp modelId="{7085F6CD-8726-42B2-B029-3AE24666A999}">
      <dsp:nvSpPr>
        <dsp:cNvPr id="0" name=""/>
        <dsp:cNvSpPr/>
      </dsp:nvSpPr>
      <dsp:spPr>
        <a:xfrm>
          <a:off x="0" y="1976395"/>
          <a:ext cx="10515600" cy="8520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Contribution:</a:t>
          </a:r>
        </a:p>
      </dsp:txBody>
      <dsp:txXfrm>
        <a:off x="41594" y="2017989"/>
        <a:ext cx="10432412" cy="768867"/>
      </dsp:txXfrm>
    </dsp:sp>
    <dsp:sp modelId="{1EE9CD9C-7D98-4247-92B6-6C1A37B13287}">
      <dsp:nvSpPr>
        <dsp:cNvPr id="0" name=""/>
        <dsp:cNvSpPr/>
      </dsp:nvSpPr>
      <dsp:spPr>
        <a:xfrm>
          <a:off x="0" y="2828451"/>
          <a:ext cx="10515600" cy="1932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New dataset with </a:t>
          </a:r>
          <a:r>
            <a:rPr lang="en-US" sz="2700" kern="1200" dirty="0">
              <a:solidFill>
                <a:srgbClr val="7030A0"/>
              </a:solidFill>
            </a:rPr>
            <a:t>17 videos</a:t>
          </a:r>
          <a:r>
            <a:rPr lang="en-US" sz="2700" kern="1200" dirty="0"/>
            <a:t>(11 hours, 2015 emotion events).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A neural network system trained to mimic human annotation behavior with four inputs: </a:t>
          </a:r>
          <a:r>
            <a:rPr lang="en-US" sz="2700" kern="1200" dirty="0">
              <a:solidFill>
                <a:schemeClr val="accent4">
                  <a:lumMod val="75000"/>
                </a:schemeClr>
              </a:solidFill>
            </a:rPr>
            <a:t>Facial expression</a:t>
          </a:r>
          <a:r>
            <a:rPr lang="en-US" sz="2700" kern="1200" dirty="0"/>
            <a:t>, </a:t>
          </a:r>
          <a:r>
            <a:rPr lang="en-US" sz="2700" kern="1200" dirty="0">
              <a:solidFill>
                <a:srgbClr val="7030A0"/>
              </a:solidFill>
            </a:rPr>
            <a:t>video transcript sentiment analysis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, voice emotion analysis, and additional voice features</a:t>
          </a:r>
          <a:r>
            <a:rPr lang="en-US" sz="2700" kern="1200" dirty="0"/>
            <a:t> like loudness and pitch.</a:t>
          </a:r>
        </a:p>
      </dsp:txBody>
      <dsp:txXfrm>
        <a:off x="0" y="2828451"/>
        <a:ext cx="10515600" cy="1932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8ED20-79DA-456F-A541-013E6E888308}">
      <dsp:nvSpPr>
        <dsp:cNvPr id="0" name=""/>
        <dsp:cNvSpPr/>
      </dsp:nvSpPr>
      <dsp:spPr>
        <a:xfrm>
          <a:off x="0" y="162999"/>
          <a:ext cx="10515600" cy="91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Emotion detection</a:t>
          </a:r>
        </a:p>
      </dsp:txBody>
      <dsp:txXfrm>
        <a:off x="44492" y="207491"/>
        <a:ext cx="10426616" cy="822446"/>
      </dsp:txXfrm>
    </dsp:sp>
    <dsp:sp modelId="{80FCED88-1F86-47E5-95AE-6473E9973A72}">
      <dsp:nvSpPr>
        <dsp:cNvPr id="0" name=""/>
        <dsp:cNvSpPr/>
      </dsp:nvSpPr>
      <dsp:spPr>
        <a:xfrm>
          <a:off x="0" y="1074429"/>
          <a:ext cx="10515600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Biometrics (gameplay events)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Facial Electromyography -- </a:t>
          </a:r>
          <a:r>
            <a:rPr lang="en-US" sz="2400" kern="1200" dirty="0" err="1"/>
            <a:t>fEMG</a:t>
          </a:r>
          <a:endParaRPr lang="en-US" sz="2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Think-Aloud (game events)</a:t>
          </a:r>
        </a:p>
      </dsp:txBody>
      <dsp:txXfrm>
        <a:off x="0" y="1074429"/>
        <a:ext cx="10515600" cy="1337219"/>
      </dsp:txXfrm>
    </dsp:sp>
    <dsp:sp modelId="{6C079015-D790-4352-8535-ED0FF90C28D6}">
      <dsp:nvSpPr>
        <dsp:cNvPr id="0" name=""/>
        <dsp:cNvSpPr/>
      </dsp:nvSpPr>
      <dsp:spPr>
        <a:xfrm>
          <a:off x="0" y="2411649"/>
          <a:ext cx="10515600" cy="91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Automated emotion analysis from Video and Audio</a:t>
          </a:r>
        </a:p>
      </dsp:txBody>
      <dsp:txXfrm>
        <a:off x="44492" y="2456141"/>
        <a:ext cx="10426616" cy="822446"/>
      </dsp:txXfrm>
    </dsp:sp>
    <dsp:sp modelId="{74CD351E-D0E2-4E1A-A543-193B4FF43A89}">
      <dsp:nvSpPr>
        <dsp:cNvPr id="0" name=""/>
        <dsp:cNvSpPr/>
      </dsp:nvSpPr>
      <dsp:spPr>
        <a:xfrm>
          <a:off x="0" y="3323079"/>
          <a:ext cx="10515600" cy="865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Deep convolutional neural networks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solidFill>
                <a:srgbClr val="7030A0"/>
              </a:solidFill>
            </a:rPr>
            <a:t>Non-streamer player may not express any emotions while playing </a:t>
          </a:r>
          <a:r>
            <a:rPr lang="en-US" sz="2400" kern="1200" dirty="0">
              <a:solidFill>
                <a:srgbClr val="7030A0"/>
              </a:solidFill>
              <a:sym typeface="Wingdings" panose="05000000000000000000" pitchFamily="2" charset="2"/>
            </a:rPr>
            <a:t></a:t>
          </a:r>
          <a:endParaRPr lang="en-US" sz="2400" kern="1200" dirty="0">
            <a:solidFill>
              <a:srgbClr val="7030A0"/>
            </a:solidFill>
          </a:endParaRPr>
        </a:p>
      </dsp:txBody>
      <dsp:txXfrm>
        <a:off x="0" y="3323079"/>
        <a:ext cx="10515600" cy="865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6EA08-8105-45B9-944B-EBE55D31DFE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0A4CE-2357-4F6F-B512-41E312ED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Games: puzzle platformers, where the player controls a humanoid figure made of yarn through different levels, overcome obstacles and solving puzzles along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0A4CE-2357-4F6F-B512-41E312EDC1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F1-scores were calculated using class weights to reduce the class imbalance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0A4CE-2357-4F6F-B512-41E312EDC1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2A33-D7D4-44A5-8A06-8A86DAFCA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44D0F-86DA-4953-8F85-9AEC7C51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3CF89-3057-4762-9563-F8708278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36E8C-4241-4AD4-B922-5ACFA288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82FE8-7889-4F2C-899D-6399418F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6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5553-DAD7-4CBD-B34E-332B323D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B0A63-0A84-4E6B-9B06-ABBD60AC0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045F5-B13D-4B2B-8989-C3CF3CC1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734CF-2557-4782-AA1C-139392A5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0CB86-6062-48F0-9CD7-0B561DD4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0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38323-72E6-4EEC-8316-4F33F798E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F456A-7971-4994-9D6D-9737D913C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D3C6-8EB9-430A-B4E3-BBC4EBBB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4BC6-21A5-4640-B033-D17A1E84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8558-4804-4D76-BFD8-66C94CAC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D638-0617-4140-9931-16B1B72E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1FA74-B29A-45A7-95CD-00A141B2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1528-54A3-4E83-8535-05073C21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F7C00-819A-4F04-8169-24FE74D3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4D43-75EA-415B-9B8B-429E588A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8294-BC42-48D9-9192-52A86715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382AF-6C42-4726-8680-52050746E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A6366-E702-4191-B31D-488E7EB7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D3856-2242-471D-A01E-6E3A7A54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F4CFD-5364-4F7B-AE2F-BEA08B60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6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17FA-9D3F-4E8A-823A-363812AF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491F0-E20E-4C43-A27A-8AB5EF7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965BE-7183-4A47-B16A-1FD373CA9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469C6-70F2-43C6-A386-AF92D511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4395-7F58-4E78-BB21-EF173FA1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9ACBD-FB1B-40DE-A6CD-9344CE95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7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D382-AD5F-45AA-ADDF-0DF66B6F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1E27D-FA5C-45B5-882A-BCD5FF036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398EB-F6D1-4241-B927-5188CCD96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0A25F-C545-4765-BE40-871D759BF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A7CB2-559C-4B6C-AA2D-075F1DC6C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5E965-2E72-49EB-8CE5-1AB137AA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C5B65-6940-433E-8F0F-680B9BCA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59165-0AD2-4644-8DEF-1A8E3508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4ECE-D8D3-4387-82DA-F0D8017A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F3991-3CBF-45C9-B4A4-47924F69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4A7C9-3D83-4D7D-9CEA-F8BDAF2F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555B1-DC7A-43DD-94F8-53F0E237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7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1AF8A-B4D5-406F-AA60-9E6737C2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D7F1C-8306-4C6E-AD5F-2FFAB3D0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A6640-4998-4315-8105-53116C7F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7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AB00-669A-47AE-B0B5-B5FD4D8D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2623-D5CF-4F28-BF1D-F665B899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FD7BD-8EE6-43AC-A092-F55B1010C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F19C2-7AA2-415B-BFF4-D7844AA8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C4B55-B1EE-4B2E-ABAD-A16AB8DA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F58FD-16E0-4C4B-8107-DAECC865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2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678F-D465-4F49-93B8-640228AA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E1989-F796-411A-B28B-1EC54429B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34BEA-748D-4B89-8F1C-745FE570D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3B3B3-3DD9-4235-B0A1-E9FF1EDF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83CF3-818E-476B-9E97-242BC0F4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0022-8819-490A-89FE-39731EF7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367E3-5A64-4C18-9C63-2FFBCD1D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E6BF-AF0E-4DB1-B6CE-7AE7A572C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B3AA-818F-4C73-B57C-2BEB38AA7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3EEF3-0DF1-4120-A232-786F8481D28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783C7-3B2B-4F0E-8869-105FE0AD4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F33F4-CD2E-4DA4-9B32-C3D937B1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2D66-A408-4A50-B0F6-E19D8428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FF3AA-9DD4-4462-9A82-65FFE580D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en-US" dirty="0"/>
              <a:t>Recognizing Emotional Expression in Game Streams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088E4-A4EB-4999-98BC-ED38C9834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" y="640080"/>
            <a:ext cx="3707015" cy="320029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Game AI lab paper discussion 2021/7/14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2ADA98-2CA6-46D0-968D-C89FEA632302}"/>
              </a:ext>
            </a:extLst>
          </p:cNvPr>
          <p:cNvSpPr txBox="1"/>
          <p:nvPr/>
        </p:nvSpPr>
        <p:spPr>
          <a:xfrm>
            <a:off x="3094182" y="4488512"/>
            <a:ext cx="587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 PLAY'19, October 22–25, 2019, Barcelona, Spain </a:t>
            </a:r>
          </a:p>
          <a:p>
            <a:pPr algn="ctr"/>
            <a:r>
              <a:rPr lang="en-US" dirty="0"/>
              <a:t>Paper Session 5: Emotions, Traits and Player Experiences</a:t>
            </a:r>
          </a:p>
          <a:p>
            <a:pPr algn="ctr"/>
            <a:r>
              <a:rPr lang="en-US" dirty="0"/>
              <a:t>Aalto University</a:t>
            </a:r>
          </a:p>
        </p:txBody>
      </p:sp>
    </p:spTree>
    <p:extLst>
      <p:ext uri="{BB962C8B-B14F-4D97-AF65-F5344CB8AC3E}">
        <p14:creationId xmlns:p14="http://schemas.microsoft.com/office/powerpoint/2010/main" val="70562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FA54F8-8DFD-4CE0-9F71-E5CF28C00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51" y="119268"/>
            <a:ext cx="4189204" cy="3607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772EE-B64E-4300-B039-4530E14DA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63" y="145772"/>
            <a:ext cx="4381562" cy="361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ADB572-52FD-4FAC-B73C-1A780F636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76" y="3848530"/>
            <a:ext cx="4752060" cy="2802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21DD1B-3E82-4B1A-B5EB-D096C4B5D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062" y="3848529"/>
            <a:ext cx="4381563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6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B10BC-FE94-4569-9F64-631682009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68" y="971223"/>
            <a:ext cx="11443613" cy="3775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26986-5921-4978-8F0F-2B4D27F95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68" y="4839853"/>
            <a:ext cx="11499062" cy="11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4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71AD2-018D-4E45-AA88-5E43A733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Evaluation &amp; Discussion &amp; Conclusion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532A9-B5E2-42FD-84FB-D9AC41B8F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970" y="1201335"/>
            <a:ext cx="8053434" cy="5230581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62CDC5-9CFC-4DC0-861B-8002A1EA7472}"/>
              </a:ext>
            </a:extLst>
          </p:cNvPr>
          <p:cNvSpPr/>
          <p:nvPr/>
        </p:nvSpPr>
        <p:spPr>
          <a:xfrm>
            <a:off x="4876799" y="4132665"/>
            <a:ext cx="397566" cy="1524000"/>
          </a:xfrm>
          <a:prstGeom prst="roundRect">
            <a:avLst/>
          </a:prstGeom>
          <a:noFill/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27621B-7F1E-4253-863F-F6CBA1EE3023}"/>
              </a:ext>
            </a:extLst>
          </p:cNvPr>
          <p:cNvSpPr/>
          <p:nvPr/>
        </p:nvSpPr>
        <p:spPr>
          <a:xfrm>
            <a:off x="6910035" y="4132665"/>
            <a:ext cx="397566" cy="1524000"/>
          </a:xfrm>
          <a:prstGeom prst="roundRect">
            <a:avLst/>
          </a:prstGeom>
          <a:noFill/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548261-CCBE-4CCF-B7F0-FF2E14CEAED1}"/>
              </a:ext>
            </a:extLst>
          </p:cNvPr>
          <p:cNvSpPr/>
          <p:nvPr/>
        </p:nvSpPr>
        <p:spPr>
          <a:xfrm>
            <a:off x="2843563" y="3933883"/>
            <a:ext cx="397566" cy="1722782"/>
          </a:xfrm>
          <a:prstGeom prst="roundRect">
            <a:avLst/>
          </a:prstGeom>
          <a:noFill/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6CAC-311A-4E89-AA96-E440CED9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Evaluation &amp; Discussion &amp; 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FB40D-E7EB-4E7F-961C-945F0A05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2" y="1218834"/>
            <a:ext cx="8444009" cy="53165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0E4F05-7895-42B1-B4EE-0E4FB32DA769}"/>
              </a:ext>
            </a:extLst>
          </p:cNvPr>
          <p:cNvSpPr/>
          <p:nvPr/>
        </p:nvSpPr>
        <p:spPr>
          <a:xfrm>
            <a:off x="2068945" y="3168811"/>
            <a:ext cx="785091" cy="665018"/>
          </a:xfrm>
          <a:prstGeom prst="roundRect">
            <a:avLst/>
          </a:prstGeom>
          <a:noFill/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A1FD20-D676-44FA-A4FB-7FB9ED2257C3}"/>
              </a:ext>
            </a:extLst>
          </p:cNvPr>
          <p:cNvSpPr/>
          <p:nvPr/>
        </p:nvSpPr>
        <p:spPr>
          <a:xfrm>
            <a:off x="5611090" y="1764731"/>
            <a:ext cx="826655" cy="230324"/>
          </a:xfrm>
          <a:prstGeom prst="roundRect">
            <a:avLst/>
          </a:prstGeom>
          <a:noFill/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7F725D-54B1-4D5E-8EC0-69F082475F28}"/>
              </a:ext>
            </a:extLst>
          </p:cNvPr>
          <p:cNvSpPr/>
          <p:nvPr/>
        </p:nvSpPr>
        <p:spPr>
          <a:xfrm>
            <a:off x="8820726" y="1764731"/>
            <a:ext cx="826655" cy="230324"/>
          </a:xfrm>
          <a:prstGeom prst="roundRect">
            <a:avLst/>
          </a:prstGeom>
          <a:noFill/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2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D910-2876-42F7-B9EF-1079E17D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6153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2126D80-4510-4C60-9837-08C02A6F8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540567"/>
              </p:ext>
            </p:extLst>
          </p:nvPr>
        </p:nvGraphicFramePr>
        <p:xfrm>
          <a:off x="836675" y="125272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34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53A78-A480-41FB-93F5-17C87BAB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479897"/>
            <a:ext cx="10515600" cy="1133693"/>
          </a:xfrm>
        </p:spPr>
        <p:txBody>
          <a:bodyPr>
            <a:normAutofit/>
          </a:bodyPr>
          <a:lstStyle/>
          <a:p>
            <a:r>
              <a:rPr lang="en-US" sz="5400" dirty="0"/>
              <a:t>Introduction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FF5CF17-C8C1-4B56-9781-681CFFF85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34971"/>
              </p:ext>
            </p:extLst>
          </p:nvPr>
        </p:nvGraphicFramePr>
        <p:xfrm>
          <a:off x="836675" y="1520824"/>
          <a:ext cx="10515600" cy="476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9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AB8C7-318D-4E70-99A9-C67547B3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00" y="850970"/>
            <a:ext cx="10860638" cy="5156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E922C-8875-40FC-B7E2-BA960764E9DE}"/>
              </a:ext>
            </a:extLst>
          </p:cNvPr>
          <p:cNvSpPr txBox="1"/>
          <p:nvPr/>
        </p:nvSpPr>
        <p:spPr>
          <a:xfrm>
            <a:off x="11129818" y="6391563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Dataset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CBACA-357D-4218-874B-6052BC1B4D17}"/>
              </a:ext>
            </a:extLst>
          </p:cNvPr>
          <p:cNvSpPr txBox="1"/>
          <p:nvPr/>
        </p:nvSpPr>
        <p:spPr>
          <a:xfrm>
            <a:off x="10228353" y="6391563"/>
            <a:ext cx="93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F0228-BFA2-4754-9124-19A0E94C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Related Work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272B223-A9BA-42C6-97DC-97A2C61E5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4937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21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5F64-76A3-4966-9C9D-520C9A99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D0DB8-ACE0-4A92-8AC6-B673111C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4" y="2092248"/>
            <a:ext cx="4192165" cy="378541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Game and Video Selection</a:t>
            </a:r>
          </a:p>
          <a:p>
            <a:pPr lvl="1"/>
            <a:r>
              <a:rPr lang="en-US" sz="2200" dirty="0"/>
              <a:t>Unravel &amp; Unravel Two</a:t>
            </a:r>
          </a:p>
          <a:p>
            <a:pPr lvl="2"/>
            <a:r>
              <a:rPr lang="en-US" sz="2200" dirty="0"/>
              <a:t>New release</a:t>
            </a:r>
          </a:p>
          <a:p>
            <a:pPr lvl="2"/>
            <a:r>
              <a:rPr lang="en-US" sz="2200" dirty="0"/>
              <a:t>Level design is largely linear</a:t>
            </a:r>
          </a:p>
          <a:p>
            <a:pPr lvl="2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Emotional</a:t>
            </a:r>
            <a:r>
              <a:rPr lang="en-US" sz="2200" dirty="0"/>
              <a:t> engaging</a:t>
            </a:r>
          </a:p>
          <a:p>
            <a:pPr lvl="1"/>
            <a:r>
              <a:rPr lang="en-US" sz="2200" dirty="0"/>
              <a:t>Videos requirements</a:t>
            </a:r>
          </a:p>
          <a:p>
            <a:pPr lvl="2"/>
            <a:r>
              <a:rPr lang="en-US" sz="2200" dirty="0"/>
              <a:t>Face visible throughout the video</a:t>
            </a:r>
          </a:p>
          <a:p>
            <a:pPr lvl="2"/>
            <a:r>
              <a:rPr lang="en-US" sz="2200" dirty="0"/>
              <a:t>English </a:t>
            </a:r>
          </a:p>
          <a:p>
            <a:pPr lvl="2"/>
            <a:r>
              <a:rPr lang="en-US" sz="2200" dirty="0"/>
              <a:t>Single streamer</a:t>
            </a:r>
          </a:p>
          <a:p>
            <a:pPr lvl="2"/>
            <a:r>
              <a:rPr lang="en-US" sz="2200" dirty="0"/>
              <a:t>Subtitle transcript available 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ree, set, painting&#10;&#10;Description automatically generated">
            <a:extLst>
              <a:ext uri="{FF2B5EF4-FFF2-40B4-BE49-F238E27FC236}">
                <a16:creationId xmlns:a16="http://schemas.microsoft.com/office/drawing/2014/main" id="{ABC24B86-6169-4E18-A10D-A13A8A21A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5405862" y="1734439"/>
            <a:ext cx="6019331" cy="33858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08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DBC9-E9A8-4134-BD98-D0420EC9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Dataset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0488-570B-43AD-9F69-6537525A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36" y="2251587"/>
            <a:ext cx="3505494" cy="3785419"/>
          </a:xfrm>
        </p:spPr>
        <p:txBody>
          <a:bodyPr>
            <a:normAutofit/>
          </a:bodyPr>
          <a:lstStyle/>
          <a:p>
            <a:r>
              <a:rPr lang="en-US" sz="2400" dirty="0"/>
              <a:t>Emotion Expression Annotation</a:t>
            </a:r>
          </a:p>
          <a:p>
            <a:pPr lvl="1"/>
            <a:r>
              <a:rPr lang="en-US" sz="2000" dirty="0"/>
              <a:t>13 set of emotion events + no event</a:t>
            </a:r>
          </a:p>
          <a:p>
            <a:pPr lvl="1"/>
            <a:r>
              <a:rPr lang="en-US" sz="2000" dirty="0"/>
              <a:t>4 authors annotated the videos, each video was annotated by 2 authors.</a:t>
            </a:r>
          </a:p>
          <a:p>
            <a:pPr lvl="1"/>
            <a:r>
              <a:rPr lang="en-US" sz="2000" dirty="0"/>
              <a:t>Each annotator flagged top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5 most intensively emotional events </a:t>
            </a:r>
            <a:r>
              <a:rPr lang="en-US" sz="2000" dirty="0"/>
              <a:t>for each video.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DD2C6-F55E-45BA-ADFB-1A750A32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60418"/>
            <a:ext cx="6019331" cy="43339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061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889D-1C3B-4C7A-B88E-8E4CE34D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06B1-27FF-48E3-BFA4-1C67667F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209" y="520501"/>
            <a:ext cx="7634591" cy="32341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Windowing, Reliability, and Analysis Granularity</a:t>
            </a:r>
          </a:p>
          <a:p>
            <a:pPr lvl="1"/>
            <a:r>
              <a:rPr lang="en-US" dirty="0"/>
              <a:t>Data window: the data was divided into time windows with one second overlap, each </a:t>
            </a:r>
            <a:r>
              <a:rPr lang="en-US" dirty="0">
                <a:hlinkClick r:id="rId2" action="ppaction://hlinksldjump"/>
              </a:rPr>
              <a:t>window</a:t>
            </a:r>
            <a:r>
              <a:rPr lang="en-US" dirty="0"/>
              <a:t> constituting a single data point.</a:t>
            </a:r>
          </a:p>
          <a:p>
            <a:pPr lvl="1"/>
            <a:r>
              <a:rPr lang="en-US" dirty="0"/>
              <a:t>4 levels of Granularity</a:t>
            </a:r>
          </a:p>
          <a:p>
            <a:pPr lvl="2"/>
            <a:r>
              <a:rPr lang="en-US" dirty="0"/>
              <a:t>2 classes, either "</a:t>
            </a:r>
            <a:r>
              <a:rPr lang="en-US" dirty="0">
                <a:solidFill>
                  <a:srgbClr val="FF0000"/>
                </a:solidFill>
              </a:rPr>
              <a:t>no event</a:t>
            </a:r>
            <a:r>
              <a:rPr lang="en-US" dirty="0"/>
              <a:t>" or "</a:t>
            </a:r>
            <a:r>
              <a:rPr lang="en-US" dirty="0">
                <a:solidFill>
                  <a:srgbClr val="00B050"/>
                </a:solidFill>
              </a:rPr>
              <a:t>event</a:t>
            </a:r>
            <a:r>
              <a:rPr lang="en-US" dirty="0"/>
              <a:t>”.</a:t>
            </a:r>
          </a:p>
          <a:p>
            <a:pPr lvl="2"/>
            <a:r>
              <a:rPr lang="en-US" dirty="0"/>
              <a:t>2 classes, either “</a:t>
            </a:r>
            <a:r>
              <a:rPr lang="en-US" dirty="0">
                <a:solidFill>
                  <a:srgbClr val="FF0000"/>
                </a:solidFill>
              </a:rPr>
              <a:t>no event</a:t>
            </a:r>
            <a:r>
              <a:rPr lang="en-US" dirty="0"/>
              <a:t>” or “</a:t>
            </a:r>
            <a:r>
              <a:rPr lang="en-US" dirty="0">
                <a:solidFill>
                  <a:srgbClr val="0070C0"/>
                </a:solidFill>
              </a:rPr>
              <a:t>event -- in top 5 intensively emotional events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4 classes, including "</a:t>
            </a:r>
            <a:r>
              <a:rPr lang="en-US" dirty="0">
                <a:solidFill>
                  <a:srgbClr val="FF0000"/>
                </a:solidFill>
              </a:rPr>
              <a:t>no event</a:t>
            </a:r>
            <a:r>
              <a:rPr lang="en-US" dirty="0"/>
              <a:t>", "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pleasant event</a:t>
            </a:r>
            <a:r>
              <a:rPr lang="en-US" dirty="0"/>
              <a:t>", "</a:t>
            </a:r>
            <a:r>
              <a:rPr lang="en-US" dirty="0">
                <a:solidFill>
                  <a:srgbClr val="7030A0"/>
                </a:solidFill>
              </a:rPr>
              <a:t>unpleasant event</a:t>
            </a:r>
            <a:r>
              <a:rPr lang="en-US" dirty="0"/>
              <a:t>", "</a:t>
            </a:r>
            <a:r>
              <a:rPr lang="en-US" dirty="0">
                <a:solidFill>
                  <a:srgbClr val="00B050"/>
                </a:solidFill>
              </a:rPr>
              <a:t>neutral event</a:t>
            </a:r>
            <a:r>
              <a:rPr lang="en-US" dirty="0"/>
              <a:t>". </a:t>
            </a:r>
          </a:p>
          <a:p>
            <a:pPr lvl="2"/>
            <a:r>
              <a:rPr lang="en-US" dirty="0"/>
              <a:t>14 classes, including "</a:t>
            </a:r>
            <a:r>
              <a:rPr lang="en-US" dirty="0">
                <a:solidFill>
                  <a:srgbClr val="FF0000"/>
                </a:solidFill>
              </a:rPr>
              <a:t>no event</a:t>
            </a:r>
            <a:r>
              <a:rPr lang="en-US" dirty="0"/>
              <a:t>" and the full set of </a:t>
            </a:r>
            <a:r>
              <a:rPr lang="en-US" dirty="0">
                <a:solidFill>
                  <a:srgbClr val="00B050"/>
                </a:solidFill>
              </a:rPr>
              <a:t>13 codes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5753FB9-7098-47C0-A3C0-F3CF5CC4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10215540" cy="27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1F05-4E6C-49DE-956B-C1B82B7C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Automated multimodal emotion expression annotation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8AEB-504C-467B-9358-163E0C3B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is implemented using the </a:t>
            </a:r>
            <a:r>
              <a:rPr lang="en-US" dirty="0" err="1"/>
              <a:t>Keras</a:t>
            </a:r>
            <a:r>
              <a:rPr lang="en-US" dirty="0"/>
              <a:t> deep learning framework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facial expression </a:t>
            </a:r>
            <a:r>
              <a:rPr lang="en-US" dirty="0"/>
              <a:t>analysis neural network. (%)</a:t>
            </a:r>
          </a:p>
          <a:p>
            <a:pPr lvl="2"/>
            <a:r>
              <a:rPr lang="en-US" dirty="0"/>
              <a:t>VGG16  convolutional neural network + OpenCV capture face &amp; resize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audio analysis </a:t>
            </a:r>
            <a:r>
              <a:rPr lang="en-US" dirty="0"/>
              <a:t>module. (% == FEANN, voice features)</a:t>
            </a:r>
          </a:p>
          <a:p>
            <a:pPr lvl="2"/>
            <a:r>
              <a:rPr lang="en-US" dirty="0"/>
              <a:t>VGG16 image classification network with </a:t>
            </a:r>
            <a:r>
              <a:rPr lang="en-US" i="1" dirty="0"/>
              <a:t>audio segment =&gt; 2D Spectrogram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7030A0"/>
                </a:solidFill>
              </a:rPr>
              <a:t>speech sentiment</a:t>
            </a:r>
            <a:r>
              <a:rPr lang="en-US" dirty="0"/>
              <a:t> analysis neural network.(subtitle)</a:t>
            </a:r>
          </a:p>
          <a:p>
            <a:pPr lvl="2"/>
            <a:r>
              <a:rPr lang="en-US" dirty="0"/>
              <a:t>A Kaggle dataset of Amazon reviews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hlinkClick r:id="rId2" action="ppaction://hlinksldjump"/>
              </a:rPr>
              <a:t>temporal convolutional neural network</a:t>
            </a:r>
            <a:r>
              <a:rPr lang="en-US" dirty="0"/>
              <a:t>. (</a:t>
            </a:r>
            <a:r>
              <a:rPr lang="en-US" dirty="0" err="1"/>
              <a:t>In.windows</a:t>
            </a:r>
            <a:r>
              <a:rPr lang="en-US" dirty="0"/>
              <a:t> &gt;network&gt; </a:t>
            </a:r>
            <a:r>
              <a:rPr lang="en-US" dirty="0" err="1"/>
              <a:t>Out.Emotion.labels</a:t>
            </a:r>
            <a:r>
              <a:rPr lang="en-US" dirty="0"/>
              <a:t>.%)</a:t>
            </a:r>
          </a:p>
          <a:p>
            <a:pPr lvl="2"/>
            <a:r>
              <a:rPr lang="en-US" dirty="0"/>
              <a:t>Standard </a:t>
            </a:r>
            <a:r>
              <a:rPr lang="en-US" dirty="0" err="1"/>
              <a:t>softmax</a:t>
            </a:r>
            <a:r>
              <a:rPr lang="en-US" dirty="0"/>
              <a:t> cross-entropy classification loss function</a:t>
            </a:r>
          </a:p>
          <a:p>
            <a:pPr lvl="2"/>
            <a:r>
              <a:rPr lang="en-US" dirty="0"/>
              <a:t>1D-convolution and max-pooling layers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487</Words>
  <Application>Microsoft Office PowerPoint</Application>
  <PresentationFormat>Widescreen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Recognizing Emotional Expression in Game Streams</vt:lpstr>
      <vt:lpstr>PowerPoint Presentation</vt:lpstr>
      <vt:lpstr>Introduction</vt:lpstr>
      <vt:lpstr>PowerPoint Presentation</vt:lpstr>
      <vt:lpstr>Related Work</vt:lpstr>
      <vt:lpstr>Dataset</vt:lpstr>
      <vt:lpstr>Dataset </vt:lpstr>
      <vt:lpstr>Dataset</vt:lpstr>
      <vt:lpstr>Automated multimodal emotion expression annotation </vt:lpstr>
      <vt:lpstr>PowerPoint Presentation</vt:lpstr>
      <vt:lpstr>PowerPoint Presentation</vt:lpstr>
      <vt:lpstr>Evaluation &amp; Discussion &amp; Conclusion</vt:lpstr>
      <vt:lpstr>Evaluation &amp; Discussion &amp; 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Emotional Expression in Game Streams</dc:title>
  <dc:creator>Yuan Tu</dc:creator>
  <cp:lastModifiedBy>Yuan Tu</cp:lastModifiedBy>
  <cp:revision>2</cp:revision>
  <dcterms:created xsi:type="dcterms:W3CDTF">2021-07-13T07:24:45Z</dcterms:created>
  <dcterms:modified xsi:type="dcterms:W3CDTF">2021-07-14T05:39:32Z</dcterms:modified>
</cp:coreProperties>
</file>