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02" r:id="rId3"/>
    <p:sldId id="289" r:id="rId4"/>
    <p:sldId id="294" r:id="rId5"/>
    <p:sldId id="292" r:id="rId6"/>
    <p:sldId id="295" r:id="rId7"/>
    <p:sldId id="296" r:id="rId8"/>
    <p:sldId id="297" r:id="rId9"/>
    <p:sldId id="298" r:id="rId10"/>
    <p:sldId id="299" r:id="rId11"/>
    <p:sldId id="300" r:id="rId12"/>
    <p:sldId id="301" r:id="rId13"/>
    <p:sldId id="29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2844" autoAdjust="0"/>
  </p:normalViewPr>
  <p:slideViewPr>
    <p:cSldViewPr snapToGrid="0">
      <p:cViewPr varScale="1">
        <p:scale>
          <a:sx n="71" d="100"/>
          <a:sy n="71" d="100"/>
        </p:scale>
        <p:origin x="109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BF8BED-5138-455A-A2D5-DA9962549AAF}" type="datetimeFigureOut">
              <a:rPr lang="en-US" smtClean="0"/>
              <a:t>2021-07-07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F4967F-8531-44F8-B465-6FE019F3FF9D}" type="slidenum">
              <a:rPr lang="en-US" smtClean="0"/>
              <a:t>‹#›</a:t>
            </a:fld>
            <a:endParaRPr lang="en-US"/>
          </a:p>
        </p:txBody>
      </p:sp>
    </p:spTree>
    <p:extLst>
      <p:ext uri="{BB962C8B-B14F-4D97-AF65-F5344CB8AC3E}">
        <p14:creationId xmlns:p14="http://schemas.microsoft.com/office/powerpoint/2010/main" val="1273073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171450">
              <a:lnSpc>
                <a:spcPct val="107000"/>
              </a:lnSpc>
              <a:spcBef>
                <a:spcPts val="0"/>
              </a:spcBef>
              <a:spcAft>
                <a:spcPts val="800"/>
              </a:spcAft>
            </a:pPr>
            <a:r>
              <a:rPr lang="en-US" sz="1800" dirty="0">
                <a:effectLst/>
                <a:latin typeface="Calibri" panose="020F0502020204030204" pitchFamily="34" charset="0"/>
                <a:ea typeface="Yu Mincho" panose="02020400000000000000" pitchFamily="18" charset="-128"/>
                <a:cs typeface="Times New Roman" panose="02020603050405020304" pitchFamily="18" charset="0"/>
              </a:rPr>
              <a:t>Before I will describe today’s article it is important to explain background. </a:t>
            </a:r>
          </a:p>
          <a:p>
            <a:pPr marL="0" marR="0" indent="171450">
              <a:lnSpc>
                <a:spcPct val="107000"/>
              </a:lnSpc>
              <a:spcBef>
                <a:spcPts val="0"/>
              </a:spcBef>
              <a:spcAft>
                <a:spcPts val="800"/>
              </a:spcAft>
            </a:pPr>
            <a:r>
              <a:rPr lang="en-US" sz="1800" dirty="0">
                <a:effectLst/>
                <a:latin typeface="Calibri" panose="020F0502020204030204" pitchFamily="34" charset="0"/>
                <a:ea typeface="Yu Mincho" panose="02020400000000000000" pitchFamily="18" charset="-128"/>
                <a:cs typeface="Times New Roman" panose="02020603050405020304" pitchFamily="18" charset="0"/>
              </a:rPr>
              <a:t>The topic of my research is machine learning for a human-like soccer. The major application for us is video game. For now, I will not fall into details of how system works, but just say that it reached initial state when soccer players can move and make some action. It is not stable enough and there are plenty of ways to improve it and tune. And here comes one of the many interesting problems. Even simple, not sophisticated improvement most likely bring some outcome, stability may increase and so on. We as persons who have </a:t>
            </a:r>
            <a:r>
              <a:rPr lang="en-US" sz="1800" strike="sngStrike" dirty="0">
                <a:effectLst/>
                <a:latin typeface="Calibri" panose="020F0502020204030204" pitchFamily="34" charset="0"/>
                <a:ea typeface="Yu Mincho" panose="02020400000000000000" pitchFamily="18" charset="-128"/>
                <a:cs typeface="Times New Roman" panose="02020603050405020304" pitchFamily="18" charset="0"/>
              </a:rPr>
              <a:t>struggles</a:t>
            </a:r>
            <a:r>
              <a:rPr lang="en-US" sz="1800" dirty="0">
                <a:effectLst/>
                <a:latin typeface="Calibri" panose="020F0502020204030204" pitchFamily="34" charset="0"/>
                <a:ea typeface="Yu Mincho" panose="02020400000000000000" pitchFamily="18" charset="-128"/>
                <a:cs typeface="Times New Roman" panose="02020603050405020304" pitchFamily="18" charset="0"/>
              </a:rPr>
              <a:t> fun with it, can figure it out. However, it has nothing common with scientific approach. We can’t write in paper “We did this, and it became better” or “It became better because we did this”. “Better” than what? It is necessary to introduce some measurements. It will serve us as reference point, so we will understand whether we improve or not. What is important, having description of our measurement system other researchers can do so. </a:t>
            </a:r>
          </a:p>
          <a:p>
            <a:pPr marL="0" marR="0" indent="171450">
              <a:lnSpc>
                <a:spcPct val="107000"/>
              </a:lnSpc>
              <a:spcBef>
                <a:spcPts val="0"/>
              </a:spcBef>
              <a:spcAft>
                <a:spcPts val="800"/>
              </a:spcAft>
            </a:pPr>
            <a:r>
              <a:rPr lang="en-US" sz="1800" dirty="0">
                <a:effectLst/>
                <a:latin typeface="Calibri" panose="020F0502020204030204" pitchFamily="34" charset="0"/>
                <a:ea typeface="Yu Mincho" panose="02020400000000000000" pitchFamily="18" charset="-128"/>
                <a:cs typeface="Times New Roman" panose="02020603050405020304" pitchFamily="18" charset="0"/>
              </a:rPr>
              <a:t>Since our goal to imitate human teams, we decided to investigate if it is possible to distinguish behavior patterns of human teams. In other words, extract fingerprint. </a:t>
            </a:r>
          </a:p>
          <a:p>
            <a:endParaRPr lang="en-US" dirty="0"/>
          </a:p>
        </p:txBody>
      </p:sp>
      <p:sp>
        <p:nvSpPr>
          <p:cNvPr id="4" name="Slide Number Placeholder 3"/>
          <p:cNvSpPr>
            <a:spLocks noGrp="1"/>
          </p:cNvSpPr>
          <p:nvPr>
            <p:ph type="sldNum" sz="quarter" idx="5"/>
          </p:nvPr>
        </p:nvSpPr>
        <p:spPr/>
        <p:txBody>
          <a:bodyPr/>
          <a:lstStyle/>
          <a:p>
            <a:fld id="{A7F4967F-8531-44F8-B465-6FE019F3FF9D}" type="slidenum">
              <a:rPr lang="en-US" smtClean="0"/>
              <a:t>2</a:t>
            </a:fld>
            <a:endParaRPr lang="en-US"/>
          </a:p>
        </p:txBody>
      </p:sp>
    </p:spTree>
    <p:extLst>
      <p:ext uri="{BB962C8B-B14F-4D97-AF65-F5344CB8AC3E}">
        <p14:creationId xmlns:p14="http://schemas.microsoft.com/office/powerpoint/2010/main" val="316617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Yu Mincho" panose="02020400000000000000" pitchFamily="18" charset="-128"/>
              </a:rPr>
              <a:t>hierarchy of constructs </a:t>
            </a:r>
            <a:endParaRPr lang="en-US" dirty="0"/>
          </a:p>
        </p:txBody>
      </p:sp>
      <p:sp>
        <p:nvSpPr>
          <p:cNvPr id="4" name="Slide Number Placeholder 3"/>
          <p:cNvSpPr>
            <a:spLocks noGrp="1"/>
          </p:cNvSpPr>
          <p:nvPr>
            <p:ph type="sldNum" sz="quarter" idx="5"/>
          </p:nvPr>
        </p:nvSpPr>
        <p:spPr/>
        <p:txBody>
          <a:bodyPr/>
          <a:lstStyle/>
          <a:p>
            <a:fld id="{4B725628-3A68-42F4-BA86-981817953149}" type="slidenum">
              <a:rPr lang="en-US" smtClean="0"/>
              <a:t>3</a:t>
            </a:fld>
            <a:endParaRPr lang="en-US" dirty="0"/>
          </a:p>
        </p:txBody>
      </p:sp>
    </p:spTree>
    <p:extLst>
      <p:ext uri="{BB962C8B-B14F-4D97-AF65-F5344CB8AC3E}">
        <p14:creationId xmlns:p14="http://schemas.microsoft.com/office/powerpoint/2010/main" val="1702118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latin typeface="MinionPro-Regular"/>
              </a:rPr>
              <a:t>the game is interrupted</a:t>
            </a:r>
          </a:p>
          <a:p>
            <a:r>
              <a:rPr lang="en-US" sz="1800" b="0" i="0" u="none" strike="noStrike" baseline="0" dirty="0">
                <a:latin typeface="MinionPro-Regular"/>
              </a:rPr>
              <a:t>another player gains IBA</a:t>
            </a:r>
          </a:p>
          <a:p>
            <a:pPr algn="l"/>
            <a:r>
              <a:rPr lang="en-US" sz="1800" b="0" i="0" u="none" strike="noStrike" baseline="0" dirty="0">
                <a:latin typeface="MinionPro-Regular"/>
              </a:rPr>
              <a:t>the player is no longer able to interact with the ball</a:t>
            </a:r>
            <a:endParaRPr lang="en-US" dirty="0"/>
          </a:p>
        </p:txBody>
      </p:sp>
      <p:sp>
        <p:nvSpPr>
          <p:cNvPr id="4" name="Slide Number Placeholder 3"/>
          <p:cNvSpPr>
            <a:spLocks noGrp="1"/>
          </p:cNvSpPr>
          <p:nvPr>
            <p:ph type="sldNum" sz="quarter" idx="5"/>
          </p:nvPr>
        </p:nvSpPr>
        <p:spPr/>
        <p:txBody>
          <a:bodyPr/>
          <a:lstStyle/>
          <a:p>
            <a:fld id="{A7F4967F-8531-44F8-B465-6FE019F3FF9D}" type="slidenum">
              <a:rPr lang="en-US" smtClean="0"/>
              <a:t>10</a:t>
            </a:fld>
            <a:endParaRPr lang="en-US"/>
          </a:p>
        </p:txBody>
      </p:sp>
    </p:spTree>
    <p:extLst>
      <p:ext uri="{BB962C8B-B14F-4D97-AF65-F5344CB8AC3E}">
        <p14:creationId xmlns:p14="http://schemas.microsoft.com/office/powerpoint/2010/main" val="3819229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CF</a:t>
            </a:r>
          </a:p>
        </p:txBody>
      </p:sp>
      <p:sp>
        <p:nvSpPr>
          <p:cNvPr id="4" name="Slide Number Placeholder 3"/>
          <p:cNvSpPr>
            <a:spLocks noGrp="1"/>
          </p:cNvSpPr>
          <p:nvPr>
            <p:ph type="sldNum" sz="quarter" idx="5"/>
          </p:nvPr>
        </p:nvSpPr>
        <p:spPr/>
        <p:txBody>
          <a:bodyPr/>
          <a:lstStyle/>
          <a:p>
            <a:fld id="{4B725628-3A68-42F4-BA86-981817953149}" type="slidenum">
              <a:rPr lang="en-US" smtClean="0"/>
              <a:t>13</a:t>
            </a:fld>
            <a:endParaRPr lang="en-US" dirty="0"/>
          </a:p>
        </p:txBody>
      </p:sp>
    </p:spTree>
    <p:extLst>
      <p:ext uri="{BB962C8B-B14F-4D97-AF65-F5344CB8AC3E}">
        <p14:creationId xmlns:p14="http://schemas.microsoft.com/office/powerpoint/2010/main" val="1129193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0D116-81E4-4A09-8A58-BBEBD02BD6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3331E3-CF0A-4CC4-8F80-D56F40A9B4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CF6E27-2264-468C-9F44-E75CC84883A5}"/>
              </a:ext>
            </a:extLst>
          </p:cNvPr>
          <p:cNvSpPr>
            <a:spLocks noGrp="1"/>
          </p:cNvSpPr>
          <p:nvPr>
            <p:ph type="dt" sz="half" idx="10"/>
          </p:nvPr>
        </p:nvSpPr>
        <p:spPr/>
        <p:txBody>
          <a:bodyPr/>
          <a:lstStyle/>
          <a:p>
            <a:fld id="{C39F3816-FDDB-45B5-A476-7E27B2528489}" type="datetimeFigureOut">
              <a:rPr lang="en-US" smtClean="0"/>
              <a:t>2021-07-07</a:t>
            </a:fld>
            <a:endParaRPr lang="en-US"/>
          </a:p>
        </p:txBody>
      </p:sp>
      <p:sp>
        <p:nvSpPr>
          <p:cNvPr id="5" name="Footer Placeholder 4">
            <a:extLst>
              <a:ext uri="{FF2B5EF4-FFF2-40B4-BE49-F238E27FC236}">
                <a16:creationId xmlns:a16="http://schemas.microsoft.com/office/drawing/2014/main" id="{C26E1B72-C5E3-4078-BF89-BBBECF939A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7A51C-960C-455E-BC75-C01AA83B2CAA}"/>
              </a:ext>
            </a:extLst>
          </p:cNvPr>
          <p:cNvSpPr>
            <a:spLocks noGrp="1"/>
          </p:cNvSpPr>
          <p:nvPr>
            <p:ph type="sldNum" sz="quarter" idx="12"/>
          </p:nvPr>
        </p:nvSpPr>
        <p:spPr/>
        <p:txBody>
          <a:bodyPr/>
          <a:lstStyle/>
          <a:p>
            <a:fld id="{475781A1-DD1C-43DF-AC62-F54F7E1BBE0D}" type="slidenum">
              <a:rPr lang="en-US" smtClean="0"/>
              <a:t>‹#›</a:t>
            </a:fld>
            <a:endParaRPr lang="en-US"/>
          </a:p>
        </p:txBody>
      </p:sp>
    </p:spTree>
    <p:extLst>
      <p:ext uri="{BB962C8B-B14F-4D97-AF65-F5344CB8AC3E}">
        <p14:creationId xmlns:p14="http://schemas.microsoft.com/office/powerpoint/2010/main" val="2629196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25722-F963-4741-97E0-1C3441923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E80042-6E85-43C8-B65B-95005529C7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E7954-4697-42A0-AB24-243F70FB77EC}"/>
              </a:ext>
            </a:extLst>
          </p:cNvPr>
          <p:cNvSpPr>
            <a:spLocks noGrp="1"/>
          </p:cNvSpPr>
          <p:nvPr>
            <p:ph type="dt" sz="half" idx="10"/>
          </p:nvPr>
        </p:nvSpPr>
        <p:spPr/>
        <p:txBody>
          <a:bodyPr/>
          <a:lstStyle/>
          <a:p>
            <a:fld id="{C39F3816-FDDB-45B5-A476-7E27B2528489}" type="datetimeFigureOut">
              <a:rPr lang="en-US" smtClean="0"/>
              <a:t>2021-07-07</a:t>
            </a:fld>
            <a:endParaRPr lang="en-US"/>
          </a:p>
        </p:txBody>
      </p:sp>
      <p:sp>
        <p:nvSpPr>
          <p:cNvPr id="5" name="Footer Placeholder 4">
            <a:extLst>
              <a:ext uri="{FF2B5EF4-FFF2-40B4-BE49-F238E27FC236}">
                <a16:creationId xmlns:a16="http://schemas.microsoft.com/office/drawing/2014/main" id="{A9EFD7AF-443A-41DA-B298-B57EDC8590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68285F-6B67-4265-8E19-29945D4B4DAE}"/>
              </a:ext>
            </a:extLst>
          </p:cNvPr>
          <p:cNvSpPr>
            <a:spLocks noGrp="1"/>
          </p:cNvSpPr>
          <p:nvPr>
            <p:ph type="sldNum" sz="quarter" idx="12"/>
          </p:nvPr>
        </p:nvSpPr>
        <p:spPr/>
        <p:txBody>
          <a:bodyPr/>
          <a:lstStyle/>
          <a:p>
            <a:fld id="{475781A1-DD1C-43DF-AC62-F54F7E1BBE0D}" type="slidenum">
              <a:rPr lang="en-US" smtClean="0"/>
              <a:t>‹#›</a:t>
            </a:fld>
            <a:endParaRPr lang="en-US"/>
          </a:p>
        </p:txBody>
      </p:sp>
    </p:spTree>
    <p:extLst>
      <p:ext uri="{BB962C8B-B14F-4D97-AF65-F5344CB8AC3E}">
        <p14:creationId xmlns:p14="http://schemas.microsoft.com/office/powerpoint/2010/main" val="4174920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5910AF-B9A9-41A1-B480-3E2A666557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ABAC4A-0A97-4C23-829A-3D34458030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4CB939-216E-4DE7-B189-3E2843B9BA5F}"/>
              </a:ext>
            </a:extLst>
          </p:cNvPr>
          <p:cNvSpPr>
            <a:spLocks noGrp="1"/>
          </p:cNvSpPr>
          <p:nvPr>
            <p:ph type="dt" sz="half" idx="10"/>
          </p:nvPr>
        </p:nvSpPr>
        <p:spPr/>
        <p:txBody>
          <a:bodyPr/>
          <a:lstStyle/>
          <a:p>
            <a:fld id="{C39F3816-FDDB-45B5-A476-7E27B2528489}" type="datetimeFigureOut">
              <a:rPr lang="en-US" smtClean="0"/>
              <a:t>2021-07-07</a:t>
            </a:fld>
            <a:endParaRPr lang="en-US"/>
          </a:p>
        </p:txBody>
      </p:sp>
      <p:sp>
        <p:nvSpPr>
          <p:cNvPr id="5" name="Footer Placeholder 4">
            <a:extLst>
              <a:ext uri="{FF2B5EF4-FFF2-40B4-BE49-F238E27FC236}">
                <a16:creationId xmlns:a16="http://schemas.microsoft.com/office/drawing/2014/main" id="{C756A78A-E49A-4D21-8300-7E4EB14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1DFB8-D2F2-42ED-AEE3-B1C8F7FCFD81}"/>
              </a:ext>
            </a:extLst>
          </p:cNvPr>
          <p:cNvSpPr>
            <a:spLocks noGrp="1"/>
          </p:cNvSpPr>
          <p:nvPr>
            <p:ph type="sldNum" sz="quarter" idx="12"/>
          </p:nvPr>
        </p:nvSpPr>
        <p:spPr/>
        <p:txBody>
          <a:bodyPr/>
          <a:lstStyle/>
          <a:p>
            <a:fld id="{475781A1-DD1C-43DF-AC62-F54F7E1BBE0D}" type="slidenum">
              <a:rPr lang="en-US" smtClean="0"/>
              <a:t>‹#›</a:t>
            </a:fld>
            <a:endParaRPr lang="en-US"/>
          </a:p>
        </p:txBody>
      </p:sp>
    </p:spTree>
    <p:extLst>
      <p:ext uri="{BB962C8B-B14F-4D97-AF65-F5344CB8AC3E}">
        <p14:creationId xmlns:p14="http://schemas.microsoft.com/office/powerpoint/2010/main" val="2418744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4E684-5434-4EAA-A2D5-098A65D1EE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7B6226-3543-4FDB-9740-75F082D36C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EE3E22-2738-42D9-9B40-485738CBA94E}"/>
              </a:ext>
            </a:extLst>
          </p:cNvPr>
          <p:cNvSpPr>
            <a:spLocks noGrp="1"/>
          </p:cNvSpPr>
          <p:nvPr>
            <p:ph type="dt" sz="half" idx="10"/>
          </p:nvPr>
        </p:nvSpPr>
        <p:spPr/>
        <p:txBody>
          <a:bodyPr/>
          <a:lstStyle/>
          <a:p>
            <a:fld id="{C39F3816-FDDB-45B5-A476-7E27B2528489}" type="datetimeFigureOut">
              <a:rPr lang="en-US" smtClean="0"/>
              <a:t>2021-07-07</a:t>
            </a:fld>
            <a:endParaRPr lang="en-US"/>
          </a:p>
        </p:txBody>
      </p:sp>
      <p:sp>
        <p:nvSpPr>
          <p:cNvPr id="5" name="Footer Placeholder 4">
            <a:extLst>
              <a:ext uri="{FF2B5EF4-FFF2-40B4-BE49-F238E27FC236}">
                <a16:creationId xmlns:a16="http://schemas.microsoft.com/office/drawing/2014/main" id="{878A6DAC-AA2A-4A72-85BF-3BB01ACA8B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65C417-7523-4B15-9745-3666F31CDE40}"/>
              </a:ext>
            </a:extLst>
          </p:cNvPr>
          <p:cNvSpPr>
            <a:spLocks noGrp="1"/>
          </p:cNvSpPr>
          <p:nvPr>
            <p:ph type="sldNum" sz="quarter" idx="12"/>
          </p:nvPr>
        </p:nvSpPr>
        <p:spPr/>
        <p:txBody>
          <a:bodyPr/>
          <a:lstStyle/>
          <a:p>
            <a:fld id="{475781A1-DD1C-43DF-AC62-F54F7E1BBE0D}" type="slidenum">
              <a:rPr lang="en-US" smtClean="0"/>
              <a:t>‹#›</a:t>
            </a:fld>
            <a:endParaRPr lang="en-US"/>
          </a:p>
        </p:txBody>
      </p:sp>
    </p:spTree>
    <p:extLst>
      <p:ext uri="{BB962C8B-B14F-4D97-AF65-F5344CB8AC3E}">
        <p14:creationId xmlns:p14="http://schemas.microsoft.com/office/powerpoint/2010/main" val="3530710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101B8-77CF-4E20-A642-B9AB7A00AB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A5F1D2-809F-4BC2-B09D-5606A6357D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791271-D3FB-449A-B233-BED276B63B2C}"/>
              </a:ext>
            </a:extLst>
          </p:cNvPr>
          <p:cNvSpPr>
            <a:spLocks noGrp="1"/>
          </p:cNvSpPr>
          <p:nvPr>
            <p:ph type="dt" sz="half" idx="10"/>
          </p:nvPr>
        </p:nvSpPr>
        <p:spPr/>
        <p:txBody>
          <a:bodyPr/>
          <a:lstStyle/>
          <a:p>
            <a:fld id="{C39F3816-FDDB-45B5-A476-7E27B2528489}" type="datetimeFigureOut">
              <a:rPr lang="en-US" smtClean="0"/>
              <a:t>2021-07-07</a:t>
            </a:fld>
            <a:endParaRPr lang="en-US"/>
          </a:p>
        </p:txBody>
      </p:sp>
      <p:sp>
        <p:nvSpPr>
          <p:cNvPr id="5" name="Footer Placeholder 4">
            <a:extLst>
              <a:ext uri="{FF2B5EF4-FFF2-40B4-BE49-F238E27FC236}">
                <a16:creationId xmlns:a16="http://schemas.microsoft.com/office/drawing/2014/main" id="{2EF93823-40E0-48B5-81B5-D0088A8976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FE18AC-D684-4A93-8AE4-9648104F6B24}"/>
              </a:ext>
            </a:extLst>
          </p:cNvPr>
          <p:cNvSpPr>
            <a:spLocks noGrp="1"/>
          </p:cNvSpPr>
          <p:nvPr>
            <p:ph type="sldNum" sz="quarter" idx="12"/>
          </p:nvPr>
        </p:nvSpPr>
        <p:spPr/>
        <p:txBody>
          <a:bodyPr/>
          <a:lstStyle/>
          <a:p>
            <a:fld id="{475781A1-DD1C-43DF-AC62-F54F7E1BBE0D}" type="slidenum">
              <a:rPr lang="en-US" smtClean="0"/>
              <a:t>‹#›</a:t>
            </a:fld>
            <a:endParaRPr lang="en-US"/>
          </a:p>
        </p:txBody>
      </p:sp>
    </p:spTree>
    <p:extLst>
      <p:ext uri="{BB962C8B-B14F-4D97-AF65-F5344CB8AC3E}">
        <p14:creationId xmlns:p14="http://schemas.microsoft.com/office/powerpoint/2010/main" val="3141492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A8D68-63C2-4045-BD66-F4A574C804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D33621-BD31-40FD-A628-06D247735E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FAAF365-0EFB-4C62-88AD-E07C0B1AC9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0A9C2C-9A66-417D-984A-774BA827E92B}"/>
              </a:ext>
            </a:extLst>
          </p:cNvPr>
          <p:cNvSpPr>
            <a:spLocks noGrp="1"/>
          </p:cNvSpPr>
          <p:nvPr>
            <p:ph type="dt" sz="half" idx="10"/>
          </p:nvPr>
        </p:nvSpPr>
        <p:spPr/>
        <p:txBody>
          <a:bodyPr/>
          <a:lstStyle/>
          <a:p>
            <a:fld id="{C39F3816-FDDB-45B5-A476-7E27B2528489}" type="datetimeFigureOut">
              <a:rPr lang="en-US" smtClean="0"/>
              <a:t>2021-07-07</a:t>
            </a:fld>
            <a:endParaRPr lang="en-US"/>
          </a:p>
        </p:txBody>
      </p:sp>
      <p:sp>
        <p:nvSpPr>
          <p:cNvPr id="6" name="Footer Placeholder 5">
            <a:extLst>
              <a:ext uri="{FF2B5EF4-FFF2-40B4-BE49-F238E27FC236}">
                <a16:creationId xmlns:a16="http://schemas.microsoft.com/office/drawing/2014/main" id="{24F2972D-8A8F-44D4-9470-3950710E90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82188C-36B4-4883-8C93-B8EF1DBAAD7A}"/>
              </a:ext>
            </a:extLst>
          </p:cNvPr>
          <p:cNvSpPr>
            <a:spLocks noGrp="1"/>
          </p:cNvSpPr>
          <p:nvPr>
            <p:ph type="sldNum" sz="quarter" idx="12"/>
          </p:nvPr>
        </p:nvSpPr>
        <p:spPr/>
        <p:txBody>
          <a:bodyPr/>
          <a:lstStyle/>
          <a:p>
            <a:fld id="{475781A1-DD1C-43DF-AC62-F54F7E1BBE0D}" type="slidenum">
              <a:rPr lang="en-US" smtClean="0"/>
              <a:t>‹#›</a:t>
            </a:fld>
            <a:endParaRPr lang="en-US"/>
          </a:p>
        </p:txBody>
      </p:sp>
    </p:spTree>
    <p:extLst>
      <p:ext uri="{BB962C8B-B14F-4D97-AF65-F5344CB8AC3E}">
        <p14:creationId xmlns:p14="http://schemas.microsoft.com/office/powerpoint/2010/main" val="1729612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B0648-67EE-496B-B6D1-D9673EE150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994B0D-9D43-407D-A69D-1D9460145D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79F6C5-A450-4A74-A74E-52B1C9DC5C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C40623-EECA-455F-9E71-9DE25B3173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5ACFFB-8A54-46AE-BE3D-8C5B7B996B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554D54-A4E6-46B9-A149-3E32F21882DF}"/>
              </a:ext>
            </a:extLst>
          </p:cNvPr>
          <p:cNvSpPr>
            <a:spLocks noGrp="1"/>
          </p:cNvSpPr>
          <p:nvPr>
            <p:ph type="dt" sz="half" idx="10"/>
          </p:nvPr>
        </p:nvSpPr>
        <p:spPr/>
        <p:txBody>
          <a:bodyPr/>
          <a:lstStyle/>
          <a:p>
            <a:fld id="{C39F3816-FDDB-45B5-A476-7E27B2528489}" type="datetimeFigureOut">
              <a:rPr lang="en-US" smtClean="0"/>
              <a:t>2021-07-07</a:t>
            </a:fld>
            <a:endParaRPr lang="en-US"/>
          </a:p>
        </p:txBody>
      </p:sp>
      <p:sp>
        <p:nvSpPr>
          <p:cNvPr id="8" name="Footer Placeholder 7">
            <a:extLst>
              <a:ext uri="{FF2B5EF4-FFF2-40B4-BE49-F238E27FC236}">
                <a16:creationId xmlns:a16="http://schemas.microsoft.com/office/drawing/2014/main" id="{D516DC15-6A8D-4E5F-BE78-A49F83F205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259300-FDF4-408A-9BCE-3197E5F5E313}"/>
              </a:ext>
            </a:extLst>
          </p:cNvPr>
          <p:cNvSpPr>
            <a:spLocks noGrp="1"/>
          </p:cNvSpPr>
          <p:nvPr>
            <p:ph type="sldNum" sz="quarter" idx="12"/>
          </p:nvPr>
        </p:nvSpPr>
        <p:spPr/>
        <p:txBody>
          <a:bodyPr/>
          <a:lstStyle/>
          <a:p>
            <a:fld id="{475781A1-DD1C-43DF-AC62-F54F7E1BBE0D}" type="slidenum">
              <a:rPr lang="en-US" smtClean="0"/>
              <a:t>‹#›</a:t>
            </a:fld>
            <a:endParaRPr lang="en-US"/>
          </a:p>
        </p:txBody>
      </p:sp>
    </p:spTree>
    <p:extLst>
      <p:ext uri="{BB962C8B-B14F-4D97-AF65-F5344CB8AC3E}">
        <p14:creationId xmlns:p14="http://schemas.microsoft.com/office/powerpoint/2010/main" val="245230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56B4F-C468-4022-808C-A295FCAAB6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6EB0AC-66F7-4355-BBEF-33A825293D10}"/>
              </a:ext>
            </a:extLst>
          </p:cNvPr>
          <p:cNvSpPr>
            <a:spLocks noGrp="1"/>
          </p:cNvSpPr>
          <p:nvPr>
            <p:ph type="dt" sz="half" idx="10"/>
          </p:nvPr>
        </p:nvSpPr>
        <p:spPr/>
        <p:txBody>
          <a:bodyPr/>
          <a:lstStyle/>
          <a:p>
            <a:fld id="{C39F3816-FDDB-45B5-A476-7E27B2528489}" type="datetimeFigureOut">
              <a:rPr lang="en-US" smtClean="0"/>
              <a:t>2021-07-07</a:t>
            </a:fld>
            <a:endParaRPr lang="en-US"/>
          </a:p>
        </p:txBody>
      </p:sp>
      <p:sp>
        <p:nvSpPr>
          <p:cNvPr id="4" name="Footer Placeholder 3">
            <a:extLst>
              <a:ext uri="{FF2B5EF4-FFF2-40B4-BE49-F238E27FC236}">
                <a16:creationId xmlns:a16="http://schemas.microsoft.com/office/drawing/2014/main" id="{BDB043F4-61F0-47BC-9E7E-2E4EA609BE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96EAF9-2DAF-4DCA-BA6E-3D23E68501C2}"/>
              </a:ext>
            </a:extLst>
          </p:cNvPr>
          <p:cNvSpPr>
            <a:spLocks noGrp="1"/>
          </p:cNvSpPr>
          <p:nvPr>
            <p:ph type="sldNum" sz="quarter" idx="12"/>
          </p:nvPr>
        </p:nvSpPr>
        <p:spPr/>
        <p:txBody>
          <a:bodyPr/>
          <a:lstStyle/>
          <a:p>
            <a:fld id="{475781A1-DD1C-43DF-AC62-F54F7E1BBE0D}" type="slidenum">
              <a:rPr lang="en-US" smtClean="0"/>
              <a:t>‹#›</a:t>
            </a:fld>
            <a:endParaRPr lang="en-US"/>
          </a:p>
        </p:txBody>
      </p:sp>
    </p:spTree>
    <p:extLst>
      <p:ext uri="{BB962C8B-B14F-4D97-AF65-F5344CB8AC3E}">
        <p14:creationId xmlns:p14="http://schemas.microsoft.com/office/powerpoint/2010/main" val="3620362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67C26F-5122-4428-921C-90CE5355FC05}"/>
              </a:ext>
            </a:extLst>
          </p:cNvPr>
          <p:cNvSpPr>
            <a:spLocks noGrp="1"/>
          </p:cNvSpPr>
          <p:nvPr>
            <p:ph type="dt" sz="half" idx="10"/>
          </p:nvPr>
        </p:nvSpPr>
        <p:spPr/>
        <p:txBody>
          <a:bodyPr/>
          <a:lstStyle/>
          <a:p>
            <a:fld id="{C39F3816-FDDB-45B5-A476-7E27B2528489}" type="datetimeFigureOut">
              <a:rPr lang="en-US" smtClean="0"/>
              <a:t>2021-07-07</a:t>
            </a:fld>
            <a:endParaRPr lang="en-US"/>
          </a:p>
        </p:txBody>
      </p:sp>
      <p:sp>
        <p:nvSpPr>
          <p:cNvPr id="3" name="Footer Placeholder 2">
            <a:extLst>
              <a:ext uri="{FF2B5EF4-FFF2-40B4-BE49-F238E27FC236}">
                <a16:creationId xmlns:a16="http://schemas.microsoft.com/office/drawing/2014/main" id="{3236B6A8-E2D5-445B-8ED3-FED4895A9B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BB35E1-911D-4FAF-B5A0-77680CC3310A}"/>
              </a:ext>
            </a:extLst>
          </p:cNvPr>
          <p:cNvSpPr>
            <a:spLocks noGrp="1"/>
          </p:cNvSpPr>
          <p:nvPr>
            <p:ph type="sldNum" sz="quarter" idx="12"/>
          </p:nvPr>
        </p:nvSpPr>
        <p:spPr/>
        <p:txBody>
          <a:bodyPr/>
          <a:lstStyle/>
          <a:p>
            <a:fld id="{475781A1-DD1C-43DF-AC62-F54F7E1BBE0D}" type="slidenum">
              <a:rPr lang="en-US" smtClean="0"/>
              <a:t>‹#›</a:t>
            </a:fld>
            <a:endParaRPr lang="en-US"/>
          </a:p>
        </p:txBody>
      </p:sp>
    </p:spTree>
    <p:extLst>
      <p:ext uri="{BB962C8B-B14F-4D97-AF65-F5344CB8AC3E}">
        <p14:creationId xmlns:p14="http://schemas.microsoft.com/office/powerpoint/2010/main" val="4103254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DAD70-97EC-4B1C-A7CA-5E3A3E6919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086AB2-90A7-46CC-BE61-3D3AAF50B4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139E7AB-E1C3-43FC-99C0-3EEA54DBEB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6E5DA3-6B53-4E70-9483-2C147A3B027A}"/>
              </a:ext>
            </a:extLst>
          </p:cNvPr>
          <p:cNvSpPr>
            <a:spLocks noGrp="1"/>
          </p:cNvSpPr>
          <p:nvPr>
            <p:ph type="dt" sz="half" idx="10"/>
          </p:nvPr>
        </p:nvSpPr>
        <p:spPr/>
        <p:txBody>
          <a:bodyPr/>
          <a:lstStyle/>
          <a:p>
            <a:fld id="{C39F3816-FDDB-45B5-A476-7E27B2528489}" type="datetimeFigureOut">
              <a:rPr lang="en-US" smtClean="0"/>
              <a:t>2021-07-07</a:t>
            </a:fld>
            <a:endParaRPr lang="en-US"/>
          </a:p>
        </p:txBody>
      </p:sp>
      <p:sp>
        <p:nvSpPr>
          <p:cNvPr id="6" name="Footer Placeholder 5">
            <a:extLst>
              <a:ext uri="{FF2B5EF4-FFF2-40B4-BE49-F238E27FC236}">
                <a16:creationId xmlns:a16="http://schemas.microsoft.com/office/drawing/2014/main" id="{7D31B805-5315-42A7-B4F1-096CF8E854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513452-85E1-43E3-897C-1F26527CD82B}"/>
              </a:ext>
            </a:extLst>
          </p:cNvPr>
          <p:cNvSpPr>
            <a:spLocks noGrp="1"/>
          </p:cNvSpPr>
          <p:nvPr>
            <p:ph type="sldNum" sz="quarter" idx="12"/>
          </p:nvPr>
        </p:nvSpPr>
        <p:spPr/>
        <p:txBody>
          <a:bodyPr/>
          <a:lstStyle/>
          <a:p>
            <a:fld id="{475781A1-DD1C-43DF-AC62-F54F7E1BBE0D}" type="slidenum">
              <a:rPr lang="en-US" smtClean="0"/>
              <a:t>‹#›</a:t>
            </a:fld>
            <a:endParaRPr lang="en-US"/>
          </a:p>
        </p:txBody>
      </p:sp>
    </p:spTree>
    <p:extLst>
      <p:ext uri="{BB962C8B-B14F-4D97-AF65-F5344CB8AC3E}">
        <p14:creationId xmlns:p14="http://schemas.microsoft.com/office/powerpoint/2010/main" val="3784788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A6500-918A-4747-B27B-3E53FCC0F8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92B318-3F54-41EF-B43A-D7A36B5F2D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02B6B6-14B5-4769-A5C9-3E586268B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DA48BB-0EC6-432B-BE26-C29BF3168BE5}"/>
              </a:ext>
            </a:extLst>
          </p:cNvPr>
          <p:cNvSpPr>
            <a:spLocks noGrp="1"/>
          </p:cNvSpPr>
          <p:nvPr>
            <p:ph type="dt" sz="half" idx="10"/>
          </p:nvPr>
        </p:nvSpPr>
        <p:spPr/>
        <p:txBody>
          <a:bodyPr/>
          <a:lstStyle/>
          <a:p>
            <a:fld id="{C39F3816-FDDB-45B5-A476-7E27B2528489}" type="datetimeFigureOut">
              <a:rPr lang="en-US" smtClean="0"/>
              <a:t>2021-07-07</a:t>
            </a:fld>
            <a:endParaRPr lang="en-US"/>
          </a:p>
        </p:txBody>
      </p:sp>
      <p:sp>
        <p:nvSpPr>
          <p:cNvPr id="6" name="Footer Placeholder 5">
            <a:extLst>
              <a:ext uri="{FF2B5EF4-FFF2-40B4-BE49-F238E27FC236}">
                <a16:creationId xmlns:a16="http://schemas.microsoft.com/office/drawing/2014/main" id="{9087B149-0946-4C3D-88FE-5AE4D78834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5269DA-32C6-4AED-A3A3-52735E1BB56B}"/>
              </a:ext>
            </a:extLst>
          </p:cNvPr>
          <p:cNvSpPr>
            <a:spLocks noGrp="1"/>
          </p:cNvSpPr>
          <p:nvPr>
            <p:ph type="sldNum" sz="quarter" idx="12"/>
          </p:nvPr>
        </p:nvSpPr>
        <p:spPr/>
        <p:txBody>
          <a:bodyPr/>
          <a:lstStyle/>
          <a:p>
            <a:fld id="{475781A1-DD1C-43DF-AC62-F54F7E1BBE0D}" type="slidenum">
              <a:rPr lang="en-US" smtClean="0"/>
              <a:t>‹#›</a:t>
            </a:fld>
            <a:endParaRPr lang="en-US"/>
          </a:p>
        </p:txBody>
      </p:sp>
    </p:spTree>
    <p:extLst>
      <p:ext uri="{BB962C8B-B14F-4D97-AF65-F5344CB8AC3E}">
        <p14:creationId xmlns:p14="http://schemas.microsoft.com/office/powerpoint/2010/main" val="876689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1737A3-F30A-4041-A58F-18D19C18C7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9DBF98-E2A0-40C7-82AD-AD67E571AA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A0DFC9-9B98-4DA1-8A38-AE570BD819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F3816-FDDB-45B5-A476-7E27B2528489}" type="datetimeFigureOut">
              <a:rPr lang="en-US" smtClean="0"/>
              <a:t>2021-07-07</a:t>
            </a:fld>
            <a:endParaRPr lang="en-US"/>
          </a:p>
        </p:txBody>
      </p:sp>
      <p:sp>
        <p:nvSpPr>
          <p:cNvPr id="5" name="Footer Placeholder 4">
            <a:extLst>
              <a:ext uri="{FF2B5EF4-FFF2-40B4-BE49-F238E27FC236}">
                <a16:creationId xmlns:a16="http://schemas.microsoft.com/office/drawing/2014/main" id="{6BA94054-2A7D-4F59-A278-BE0D0969A4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B8C142-707D-4F78-A797-2840196CD3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781A1-DD1C-43DF-AC62-F54F7E1BBE0D}" type="slidenum">
              <a:rPr lang="en-US" smtClean="0"/>
              <a:t>‹#›</a:t>
            </a:fld>
            <a:endParaRPr lang="en-US"/>
          </a:p>
        </p:txBody>
      </p:sp>
    </p:spTree>
    <p:extLst>
      <p:ext uri="{BB962C8B-B14F-4D97-AF65-F5344CB8AC3E}">
        <p14:creationId xmlns:p14="http://schemas.microsoft.com/office/powerpoint/2010/main" val="678668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903C2D-1466-42F7-B811-D6C2A06249ED}"/>
              </a:ext>
            </a:extLst>
          </p:cNvPr>
          <p:cNvSpPr>
            <a:spLocks noGrp="1"/>
          </p:cNvSpPr>
          <p:nvPr>
            <p:ph type="ctrTitle"/>
          </p:nvPr>
        </p:nvSpPr>
        <p:spPr>
          <a:xfrm>
            <a:off x="2011875" y="1318613"/>
            <a:ext cx="8168247" cy="3396001"/>
          </a:xfrm>
        </p:spPr>
        <p:txBody>
          <a:bodyPr anchor="ctr">
            <a:normAutofit/>
          </a:bodyPr>
          <a:lstStyle/>
          <a:p>
            <a:r>
              <a:rPr lang="en-US" sz="4000" b="0" i="0" u="none" strike="noStrike" baseline="0" dirty="0">
                <a:latin typeface="OpenSans"/>
              </a:rPr>
              <a:t>Individual ball possession in soccer</a:t>
            </a:r>
            <a:endParaRPr lang="en-US" dirty="0">
              <a:solidFill>
                <a:schemeClr val="tx1">
                  <a:lumMod val="65000"/>
                  <a:lumOff val="35000"/>
                </a:schemeClr>
              </a:solidFill>
            </a:endParaRPr>
          </a:p>
        </p:txBody>
      </p:sp>
      <p:sp>
        <p:nvSpPr>
          <p:cNvPr id="3" name="Subtitle 2">
            <a:extLst>
              <a:ext uri="{FF2B5EF4-FFF2-40B4-BE49-F238E27FC236}">
                <a16:creationId xmlns:a16="http://schemas.microsoft.com/office/drawing/2014/main" id="{ECBA91F7-F8F8-439C-9D62-73E09068BF5E}"/>
              </a:ext>
            </a:extLst>
          </p:cNvPr>
          <p:cNvSpPr>
            <a:spLocks noGrp="1"/>
          </p:cNvSpPr>
          <p:nvPr>
            <p:ph type="subTitle" idx="1"/>
          </p:nvPr>
        </p:nvSpPr>
        <p:spPr>
          <a:xfrm>
            <a:off x="3047999" y="5805157"/>
            <a:ext cx="6096000" cy="355496"/>
          </a:xfrm>
        </p:spPr>
        <p:txBody>
          <a:bodyPr anchor="t">
            <a:normAutofit/>
          </a:bodyPr>
          <a:lstStyle/>
          <a:p>
            <a:r>
              <a:rPr lang="en-US" sz="1400" dirty="0">
                <a:solidFill>
                  <a:schemeClr val="tx1">
                    <a:lumMod val="65000"/>
                    <a:lumOff val="35000"/>
                  </a:schemeClr>
                </a:solidFill>
              </a:rPr>
              <a:t>Weekly rubric "Share the Article"</a:t>
            </a:r>
          </a:p>
        </p:txBody>
      </p:sp>
    </p:spTree>
    <p:extLst>
      <p:ext uri="{BB962C8B-B14F-4D97-AF65-F5344CB8AC3E}">
        <p14:creationId xmlns:p14="http://schemas.microsoft.com/office/powerpoint/2010/main" val="2466852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F7D07-596D-4E28-BAD2-C29202CAB1C0}"/>
              </a:ext>
            </a:extLst>
          </p:cNvPr>
          <p:cNvSpPr>
            <a:spLocks noGrp="1"/>
          </p:cNvSpPr>
          <p:nvPr>
            <p:ph type="title"/>
          </p:nvPr>
        </p:nvSpPr>
        <p:spPr/>
        <p:txBody>
          <a:bodyPr/>
          <a:lstStyle/>
          <a:p>
            <a:r>
              <a:rPr lang="en-US" dirty="0"/>
              <a:t>Detection of IBA </a:t>
            </a:r>
            <a:r>
              <a:rPr lang="en-US" u="sng" dirty="0"/>
              <a:t>endpoint</a:t>
            </a:r>
          </a:p>
        </p:txBody>
      </p:sp>
      <p:pic>
        <p:nvPicPr>
          <p:cNvPr id="7" name="Content Placeholder 6">
            <a:extLst>
              <a:ext uri="{FF2B5EF4-FFF2-40B4-BE49-F238E27FC236}">
                <a16:creationId xmlns:a16="http://schemas.microsoft.com/office/drawing/2014/main" id="{64EBCD88-58A0-4F61-A31A-97AD9CA13895}"/>
              </a:ext>
            </a:extLst>
          </p:cNvPr>
          <p:cNvPicPr>
            <a:picLocks noGrp="1" noChangeAspect="1"/>
          </p:cNvPicPr>
          <p:nvPr>
            <p:ph idx="1"/>
          </p:nvPr>
        </p:nvPicPr>
        <p:blipFill>
          <a:blip r:embed="rId3"/>
          <a:stretch>
            <a:fillRect/>
          </a:stretch>
        </p:blipFill>
        <p:spPr>
          <a:xfrm>
            <a:off x="2095423" y="1536979"/>
            <a:ext cx="8001154" cy="3784042"/>
          </a:xfrm>
        </p:spPr>
      </p:pic>
      <p:pic>
        <p:nvPicPr>
          <p:cNvPr id="10" name="Picture 9">
            <a:extLst>
              <a:ext uri="{FF2B5EF4-FFF2-40B4-BE49-F238E27FC236}">
                <a16:creationId xmlns:a16="http://schemas.microsoft.com/office/drawing/2014/main" id="{2D40A447-3A40-4C92-A448-03AB34E31E52}"/>
              </a:ext>
            </a:extLst>
          </p:cNvPr>
          <p:cNvPicPr>
            <a:picLocks noChangeAspect="1"/>
          </p:cNvPicPr>
          <p:nvPr/>
        </p:nvPicPr>
        <p:blipFill>
          <a:blip r:embed="rId4"/>
          <a:stretch>
            <a:fillRect/>
          </a:stretch>
        </p:blipFill>
        <p:spPr>
          <a:xfrm>
            <a:off x="2612390" y="5587365"/>
            <a:ext cx="2781300" cy="742950"/>
          </a:xfrm>
          <a:prstGeom prst="rect">
            <a:avLst/>
          </a:prstGeom>
        </p:spPr>
      </p:pic>
      <p:pic>
        <p:nvPicPr>
          <p:cNvPr id="12" name="Picture 11">
            <a:extLst>
              <a:ext uri="{FF2B5EF4-FFF2-40B4-BE49-F238E27FC236}">
                <a16:creationId xmlns:a16="http://schemas.microsoft.com/office/drawing/2014/main" id="{B23B52B8-5B5E-4C26-A47A-36476088F2CE}"/>
              </a:ext>
            </a:extLst>
          </p:cNvPr>
          <p:cNvPicPr>
            <a:picLocks noChangeAspect="1"/>
          </p:cNvPicPr>
          <p:nvPr/>
        </p:nvPicPr>
        <p:blipFill>
          <a:blip r:embed="rId5"/>
          <a:stretch>
            <a:fillRect/>
          </a:stretch>
        </p:blipFill>
        <p:spPr>
          <a:xfrm>
            <a:off x="6798312" y="5424805"/>
            <a:ext cx="3097403" cy="1068070"/>
          </a:xfrm>
          <a:prstGeom prst="rect">
            <a:avLst/>
          </a:prstGeom>
        </p:spPr>
      </p:pic>
    </p:spTree>
    <p:extLst>
      <p:ext uri="{BB962C8B-B14F-4D97-AF65-F5344CB8AC3E}">
        <p14:creationId xmlns:p14="http://schemas.microsoft.com/office/powerpoint/2010/main" val="1661406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F5E18-E381-44E4-B013-DBF1681FA9B9}"/>
              </a:ext>
            </a:extLst>
          </p:cNvPr>
          <p:cNvSpPr>
            <a:spLocks noGrp="1"/>
          </p:cNvSpPr>
          <p:nvPr>
            <p:ph type="title"/>
          </p:nvPr>
        </p:nvSpPr>
        <p:spPr/>
        <p:txBody>
          <a:bodyPr/>
          <a:lstStyle/>
          <a:p>
            <a:r>
              <a:rPr lang="en-US" dirty="0"/>
              <a:t>Quality of IBA &amp; IBP detection</a:t>
            </a:r>
          </a:p>
        </p:txBody>
      </p:sp>
      <p:pic>
        <p:nvPicPr>
          <p:cNvPr id="5" name="Content Placeholder 4">
            <a:extLst>
              <a:ext uri="{FF2B5EF4-FFF2-40B4-BE49-F238E27FC236}">
                <a16:creationId xmlns:a16="http://schemas.microsoft.com/office/drawing/2014/main" id="{44940A7D-EB6A-43F1-920A-8684F01AC853}"/>
              </a:ext>
            </a:extLst>
          </p:cNvPr>
          <p:cNvPicPr>
            <a:picLocks noGrp="1" noChangeAspect="1"/>
          </p:cNvPicPr>
          <p:nvPr>
            <p:ph idx="1"/>
          </p:nvPr>
        </p:nvPicPr>
        <p:blipFill>
          <a:blip r:embed="rId2"/>
          <a:stretch>
            <a:fillRect/>
          </a:stretch>
        </p:blipFill>
        <p:spPr>
          <a:xfrm>
            <a:off x="302109" y="2615526"/>
            <a:ext cx="11587781" cy="2235438"/>
          </a:xfrm>
        </p:spPr>
      </p:pic>
    </p:spTree>
    <p:extLst>
      <p:ext uri="{BB962C8B-B14F-4D97-AF65-F5344CB8AC3E}">
        <p14:creationId xmlns:p14="http://schemas.microsoft.com/office/powerpoint/2010/main" val="201289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6981-5C82-4AF6-BCB1-D15084786DED}"/>
              </a:ext>
            </a:extLst>
          </p:cNvPr>
          <p:cNvSpPr>
            <a:spLocks noGrp="1"/>
          </p:cNvSpPr>
          <p:nvPr>
            <p:ph type="title"/>
          </p:nvPr>
        </p:nvSpPr>
        <p:spPr/>
        <p:txBody>
          <a:bodyPr/>
          <a:lstStyle/>
          <a:p>
            <a:r>
              <a:rPr lang="en-US" dirty="0"/>
              <a:t>Results.</a:t>
            </a:r>
          </a:p>
        </p:txBody>
      </p:sp>
      <p:pic>
        <p:nvPicPr>
          <p:cNvPr id="5" name="Content Placeholder 4">
            <a:extLst>
              <a:ext uri="{FF2B5EF4-FFF2-40B4-BE49-F238E27FC236}">
                <a16:creationId xmlns:a16="http://schemas.microsoft.com/office/drawing/2014/main" id="{1772CF8C-8CC8-49B3-B1C8-CCB54539BD02}"/>
              </a:ext>
            </a:extLst>
          </p:cNvPr>
          <p:cNvPicPr>
            <a:picLocks noGrp="1" noChangeAspect="1"/>
          </p:cNvPicPr>
          <p:nvPr>
            <p:ph idx="1"/>
          </p:nvPr>
        </p:nvPicPr>
        <p:blipFill>
          <a:blip r:embed="rId2"/>
          <a:stretch>
            <a:fillRect/>
          </a:stretch>
        </p:blipFill>
        <p:spPr>
          <a:xfrm>
            <a:off x="1223645" y="2204561"/>
            <a:ext cx="9582150" cy="2638425"/>
          </a:xfrm>
        </p:spPr>
      </p:pic>
    </p:spTree>
    <p:extLst>
      <p:ext uri="{BB962C8B-B14F-4D97-AF65-F5344CB8AC3E}">
        <p14:creationId xmlns:p14="http://schemas.microsoft.com/office/powerpoint/2010/main" val="4060600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E4E96-DDF0-407F-A304-B617D0A796AD}"/>
              </a:ext>
            </a:extLst>
          </p:cNvPr>
          <p:cNvSpPr>
            <a:spLocks noGrp="1"/>
          </p:cNvSpPr>
          <p:nvPr>
            <p:ph type="title"/>
          </p:nvPr>
        </p:nvSpPr>
        <p:spPr/>
        <p:txBody>
          <a:bodyPr/>
          <a:lstStyle/>
          <a:p>
            <a:r>
              <a:rPr lang="en-US" dirty="0"/>
              <a:t>Heatmaps based on all positions (left) compared to positions during IBC (right).</a:t>
            </a:r>
          </a:p>
        </p:txBody>
      </p:sp>
      <p:pic>
        <p:nvPicPr>
          <p:cNvPr id="5" name="Content Placeholder 4">
            <a:extLst>
              <a:ext uri="{FF2B5EF4-FFF2-40B4-BE49-F238E27FC236}">
                <a16:creationId xmlns:a16="http://schemas.microsoft.com/office/drawing/2014/main" id="{EBC873BB-CC03-4B23-A7C9-F58960B03EC0}"/>
              </a:ext>
            </a:extLst>
          </p:cNvPr>
          <p:cNvPicPr>
            <a:picLocks noGrp="1" noChangeAspect="1"/>
          </p:cNvPicPr>
          <p:nvPr>
            <p:ph idx="1"/>
          </p:nvPr>
        </p:nvPicPr>
        <p:blipFill>
          <a:blip r:embed="rId3"/>
          <a:stretch>
            <a:fillRect/>
          </a:stretch>
        </p:blipFill>
        <p:spPr>
          <a:xfrm>
            <a:off x="1432060" y="2635687"/>
            <a:ext cx="9327879" cy="2371687"/>
          </a:xfrm>
        </p:spPr>
      </p:pic>
      <p:sp>
        <p:nvSpPr>
          <p:cNvPr id="6" name="TextBox 5">
            <a:extLst>
              <a:ext uri="{FF2B5EF4-FFF2-40B4-BE49-F238E27FC236}">
                <a16:creationId xmlns:a16="http://schemas.microsoft.com/office/drawing/2014/main" id="{6D41E748-079D-476B-9E96-CBB9B2FE3B09}"/>
              </a:ext>
            </a:extLst>
          </p:cNvPr>
          <p:cNvSpPr txBox="1"/>
          <p:nvPr/>
        </p:nvSpPr>
        <p:spPr>
          <a:xfrm>
            <a:off x="360256" y="5558229"/>
            <a:ext cx="11471485" cy="523220"/>
          </a:xfrm>
          <a:prstGeom prst="rect">
            <a:avLst/>
          </a:prstGeom>
          <a:noFill/>
        </p:spPr>
        <p:txBody>
          <a:bodyPr wrap="square" rtlCol="0">
            <a:spAutoFit/>
          </a:bodyPr>
          <a:lstStyle/>
          <a:p>
            <a:r>
              <a:rPr lang="en-US" sz="2800" dirty="0"/>
              <a:t>*for CF only</a:t>
            </a:r>
          </a:p>
        </p:txBody>
      </p:sp>
    </p:spTree>
    <p:extLst>
      <p:ext uri="{BB962C8B-B14F-4D97-AF65-F5344CB8AC3E}">
        <p14:creationId xmlns:p14="http://schemas.microsoft.com/office/powerpoint/2010/main" val="1950362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8CDEC-8958-4F79-8D32-39198CC60C46}"/>
              </a:ext>
            </a:extLst>
          </p:cNvPr>
          <p:cNvSpPr>
            <a:spLocks noGrp="1"/>
          </p:cNvSpPr>
          <p:nvPr>
            <p:ph type="title"/>
          </p:nvPr>
        </p:nvSpPr>
        <p:spPr>
          <a:xfrm>
            <a:off x="838200" y="2580005"/>
            <a:ext cx="10515600" cy="1325563"/>
          </a:xfrm>
        </p:spPr>
        <p:txBody>
          <a:bodyPr/>
          <a:lstStyle/>
          <a:p>
            <a:pPr algn="ctr"/>
            <a:r>
              <a:rPr lang="en-US" dirty="0"/>
              <a:t>Foreword</a:t>
            </a:r>
          </a:p>
        </p:txBody>
      </p:sp>
    </p:spTree>
    <p:extLst>
      <p:ext uri="{BB962C8B-B14F-4D97-AF65-F5344CB8AC3E}">
        <p14:creationId xmlns:p14="http://schemas.microsoft.com/office/powerpoint/2010/main" val="76981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3BEF8-6550-47C8-B406-BBC107D5F91C}"/>
              </a:ext>
            </a:extLst>
          </p:cNvPr>
          <p:cNvSpPr>
            <a:spLocks noGrp="1"/>
          </p:cNvSpPr>
          <p:nvPr>
            <p:ph type="title"/>
          </p:nvPr>
        </p:nvSpPr>
        <p:spPr/>
        <p:txBody>
          <a:bodyPr/>
          <a:lstStyle/>
          <a:p>
            <a:r>
              <a:rPr lang="en-US" dirty="0"/>
              <a:t>Hierarchy of soccer constructs.</a:t>
            </a:r>
          </a:p>
        </p:txBody>
      </p:sp>
      <p:pic>
        <p:nvPicPr>
          <p:cNvPr id="4" name="Picture 3">
            <a:extLst>
              <a:ext uri="{FF2B5EF4-FFF2-40B4-BE49-F238E27FC236}">
                <a16:creationId xmlns:a16="http://schemas.microsoft.com/office/drawing/2014/main" id="{800ED374-42B7-40B2-82F9-FE12F32686B4}"/>
              </a:ext>
            </a:extLst>
          </p:cNvPr>
          <p:cNvPicPr/>
          <p:nvPr/>
        </p:nvPicPr>
        <p:blipFill>
          <a:blip r:embed="rId3"/>
          <a:stretch>
            <a:fillRect/>
          </a:stretch>
        </p:blipFill>
        <p:spPr>
          <a:xfrm>
            <a:off x="612012" y="2251069"/>
            <a:ext cx="10967975" cy="4021715"/>
          </a:xfrm>
          <a:prstGeom prst="rect">
            <a:avLst/>
          </a:prstGeom>
        </p:spPr>
      </p:pic>
    </p:spTree>
    <p:extLst>
      <p:ext uri="{BB962C8B-B14F-4D97-AF65-F5344CB8AC3E}">
        <p14:creationId xmlns:p14="http://schemas.microsoft.com/office/powerpoint/2010/main" val="2288804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2F9581-E9A0-4AC4-8501-DA069CAE9B02}"/>
              </a:ext>
            </a:extLst>
          </p:cNvPr>
          <p:cNvSpPr>
            <a:spLocks noGrp="1"/>
          </p:cNvSpPr>
          <p:nvPr>
            <p:ph idx="1"/>
          </p:nvPr>
        </p:nvSpPr>
        <p:spPr>
          <a:xfrm>
            <a:off x="838200" y="2471322"/>
            <a:ext cx="10515600" cy="1915356"/>
          </a:xfrm>
        </p:spPr>
        <p:txBody>
          <a:bodyPr>
            <a:normAutofit/>
          </a:bodyPr>
          <a:lstStyle/>
          <a:p>
            <a:pPr marL="0" indent="0" algn="ctr">
              <a:buNone/>
            </a:pPr>
            <a:r>
              <a:rPr lang="en-US" b="0" i="0" u="none" strike="noStrike" baseline="0" dirty="0">
                <a:latin typeface="MinionPro-Regular"/>
              </a:rPr>
              <a:t>Ball possession is not so much a causal variable, but rather the consequence of a process of interaction that is determined by several contextual factors, such as the venue, the quality of the opponent, the tactical configuration and the current score.</a:t>
            </a:r>
            <a:endParaRPr lang="en-US" sz="4000" dirty="0"/>
          </a:p>
        </p:txBody>
      </p:sp>
    </p:spTree>
    <p:extLst>
      <p:ext uri="{BB962C8B-B14F-4D97-AF65-F5344CB8AC3E}">
        <p14:creationId xmlns:p14="http://schemas.microsoft.com/office/powerpoint/2010/main" val="2697665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26D01-E7E6-4710-8E33-E66CC383B96D}"/>
              </a:ext>
            </a:extLst>
          </p:cNvPr>
          <p:cNvSpPr>
            <a:spLocks noGrp="1"/>
          </p:cNvSpPr>
          <p:nvPr>
            <p:ph type="title"/>
          </p:nvPr>
        </p:nvSpPr>
        <p:spPr>
          <a:xfrm>
            <a:off x="376805" y="389555"/>
            <a:ext cx="11300670" cy="1325563"/>
          </a:xfrm>
        </p:spPr>
        <p:txBody>
          <a:bodyPr/>
          <a:lstStyle/>
          <a:p>
            <a:r>
              <a:rPr lang="en-US" dirty="0"/>
              <a:t>Relationships between the different types of ball possession.</a:t>
            </a:r>
          </a:p>
        </p:txBody>
      </p:sp>
      <p:pic>
        <p:nvPicPr>
          <p:cNvPr id="4" name="Content Placeholder 3">
            <a:extLst>
              <a:ext uri="{FF2B5EF4-FFF2-40B4-BE49-F238E27FC236}">
                <a16:creationId xmlns:a16="http://schemas.microsoft.com/office/drawing/2014/main" id="{37BED3AE-37A1-4D89-BB56-1B535BBC697C}"/>
              </a:ext>
            </a:extLst>
          </p:cNvPr>
          <p:cNvPicPr>
            <a:picLocks noGrp="1"/>
          </p:cNvPicPr>
          <p:nvPr>
            <p:ph idx="1"/>
          </p:nvPr>
        </p:nvPicPr>
        <p:blipFill>
          <a:blip r:embed="rId2"/>
          <a:stretch>
            <a:fillRect/>
          </a:stretch>
        </p:blipFill>
        <p:spPr>
          <a:xfrm>
            <a:off x="1427492" y="2084832"/>
            <a:ext cx="4456672" cy="4606628"/>
          </a:xfrm>
          <a:prstGeom prst="rect">
            <a:avLst/>
          </a:prstGeom>
        </p:spPr>
      </p:pic>
      <p:sp>
        <p:nvSpPr>
          <p:cNvPr id="5" name="Content Placeholder 8">
            <a:extLst>
              <a:ext uri="{FF2B5EF4-FFF2-40B4-BE49-F238E27FC236}">
                <a16:creationId xmlns:a16="http://schemas.microsoft.com/office/drawing/2014/main" id="{A0C1CB3F-49B0-48EB-9A78-D6B9E84F43F2}"/>
              </a:ext>
            </a:extLst>
          </p:cNvPr>
          <p:cNvSpPr txBox="1">
            <a:spLocks/>
          </p:cNvSpPr>
          <p:nvPr/>
        </p:nvSpPr>
        <p:spPr>
          <a:xfrm>
            <a:off x="6807708" y="2907699"/>
            <a:ext cx="4135338" cy="2960893"/>
          </a:xfrm>
          <a:prstGeom prst="rect">
            <a:avLst/>
          </a:prstGeom>
        </p:spPr>
        <p:txBody>
          <a:bodyPr vert="horz" lIns="45720" tIns="45720" rIns="45720" bIns="45720"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buClrTx/>
              <a:buFont typeface="Arial" panose="020B0604020202020204" pitchFamily="34" charset="0"/>
              <a:buChar char="•"/>
            </a:pPr>
            <a:r>
              <a:rPr lang="en-US" sz="2800" dirty="0"/>
              <a:t>[TBP] Team ball possession</a:t>
            </a:r>
          </a:p>
          <a:p>
            <a:pPr lvl="1">
              <a:buClrTx/>
              <a:buFont typeface="Arial" panose="020B0604020202020204" pitchFamily="34" charset="0"/>
              <a:buChar char="•"/>
            </a:pPr>
            <a:r>
              <a:rPr lang="en-US" sz="2800" dirty="0"/>
              <a:t>[IBP] Individual ball possession</a:t>
            </a:r>
          </a:p>
          <a:p>
            <a:pPr lvl="1">
              <a:buClrTx/>
              <a:buFont typeface="Arial" panose="020B0604020202020204" pitchFamily="34" charset="0"/>
              <a:buChar char="•"/>
            </a:pPr>
            <a:r>
              <a:rPr lang="en-US" sz="2800" dirty="0"/>
              <a:t>[IBA] Individual ball action</a:t>
            </a:r>
          </a:p>
          <a:p>
            <a:pPr lvl="1">
              <a:buClrTx/>
              <a:buFont typeface="Arial" panose="020B0604020202020204" pitchFamily="34" charset="0"/>
              <a:buChar char="•"/>
            </a:pPr>
            <a:r>
              <a:rPr lang="en-US" sz="2800" dirty="0"/>
              <a:t>[IBC] Individual ball control</a:t>
            </a:r>
          </a:p>
          <a:p>
            <a:pPr lvl="1">
              <a:buClrTx/>
              <a:buFont typeface="Arial" panose="020B0604020202020204" pitchFamily="34" charset="0"/>
              <a:buChar char="•"/>
            </a:pPr>
            <a:r>
              <a:rPr lang="en-US" sz="2800" dirty="0"/>
              <a:t>[TPC] Team ball control</a:t>
            </a:r>
          </a:p>
          <a:p>
            <a:pPr lvl="1">
              <a:buClrTx/>
              <a:buFont typeface="Arial" panose="020B0604020202020204" pitchFamily="34" charset="0"/>
              <a:buChar char="•"/>
            </a:pPr>
            <a:r>
              <a:rPr lang="en-US" sz="2800" dirty="0"/>
              <a:t>[TPM] Team playmaking</a:t>
            </a:r>
          </a:p>
          <a:p>
            <a:pPr lvl="1">
              <a:buClrTx/>
              <a:buFont typeface="Arial" panose="020B0604020202020204" pitchFamily="34" charset="0"/>
              <a:buChar char="•"/>
            </a:pPr>
            <a:endParaRPr lang="en-US" sz="2800" dirty="0"/>
          </a:p>
        </p:txBody>
      </p:sp>
    </p:spTree>
    <p:extLst>
      <p:ext uri="{BB962C8B-B14F-4D97-AF65-F5344CB8AC3E}">
        <p14:creationId xmlns:p14="http://schemas.microsoft.com/office/powerpoint/2010/main" val="1530974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26D01-E7E6-4710-8E33-E66CC383B96D}"/>
              </a:ext>
            </a:extLst>
          </p:cNvPr>
          <p:cNvSpPr>
            <a:spLocks noGrp="1"/>
          </p:cNvSpPr>
          <p:nvPr>
            <p:ph type="title"/>
          </p:nvPr>
        </p:nvSpPr>
        <p:spPr>
          <a:xfrm>
            <a:off x="376805" y="389555"/>
            <a:ext cx="11300670" cy="1325563"/>
          </a:xfrm>
        </p:spPr>
        <p:txBody>
          <a:bodyPr/>
          <a:lstStyle/>
          <a:p>
            <a:r>
              <a:rPr lang="en-US" dirty="0"/>
              <a:t>Relationships between the different types of ball possession.</a:t>
            </a:r>
          </a:p>
        </p:txBody>
      </p:sp>
      <p:pic>
        <p:nvPicPr>
          <p:cNvPr id="4" name="Content Placeholder 3">
            <a:extLst>
              <a:ext uri="{FF2B5EF4-FFF2-40B4-BE49-F238E27FC236}">
                <a16:creationId xmlns:a16="http://schemas.microsoft.com/office/drawing/2014/main" id="{37BED3AE-37A1-4D89-BB56-1B535BBC697C}"/>
              </a:ext>
            </a:extLst>
          </p:cNvPr>
          <p:cNvPicPr>
            <a:picLocks noGrp="1"/>
          </p:cNvPicPr>
          <p:nvPr>
            <p:ph idx="1"/>
          </p:nvPr>
        </p:nvPicPr>
        <p:blipFill>
          <a:blip r:embed="rId2"/>
          <a:stretch>
            <a:fillRect/>
          </a:stretch>
        </p:blipFill>
        <p:spPr>
          <a:xfrm>
            <a:off x="376804" y="1715118"/>
            <a:ext cx="4711703" cy="4870240"/>
          </a:xfrm>
          <a:prstGeom prst="rect">
            <a:avLst/>
          </a:prstGeom>
        </p:spPr>
      </p:pic>
      <p:sp>
        <p:nvSpPr>
          <p:cNvPr id="5" name="Content Placeholder 8">
            <a:extLst>
              <a:ext uri="{FF2B5EF4-FFF2-40B4-BE49-F238E27FC236}">
                <a16:creationId xmlns:a16="http://schemas.microsoft.com/office/drawing/2014/main" id="{A0C1CB3F-49B0-48EB-9A78-D6B9E84F43F2}"/>
              </a:ext>
            </a:extLst>
          </p:cNvPr>
          <p:cNvSpPr txBox="1">
            <a:spLocks/>
          </p:cNvSpPr>
          <p:nvPr/>
        </p:nvSpPr>
        <p:spPr>
          <a:xfrm>
            <a:off x="5649903" y="1715118"/>
            <a:ext cx="6086295" cy="487024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buClrTx/>
              <a:buFont typeface="Arial" panose="020B0604020202020204" pitchFamily="34" charset="0"/>
              <a:buChar char="•"/>
            </a:pPr>
            <a:r>
              <a:rPr lang="en-US" sz="2800" dirty="0"/>
              <a:t>Before ball reach teammate it is still possessed by player who performed a pass</a:t>
            </a:r>
          </a:p>
          <a:p>
            <a:pPr lvl="1">
              <a:buClrTx/>
              <a:buFont typeface="Arial" panose="020B0604020202020204" pitchFamily="34" charset="0"/>
              <a:buChar char="•"/>
            </a:pPr>
            <a:r>
              <a:rPr lang="en-US" sz="2800" dirty="0"/>
              <a:t>IBP starts when ball is in players action space</a:t>
            </a:r>
          </a:p>
          <a:p>
            <a:pPr lvl="1">
              <a:buClrTx/>
              <a:buFont typeface="Arial" panose="020B0604020202020204" pitchFamily="34" charset="0"/>
              <a:buChar char="•"/>
            </a:pPr>
            <a:r>
              <a:rPr lang="en-US" sz="2800" dirty="0"/>
              <a:t>Ends when</a:t>
            </a:r>
          </a:p>
        </p:txBody>
      </p:sp>
      <p:sp>
        <p:nvSpPr>
          <p:cNvPr id="3" name="Rectangle 2">
            <a:extLst>
              <a:ext uri="{FF2B5EF4-FFF2-40B4-BE49-F238E27FC236}">
                <a16:creationId xmlns:a16="http://schemas.microsoft.com/office/drawing/2014/main" id="{8438739C-1461-4684-9763-BBD35F2FFE47}"/>
              </a:ext>
            </a:extLst>
          </p:cNvPr>
          <p:cNvSpPr/>
          <p:nvPr/>
        </p:nvSpPr>
        <p:spPr>
          <a:xfrm>
            <a:off x="234892" y="2969703"/>
            <a:ext cx="2650921" cy="105701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5204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26D01-E7E6-4710-8E33-E66CC383B96D}"/>
              </a:ext>
            </a:extLst>
          </p:cNvPr>
          <p:cNvSpPr>
            <a:spLocks noGrp="1"/>
          </p:cNvSpPr>
          <p:nvPr>
            <p:ph type="title"/>
          </p:nvPr>
        </p:nvSpPr>
        <p:spPr>
          <a:xfrm>
            <a:off x="376805" y="389555"/>
            <a:ext cx="11300670" cy="1325563"/>
          </a:xfrm>
        </p:spPr>
        <p:txBody>
          <a:bodyPr/>
          <a:lstStyle/>
          <a:p>
            <a:r>
              <a:rPr lang="en-US" dirty="0"/>
              <a:t>Relationships between the different types of ball possession.</a:t>
            </a:r>
          </a:p>
        </p:txBody>
      </p:sp>
      <p:pic>
        <p:nvPicPr>
          <p:cNvPr id="4" name="Content Placeholder 3">
            <a:extLst>
              <a:ext uri="{FF2B5EF4-FFF2-40B4-BE49-F238E27FC236}">
                <a16:creationId xmlns:a16="http://schemas.microsoft.com/office/drawing/2014/main" id="{37BED3AE-37A1-4D89-BB56-1B535BBC697C}"/>
              </a:ext>
            </a:extLst>
          </p:cNvPr>
          <p:cNvPicPr>
            <a:picLocks noGrp="1"/>
          </p:cNvPicPr>
          <p:nvPr>
            <p:ph idx="1"/>
          </p:nvPr>
        </p:nvPicPr>
        <p:blipFill>
          <a:blip r:embed="rId2"/>
          <a:stretch>
            <a:fillRect/>
          </a:stretch>
        </p:blipFill>
        <p:spPr>
          <a:xfrm>
            <a:off x="376804" y="1715118"/>
            <a:ext cx="4711703" cy="4870240"/>
          </a:xfrm>
          <a:prstGeom prst="rect">
            <a:avLst/>
          </a:prstGeom>
        </p:spPr>
      </p:pic>
      <p:sp>
        <p:nvSpPr>
          <p:cNvPr id="5" name="Content Placeholder 8">
            <a:extLst>
              <a:ext uri="{FF2B5EF4-FFF2-40B4-BE49-F238E27FC236}">
                <a16:creationId xmlns:a16="http://schemas.microsoft.com/office/drawing/2014/main" id="{A0C1CB3F-49B0-48EB-9A78-D6B9E84F43F2}"/>
              </a:ext>
            </a:extLst>
          </p:cNvPr>
          <p:cNvSpPr txBox="1">
            <a:spLocks/>
          </p:cNvSpPr>
          <p:nvPr/>
        </p:nvSpPr>
        <p:spPr>
          <a:xfrm>
            <a:off x="5649903" y="1715118"/>
            <a:ext cx="6086295" cy="487024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buClrTx/>
              <a:buFont typeface="Arial" panose="020B0604020202020204" pitchFamily="34" charset="0"/>
              <a:buChar char="•"/>
            </a:pPr>
            <a:r>
              <a:rPr lang="en-US" sz="2800" dirty="0"/>
              <a:t>The time interval in which a player can do an action</a:t>
            </a:r>
          </a:p>
          <a:p>
            <a:pPr lvl="1">
              <a:buClrTx/>
              <a:buFont typeface="Arial" panose="020B0604020202020204" pitchFamily="34" charset="0"/>
              <a:buChar char="•"/>
            </a:pPr>
            <a:r>
              <a:rPr lang="en-US" sz="2800" dirty="0"/>
              <a:t>The configuration on the field during this time interval determines the tactical options available and their chances of success</a:t>
            </a:r>
          </a:p>
          <a:p>
            <a:pPr lvl="1">
              <a:buClrTx/>
              <a:buFont typeface="Arial" panose="020B0604020202020204" pitchFamily="34" charset="0"/>
              <a:buChar char="•"/>
            </a:pPr>
            <a:r>
              <a:rPr lang="en-US" sz="2800" dirty="0"/>
              <a:t>Excludes time when no influence can be exerted on the ball</a:t>
            </a:r>
          </a:p>
        </p:txBody>
      </p:sp>
      <p:sp>
        <p:nvSpPr>
          <p:cNvPr id="3" name="Rectangle 2">
            <a:extLst>
              <a:ext uri="{FF2B5EF4-FFF2-40B4-BE49-F238E27FC236}">
                <a16:creationId xmlns:a16="http://schemas.microsoft.com/office/drawing/2014/main" id="{8438739C-1461-4684-9763-BBD35F2FFE47}"/>
              </a:ext>
            </a:extLst>
          </p:cNvPr>
          <p:cNvSpPr/>
          <p:nvPr/>
        </p:nvSpPr>
        <p:spPr>
          <a:xfrm>
            <a:off x="302004" y="4471332"/>
            <a:ext cx="1015068" cy="46978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2948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26D01-E7E6-4710-8E33-E66CC383B96D}"/>
              </a:ext>
            </a:extLst>
          </p:cNvPr>
          <p:cNvSpPr>
            <a:spLocks noGrp="1"/>
          </p:cNvSpPr>
          <p:nvPr>
            <p:ph type="title"/>
          </p:nvPr>
        </p:nvSpPr>
        <p:spPr>
          <a:xfrm>
            <a:off x="376805" y="389555"/>
            <a:ext cx="11300670" cy="1325563"/>
          </a:xfrm>
        </p:spPr>
        <p:txBody>
          <a:bodyPr/>
          <a:lstStyle/>
          <a:p>
            <a:r>
              <a:rPr lang="en-US" dirty="0"/>
              <a:t>Relationships between the different types of ball possession.</a:t>
            </a:r>
          </a:p>
        </p:txBody>
      </p:sp>
      <p:pic>
        <p:nvPicPr>
          <p:cNvPr id="4" name="Content Placeholder 3">
            <a:extLst>
              <a:ext uri="{FF2B5EF4-FFF2-40B4-BE49-F238E27FC236}">
                <a16:creationId xmlns:a16="http://schemas.microsoft.com/office/drawing/2014/main" id="{37BED3AE-37A1-4D89-BB56-1B535BBC697C}"/>
              </a:ext>
            </a:extLst>
          </p:cNvPr>
          <p:cNvPicPr>
            <a:picLocks noGrp="1"/>
          </p:cNvPicPr>
          <p:nvPr>
            <p:ph idx="1"/>
          </p:nvPr>
        </p:nvPicPr>
        <p:blipFill>
          <a:blip r:embed="rId2"/>
          <a:stretch>
            <a:fillRect/>
          </a:stretch>
        </p:blipFill>
        <p:spPr>
          <a:xfrm>
            <a:off x="376804" y="1715118"/>
            <a:ext cx="4711703" cy="4870240"/>
          </a:xfrm>
          <a:prstGeom prst="rect">
            <a:avLst/>
          </a:prstGeom>
        </p:spPr>
      </p:pic>
      <p:sp>
        <p:nvSpPr>
          <p:cNvPr id="5" name="Content Placeholder 8">
            <a:extLst>
              <a:ext uri="{FF2B5EF4-FFF2-40B4-BE49-F238E27FC236}">
                <a16:creationId xmlns:a16="http://schemas.microsoft.com/office/drawing/2014/main" id="{A0C1CB3F-49B0-48EB-9A78-D6B9E84F43F2}"/>
              </a:ext>
            </a:extLst>
          </p:cNvPr>
          <p:cNvSpPr txBox="1">
            <a:spLocks/>
          </p:cNvSpPr>
          <p:nvPr/>
        </p:nvSpPr>
        <p:spPr>
          <a:xfrm>
            <a:off x="5649903" y="1715118"/>
            <a:ext cx="6086295" cy="487024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buClrTx/>
              <a:buFont typeface="Arial" panose="020B0604020202020204" pitchFamily="34" charset="0"/>
              <a:buChar char="•"/>
            </a:pPr>
            <a:r>
              <a:rPr lang="en-US" sz="2800" dirty="0"/>
              <a:t>Related to the level of control</a:t>
            </a:r>
          </a:p>
          <a:p>
            <a:pPr lvl="1">
              <a:buClrTx/>
              <a:buFont typeface="Arial" panose="020B0604020202020204" pitchFamily="34" charset="0"/>
              <a:buChar char="•"/>
            </a:pPr>
            <a:r>
              <a:rPr lang="en-US" sz="2800" dirty="0"/>
              <a:t>Not counted when player is under the pressure</a:t>
            </a:r>
          </a:p>
          <a:p>
            <a:pPr lvl="1">
              <a:buClrTx/>
              <a:buFont typeface="Arial" panose="020B0604020202020204" pitchFamily="34" charset="0"/>
              <a:buChar char="•"/>
            </a:pPr>
            <a:r>
              <a:rPr lang="en-US" sz="2800" dirty="0"/>
              <a:t>This distinction is made because it is only possible to draw reliable conclusions about team or individual tactics during game analysis if the ball is fully under control.</a:t>
            </a:r>
          </a:p>
        </p:txBody>
      </p:sp>
      <p:sp>
        <p:nvSpPr>
          <p:cNvPr id="3" name="Rectangle 2">
            <a:extLst>
              <a:ext uri="{FF2B5EF4-FFF2-40B4-BE49-F238E27FC236}">
                <a16:creationId xmlns:a16="http://schemas.microsoft.com/office/drawing/2014/main" id="{8438739C-1461-4684-9763-BBD35F2FFE47}"/>
              </a:ext>
            </a:extLst>
          </p:cNvPr>
          <p:cNvSpPr/>
          <p:nvPr/>
        </p:nvSpPr>
        <p:spPr>
          <a:xfrm>
            <a:off x="268448" y="4798502"/>
            <a:ext cx="1015068" cy="46978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6857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F7D07-596D-4E28-BAD2-C29202CAB1C0}"/>
              </a:ext>
            </a:extLst>
          </p:cNvPr>
          <p:cNvSpPr>
            <a:spLocks noGrp="1"/>
          </p:cNvSpPr>
          <p:nvPr>
            <p:ph type="title"/>
          </p:nvPr>
        </p:nvSpPr>
        <p:spPr/>
        <p:txBody>
          <a:bodyPr/>
          <a:lstStyle/>
          <a:p>
            <a:r>
              <a:rPr lang="en-US" dirty="0"/>
              <a:t>Detection of IBP &amp; IBA </a:t>
            </a:r>
            <a:r>
              <a:rPr lang="en-US" u="sng" dirty="0"/>
              <a:t>starting point</a:t>
            </a:r>
          </a:p>
        </p:txBody>
      </p:sp>
      <p:pic>
        <p:nvPicPr>
          <p:cNvPr id="5" name="Content Placeholder 4">
            <a:extLst>
              <a:ext uri="{FF2B5EF4-FFF2-40B4-BE49-F238E27FC236}">
                <a16:creationId xmlns:a16="http://schemas.microsoft.com/office/drawing/2014/main" id="{C4187671-AB20-4E62-8815-B18DC6D315A8}"/>
              </a:ext>
            </a:extLst>
          </p:cNvPr>
          <p:cNvPicPr>
            <a:picLocks noGrp="1" noChangeAspect="1"/>
          </p:cNvPicPr>
          <p:nvPr>
            <p:ph idx="1"/>
          </p:nvPr>
        </p:nvPicPr>
        <p:blipFill>
          <a:blip r:embed="rId2"/>
          <a:stretch>
            <a:fillRect/>
          </a:stretch>
        </p:blipFill>
        <p:spPr>
          <a:xfrm>
            <a:off x="1574541" y="1575427"/>
            <a:ext cx="9042918" cy="3707146"/>
          </a:xfrm>
        </p:spPr>
      </p:pic>
      <p:pic>
        <p:nvPicPr>
          <p:cNvPr id="7" name="Picture 6">
            <a:extLst>
              <a:ext uri="{FF2B5EF4-FFF2-40B4-BE49-F238E27FC236}">
                <a16:creationId xmlns:a16="http://schemas.microsoft.com/office/drawing/2014/main" id="{54B026B8-955E-41AD-8AE7-8D23EFE84ADA}"/>
              </a:ext>
            </a:extLst>
          </p:cNvPr>
          <p:cNvPicPr>
            <a:picLocks noChangeAspect="1"/>
          </p:cNvPicPr>
          <p:nvPr/>
        </p:nvPicPr>
        <p:blipFill>
          <a:blip r:embed="rId3"/>
          <a:stretch>
            <a:fillRect/>
          </a:stretch>
        </p:blipFill>
        <p:spPr>
          <a:xfrm>
            <a:off x="4219575" y="5384173"/>
            <a:ext cx="3752850" cy="1228725"/>
          </a:xfrm>
          <a:prstGeom prst="rect">
            <a:avLst/>
          </a:prstGeom>
        </p:spPr>
      </p:pic>
    </p:spTree>
    <p:extLst>
      <p:ext uri="{BB962C8B-B14F-4D97-AF65-F5344CB8AC3E}">
        <p14:creationId xmlns:p14="http://schemas.microsoft.com/office/powerpoint/2010/main" val="2164196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552</Words>
  <Application>Microsoft Office PowerPoint</Application>
  <PresentationFormat>Widescreen</PresentationFormat>
  <Paragraphs>42</Paragraphs>
  <Slides>13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MinionPro-Regular</vt:lpstr>
      <vt:lpstr>OpenSans</vt:lpstr>
      <vt:lpstr>Arial</vt:lpstr>
      <vt:lpstr>Calibri</vt:lpstr>
      <vt:lpstr>Calibri Light</vt:lpstr>
      <vt:lpstr>Times New Roman</vt:lpstr>
      <vt:lpstr>Office Theme</vt:lpstr>
      <vt:lpstr>Individual ball possession in soccer</vt:lpstr>
      <vt:lpstr>Foreword</vt:lpstr>
      <vt:lpstr>Hierarchy of soccer constructs.</vt:lpstr>
      <vt:lpstr>PowerPoint Presentation</vt:lpstr>
      <vt:lpstr>Relationships between the different types of ball possession.</vt:lpstr>
      <vt:lpstr>Relationships between the different types of ball possession.</vt:lpstr>
      <vt:lpstr>Relationships between the different types of ball possession.</vt:lpstr>
      <vt:lpstr>Relationships between the different types of ball possession.</vt:lpstr>
      <vt:lpstr>Detection of IBP &amp; IBA starting point</vt:lpstr>
      <vt:lpstr>Detection of IBA endpoint</vt:lpstr>
      <vt:lpstr>Quality of IBA &amp; IBP detection</vt:lpstr>
      <vt:lpstr>Results.</vt:lpstr>
      <vt:lpstr>Heatmaps based on all positions (left) compared to positions during IBC (right).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Individual ball possession in soccer</dc:title>
  <dc:creator>Georgii Mola Bogdan</dc:creator>
  <cp:lastModifiedBy>Georgii Mola Bogdan</cp:lastModifiedBy>
  <cp:revision>17</cp:revision>
  <dcterms:created xsi:type="dcterms:W3CDTF">2021-07-06T10:56:40Z</dcterms:created>
  <dcterms:modified xsi:type="dcterms:W3CDTF">2021-07-07T05:10:02Z</dcterms:modified>
</cp:coreProperties>
</file>