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4"/>
  </p:sldMasterIdLst>
  <p:notesMasterIdLst>
    <p:notesMasterId r:id="rId19"/>
  </p:notesMasterIdLst>
  <p:sldIdLst>
    <p:sldId id="256" r:id="rId5"/>
    <p:sldId id="295" r:id="rId6"/>
    <p:sldId id="258" r:id="rId7"/>
    <p:sldId id="294" r:id="rId8"/>
    <p:sldId id="296" r:id="rId9"/>
    <p:sldId id="297" r:id="rId10"/>
    <p:sldId id="302" r:id="rId11"/>
    <p:sldId id="298" r:id="rId12"/>
    <p:sldId id="299" r:id="rId13"/>
    <p:sldId id="300" r:id="rId14"/>
    <p:sldId id="303" r:id="rId15"/>
    <p:sldId id="305" r:id="rId16"/>
    <p:sldId id="301" r:id="rId17"/>
    <p:sldId id="306" r:id="rId18"/>
  </p:sldIdLst>
  <p:sldSz cx="9144000" cy="5143500" type="screen16x9"/>
  <p:notesSz cx="6858000" cy="9144000"/>
  <p:embeddedFontLst>
    <p:embeddedFont>
      <p:font typeface="Roboto Slab" pitchFamily="2" charset="0"/>
      <p:regular r:id="rId20"/>
      <p:bold r:id="rId21"/>
    </p:embeddedFont>
    <p:embeddedFont>
      <p:font typeface="Source Sans Pro" panose="020B050303040302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723C9C-522B-4423-87FC-78EBB9907510}">
  <a:tblStyle styleId="{9C723C9C-522B-4423-87FC-78EBB99075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63959"/>
  </p:normalViewPr>
  <p:slideViewPr>
    <p:cSldViewPr snapToGrid="0">
      <p:cViewPr varScale="1">
        <p:scale>
          <a:sx n="97" d="100"/>
          <a:sy n="97" d="100"/>
        </p:scale>
        <p:origin x="20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7578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788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0060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7633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479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5098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0008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0884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641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8440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5584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00185" y="1991850"/>
            <a:ext cx="5807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37531" y="463007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790243" y="4182401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893253" y="3333348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771302" y="4923775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386266" y="50813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79460" y="2703980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61540" y="643097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07235" y="1080863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314019" y="3625322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882858" y="4186761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58313" y="1596559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1396483" y="226428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617492" y="2000594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3425273" y="387880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8014029" y="4567546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7.11180" TargetMode="External"/><Relationship Id="rId7" Type="http://schemas.openxmlformats.org/officeDocument/2006/relationships/hyperlink" Target="https://www.youtube.com/watch?v=esQvSg2qeS0&amp;t=44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sN5y2frNig&amp;t=36s" TargetMode="External"/><Relationship Id="rId5" Type="http://schemas.openxmlformats.org/officeDocument/2006/relationships/hyperlink" Target="https://ai.googleblog.com/2019/06/introducing-google-research-football.html" TargetMode="External"/><Relationship Id="rId4" Type="http://schemas.openxmlformats.org/officeDocument/2006/relationships/hyperlink" Target="https://github.com/google-research/footbal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ctrTitle"/>
          </p:nvPr>
        </p:nvSpPr>
        <p:spPr>
          <a:xfrm>
            <a:off x="1668300" y="1419854"/>
            <a:ext cx="5807400" cy="16800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3600" dirty="0"/>
              <a:t>Google Research Football:</a:t>
            </a:r>
            <a:br>
              <a:rPr lang="en" sz="4800" dirty="0"/>
            </a:br>
            <a:r>
              <a:rPr lang="en-US" sz="2800" b="0" dirty="0"/>
              <a:t>A Novel Reinforcement Learning Environment 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A9D387-F342-6945-8F2F-2B4A2CCBCFF8}"/>
              </a:ext>
            </a:extLst>
          </p:cNvPr>
          <p:cNvSpPr txBox="1"/>
          <p:nvPr/>
        </p:nvSpPr>
        <p:spPr>
          <a:xfrm>
            <a:off x="5492465" y="586597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91EA"/>
                </a:solidFill>
                <a:latin typeface="Roboto Slab"/>
                <a:ea typeface="Roboto Slab"/>
                <a:sym typeface="Roboto Slab"/>
              </a:rPr>
              <a:t>Paper Club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F58B71-1C07-BB4F-B5C4-2FADD44A4F9C}"/>
              </a:ext>
            </a:extLst>
          </p:cNvPr>
          <p:cNvSpPr txBox="1"/>
          <p:nvPr/>
        </p:nvSpPr>
        <p:spPr>
          <a:xfrm>
            <a:off x="1668300" y="3409928"/>
            <a:ext cx="4826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1EA"/>
                </a:solidFill>
                <a:latin typeface="Roboto Slab"/>
                <a:ea typeface="Roboto Slab"/>
                <a:sym typeface="Roboto Slab"/>
              </a:rPr>
              <a:t>Conference: AAAI-20</a:t>
            </a:r>
          </a:p>
          <a:p>
            <a:r>
              <a:rPr lang="en-US" sz="2000" dirty="0">
                <a:solidFill>
                  <a:srgbClr val="0091EA"/>
                </a:solidFill>
                <a:latin typeface="Roboto Slab"/>
                <a:ea typeface="Roboto Slab"/>
                <a:sym typeface="Roboto Slab"/>
              </a:rPr>
              <a:t>Authors: Google Research, Brain Team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85672-F99D-A34A-A27C-1E350423A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792"/>
            <a:ext cx="9144000" cy="39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32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1227924" y="308120"/>
            <a:ext cx="7129926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800" dirty="0"/>
              <a:t>Football Academy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786149" y="1261700"/>
            <a:ext cx="7841015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CFD8DC"/>
              </a:buClr>
            </a:pPr>
            <a:r>
              <a:rPr lang="en-US" i="1" dirty="0"/>
              <a:t>Empty Goal and Empty Goal Close;</a:t>
            </a:r>
            <a:endParaRPr lang="en-US" dirty="0"/>
          </a:p>
          <a:p>
            <a:pPr>
              <a:buClr>
                <a:srgbClr val="CFD8DC"/>
              </a:buClr>
            </a:pPr>
            <a:r>
              <a:rPr lang="en-US" i="1" dirty="0"/>
              <a:t>Run to Score and Run to Score with Keeper; </a:t>
            </a:r>
            <a:endParaRPr lang="en-US" dirty="0"/>
          </a:p>
          <a:p>
            <a:pPr>
              <a:buClr>
                <a:srgbClr val="CFD8DC"/>
              </a:buClr>
            </a:pPr>
            <a:r>
              <a:rPr lang="en-US" i="1" dirty="0"/>
              <a:t>Pass and Shoot with Keeper and Run, Pass and Shoot;</a:t>
            </a:r>
            <a:endParaRPr lang="en-US" dirty="0"/>
          </a:p>
          <a:p>
            <a:pPr>
              <a:buClr>
                <a:srgbClr val="CFD8DC"/>
              </a:buClr>
            </a:pPr>
            <a:r>
              <a:rPr lang="en-US" i="1" dirty="0"/>
              <a:t>3 versus 1 with Keeper;</a:t>
            </a:r>
            <a:endParaRPr lang="el-GR" dirty="0"/>
          </a:p>
          <a:p>
            <a:pPr>
              <a:buClr>
                <a:srgbClr val="CFD8DC"/>
              </a:buClr>
            </a:pPr>
            <a:r>
              <a:rPr lang="en-US" i="1" dirty="0"/>
              <a:t>Easy and Hard Counter-Attack;</a:t>
            </a:r>
            <a:endParaRPr lang="en-US" dirty="0"/>
          </a:p>
          <a:p>
            <a:pPr>
              <a:buClr>
                <a:srgbClr val="CFD8DC"/>
              </a:buClr>
            </a:pPr>
            <a:r>
              <a:rPr lang="en-US" i="1" dirty="0"/>
              <a:t>Corner;</a:t>
            </a:r>
            <a:endParaRPr lang="en-US" dirty="0"/>
          </a:p>
          <a:p>
            <a:r>
              <a:rPr lang="en-US" i="1" dirty="0"/>
              <a:t>11 versus 11 with Lazy Opponents.</a:t>
            </a:r>
            <a:endParaRPr lang="en-US" dirty="0"/>
          </a:p>
          <a:p>
            <a:pPr>
              <a:buFontTx/>
              <a:buChar char="-"/>
            </a:pPr>
            <a:endParaRPr lang="en-US" i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◎"/>
            </a:pPr>
            <a:endParaRPr lang="en-US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◎"/>
            </a:pP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3648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1227924" y="308120"/>
            <a:ext cx="7129926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800" dirty="0"/>
              <a:t>Algorithms applied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786149" y="1261700"/>
            <a:ext cx="7841015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CFD8DC"/>
              </a:buClr>
            </a:pPr>
            <a:r>
              <a:rPr lang="en-US" b="1" dirty="0"/>
              <a:t>IMPALA</a:t>
            </a:r>
            <a:r>
              <a:rPr lang="en-US" dirty="0"/>
              <a:t> - Importance Weighted Actor-Learner </a:t>
            </a:r>
            <a:r>
              <a:rPr lang="en-US" dirty="0" err="1"/>
              <a:t>Architec</a:t>
            </a:r>
            <a:r>
              <a:rPr lang="en-US" dirty="0"/>
              <a:t>- </a:t>
            </a:r>
            <a:r>
              <a:rPr lang="en-US" dirty="0" err="1"/>
              <a:t>ture</a:t>
            </a:r>
            <a:r>
              <a:rPr lang="en-US" dirty="0"/>
              <a:t> (</a:t>
            </a:r>
            <a:r>
              <a:rPr lang="en-US" dirty="0" err="1"/>
              <a:t>Espeholt</a:t>
            </a:r>
            <a:r>
              <a:rPr lang="en-US" dirty="0"/>
              <a:t> et al., 2018) </a:t>
            </a:r>
          </a:p>
          <a:p>
            <a:pPr>
              <a:buClr>
                <a:srgbClr val="CFD8DC"/>
              </a:buClr>
            </a:pPr>
            <a:r>
              <a:rPr lang="en-US" b="1"/>
              <a:t>PPO</a:t>
            </a:r>
            <a:r>
              <a:rPr lang="en-US"/>
              <a:t> - </a:t>
            </a:r>
            <a:r>
              <a:rPr lang="en-US" dirty="0"/>
              <a:t>Proximal Policy Optimization (Schulman et al., 2017);</a:t>
            </a:r>
          </a:p>
          <a:p>
            <a:pPr>
              <a:buClr>
                <a:srgbClr val="CFD8DC"/>
              </a:buClr>
            </a:pPr>
            <a:r>
              <a:rPr lang="en-US" b="1" dirty="0"/>
              <a:t>Ape-X DQN </a:t>
            </a:r>
            <a:r>
              <a:rPr lang="en-US" i="1" dirty="0"/>
              <a:t>– version of a family of  </a:t>
            </a:r>
            <a:r>
              <a:rPr lang="en-US" dirty="0"/>
              <a:t>Q-learning algorithms.</a:t>
            </a:r>
          </a:p>
          <a:p>
            <a:pPr>
              <a:buClr>
                <a:srgbClr val="CFD8DC"/>
              </a:buClr>
            </a:pPr>
            <a:endParaRPr lang="en-US"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0193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1227924" y="308120"/>
            <a:ext cx="7129926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800" dirty="0"/>
              <a:t>Results for state-of-the-art algorithms</a:t>
            </a:r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9A2499-42F5-D949-A777-CD2BB3490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79" y="1010720"/>
            <a:ext cx="4927600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F44B18-AC50-4342-B289-555E491D6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700" y="2914651"/>
            <a:ext cx="4699000" cy="203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8D03-A7F9-134E-ABD8-FB549BF6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292" y="2228849"/>
            <a:ext cx="3398078" cy="4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22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1227924" y="308120"/>
            <a:ext cx="7129926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800" dirty="0"/>
              <a:t>Links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786149" y="1261700"/>
            <a:ext cx="7841015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CFD8DC"/>
              </a:buClr>
            </a:pPr>
            <a:r>
              <a:rPr lang="en-US" dirty="0">
                <a:hlinkClick r:id="rId3"/>
              </a:rPr>
              <a:t>Paper on </a:t>
            </a:r>
            <a:r>
              <a:rPr lang="en-US" dirty="0" err="1">
                <a:hlinkClick r:id="rId3"/>
              </a:rPr>
              <a:t>arXiv</a:t>
            </a:r>
            <a:endParaRPr lang="en-US" dirty="0"/>
          </a:p>
          <a:p>
            <a:pPr>
              <a:buClr>
                <a:srgbClr val="CFD8DC"/>
              </a:buClr>
            </a:pPr>
            <a:r>
              <a:rPr lang="en-US" dirty="0">
                <a:hlinkClick r:id="rId4"/>
              </a:rPr>
              <a:t>GitHub repository</a:t>
            </a:r>
            <a:endParaRPr lang="en-US" dirty="0"/>
          </a:p>
          <a:p>
            <a:pPr>
              <a:buClr>
                <a:srgbClr val="CFD8DC"/>
              </a:buClr>
            </a:pPr>
            <a:r>
              <a:rPr lang="en-US" dirty="0">
                <a:hlinkClick r:id="rId5"/>
              </a:rPr>
              <a:t>Blogpost with an announcement</a:t>
            </a:r>
            <a:endParaRPr lang="en-US" dirty="0"/>
          </a:p>
          <a:p>
            <a:pPr>
              <a:buClr>
                <a:srgbClr val="CFD8DC"/>
              </a:buClr>
            </a:pPr>
            <a:r>
              <a:rPr lang="en-US" dirty="0">
                <a:hlinkClick r:id="rId6"/>
              </a:rPr>
              <a:t>Presentation by the lead researcher</a:t>
            </a:r>
            <a:endParaRPr lang="en-US" dirty="0"/>
          </a:p>
          <a:p>
            <a:pPr>
              <a:buClr>
                <a:srgbClr val="CFD8DC"/>
              </a:buClr>
            </a:pPr>
            <a:r>
              <a:rPr lang="en-US" dirty="0">
                <a:hlinkClick r:id="rId7"/>
              </a:rPr>
              <a:t>More recent presentation by another researcher</a:t>
            </a:r>
            <a:endParaRPr lang="en-US" dirty="0"/>
          </a:p>
          <a:p>
            <a:pPr>
              <a:buClr>
                <a:srgbClr val="CFD8DC"/>
              </a:buClr>
            </a:pPr>
            <a:endParaRPr lang="en-US"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982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69A66-26BE-6743-B254-D44AC0653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01C97-2D9F-DF48-B9B2-287A05153E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5" name="Google Research Football" descr="Google Research Football">
            <a:hlinkClick r:id="" action="ppaction://media"/>
            <a:extLst>
              <a:ext uri="{FF2B5EF4-FFF2-40B4-BE49-F238E27FC236}">
                <a16:creationId xmlns:a16="http://schemas.microsoft.com/office/drawing/2014/main" id="{ED23507D-B027-6242-A242-A9462E2852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632" y="1126793"/>
            <a:ext cx="6832736" cy="38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1637500" y="592744"/>
            <a:ext cx="5642100" cy="476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Key Contributions</a:t>
            </a:r>
            <a:endParaRPr sz="2400" b="1" dirty="0"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4294967295"/>
          </p:nvPr>
        </p:nvSpPr>
        <p:spPr>
          <a:xfrm>
            <a:off x="926088" y="1280224"/>
            <a:ext cx="7495548" cy="30196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i="1" dirty="0"/>
              <a:t>Football Engine</a:t>
            </a:r>
            <a:r>
              <a:rPr lang="en-US" sz="1800" dirty="0"/>
              <a:t>, a highly-optimized game engine that simulates the game of football, </a:t>
            </a:r>
          </a:p>
          <a:p>
            <a:r>
              <a:rPr lang="en-US" sz="1800" i="1" dirty="0"/>
              <a:t>Football Benchmarks</a:t>
            </a:r>
            <a:r>
              <a:rPr lang="en-US" sz="1800" dirty="0"/>
              <a:t>, a versatile set of benchmark tasks of varying difficulties that can be used to compare different algorithms, </a:t>
            </a:r>
          </a:p>
          <a:p>
            <a:r>
              <a:rPr lang="en-US" sz="1800" i="1" dirty="0"/>
              <a:t>Football Academy</a:t>
            </a:r>
            <a:r>
              <a:rPr lang="en-US" sz="1800" dirty="0"/>
              <a:t>, a set of progressively harder and diverse reinforcement learning scenarios, </a:t>
            </a:r>
          </a:p>
          <a:p>
            <a:r>
              <a:rPr lang="en-US" sz="1800" dirty="0"/>
              <a:t>Evaluation of state-of-the-art algorithms on both the </a:t>
            </a:r>
            <a:r>
              <a:rPr lang="en-US" sz="1800" i="1" dirty="0"/>
              <a:t>Football Benchmarks </a:t>
            </a:r>
            <a:r>
              <a:rPr lang="en-US" sz="1800" dirty="0"/>
              <a:t>and the </a:t>
            </a:r>
            <a:r>
              <a:rPr lang="en-US" sz="1800" i="1" dirty="0"/>
              <a:t>Football Academy</a:t>
            </a:r>
            <a:r>
              <a:rPr lang="en-US" sz="1800" dirty="0"/>
              <a:t>, providing an extensive set of reference results for future comparison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1227924" y="308120"/>
            <a:ext cx="7129926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Paper structure</a:t>
            </a:r>
            <a:endParaRPr sz="2600" dirty="0"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7292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◎"/>
            </a:pPr>
            <a:r>
              <a:rPr lang="en-US" dirty="0"/>
              <a:t>Introduction</a:t>
            </a:r>
          </a:p>
          <a:p>
            <a:r>
              <a:rPr lang="en-US" dirty="0"/>
              <a:t>Motivation and Other Related Work </a:t>
            </a:r>
          </a:p>
          <a:p>
            <a:r>
              <a:rPr lang="en-US" dirty="0"/>
              <a:t>Football Engine </a:t>
            </a:r>
          </a:p>
          <a:p>
            <a:r>
              <a:rPr lang="en-US" dirty="0"/>
              <a:t>Football Benchmarks </a:t>
            </a:r>
          </a:p>
          <a:p>
            <a:r>
              <a:rPr lang="en-US" dirty="0"/>
              <a:t>Football Academy</a:t>
            </a:r>
          </a:p>
          <a:p>
            <a:r>
              <a:rPr lang="en-US" dirty="0"/>
              <a:t>Promising Research Directions</a:t>
            </a:r>
          </a:p>
          <a:p>
            <a:r>
              <a:rPr lang="en-US" dirty="0"/>
              <a:t>Conclusions </a:t>
            </a:r>
          </a:p>
          <a:p>
            <a:endParaRPr lang="en-US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◎"/>
            </a:pPr>
            <a:endParaRPr lang="en-US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◎"/>
            </a:pP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A559B7CE-B296-4367-B5DE-E252526B1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49" y="473252"/>
            <a:ext cx="4762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17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1227924" y="308120"/>
            <a:ext cx="7129926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800" dirty="0"/>
              <a:t>Motivation and Other Related Work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7292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Problems with other environments, addressed in GRF:</a:t>
            </a:r>
          </a:p>
          <a:p>
            <a:pPr>
              <a:buFontTx/>
              <a:buChar char="-"/>
            </a:pPr>
            <a:r>
              <a:rPr lang="en-US" dirty="0"/>
              <a:t>Easy to solve (</a:t>
            </a:r>
            <a:r>
              <a:rPr lang="en-US" i="1" dirty="0"/>
              <a:t>Atari games</a:t>
            </a:r>
            <a:r>
              <a:rPr lang="en-US" dirty="0"/>
              <a:t>, </a:t>
            </a:r>
            <a:r>
              <a:rPr lang="en-US" i="1" dirty="0"/>
              <a:t>DeepMind Lab, etc.</a:t>
            </a:r>
            <a:r>
              <a:rPr lang="en-US" dirty="0"/>
              <a:t>);</a:t>
            </a:r>
          </a:p>
          <a:p>
            <a:pPr>
              <a:buFontTx/>
              <a:buChar char="-"/>
            </a:pPr>
            <a:r>
              <a:rPr lang="en-US" dirty="0"/>
              <a:t>Computationally expensive (</a:t>
            </a:r>
            <a:r>
              <a:rPr lang="en-US" i="1" dirty="0" err="1"/>
              <a:t>Starcraft</a:t>
            </a:r>
            <a:r>
              <a:rPr lang="en-US" i="1" dirty="0"/>
              <a:t> II, Dota 2, etc.</a:t>
            </a:r>
            <a:r>
              <a:rPr lang="en-US" dirty="0"/>
              <a:t>);</a:t>
            </a:r>
            <a:endParaRPr lang="ru-RU" dirty="0"/>
          </a:p>
          <a:p>
            <a:pPr>
              <a:buFontTx/>
              <a:buChar char="-"/>
            </a:pPr>
            <a:r>
              <a:rPr lang="en-US" dirty="0"/>
              <a:t>Lack of stochasticity – real-world is not deterministic;</a:t>
            </a:r>
          </a:p>
          <a:p>
            <a:pPr>
              <a:buFontTx/>
              <a:buChar char="-"/>
            </a:pPr>
            <a:r>
              <a:rPr lang="en-US" dirty="0"/>
              <a:t>Lack of open-source license;</a:t>
            </a:r>
          </a:p>
          <a:p>
            <a:pPr>
              <a:buFontTx/>
              <a:buChar char="-"/>
            </a:pPr>
            <a:r>
              <a:rPr lang="en-US" dirty="0"/>
              <a:t>Single-player;</a:t>
            </a:r>
          </a:p>
          <a:p>
            <a:pPr>
              <a:buFontTx/>
              <a:buChar char="-"/>
            </a:pPr>
            <a:r>
              <a:rPr lang="en-US" dirty="0"/>
              <a:t>Other football environments focus on low-level controls</a:t>
            </a:r>
          </a:p>
          <a:p>
            <a:pPr>
              <a:buFontTx/>
              <a:buChar char="-"/>
            </a:pPr>
            <a:endParaRPr lang="en-US" i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◎"/>
            </a:pPr>
            <a:endParaRPr lang="en-US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◎"/>
            </a:pP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368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1227924" y="308120"/>
            <a:ext cx="7129926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800" dirty="0"/>
              <a:t>Football Engine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786149" y="1261700"/>
            <a:ext cx="7841015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CFD8DC"/>
              </a:buClr>
            </a:pPr>
            <a:r>
              <a:rPr lang="en-US" dirty="0">
                <a:solidFill>
                  <a:srgbClr val="263238"/>
                </a:solidFill>
              </a:rPr>
              <a:t>Based on </a:t>
            </a:r>
            <a:r>
              <a:rPr lang="en-US" i="1" dirty="0" err="1">
                <a:solidFill>
                  <a:srgbClr val="263238"/>
                </a:solidFill>
              </a:rPr>
              <a:t>GameplayFootball</a:t>
            </a:r>
            <a:r>
              <a:rPr lang="en-US" dirty="0">
                <a:solidFill>
                  <a:srgbClr val="263238"/>
                </a:solidFill>
              </a:rPr>
              <a:t>  simulator, which i</a:t>
            </a:r>
            <a:r>
              <a:rPr lang="en-US" dirty="0"/>
              <a:t>mplements football game under standard rules.</a:t>
            </a:r>
          </a:p>
          <a:p>
            <a:pPr>
              <a:buClr>
                <a:srgbClr val="CFD8DC"/>
              </a:buClr>
            </a:pPr>
            <a:r>
              <a:rPr lang="en-US" dirty="0"/>
              <a:t>Opponent AI Built-in Bots with variable difficulty (0 to 1).</a:t>
            </a:r>
          </a:p>
          <a:p>
            <a:pPr marL="76200" indent="0">
              <a:buClr>
                <a:srgbClr val="CFD8DC"/>
              </a:buClr>
              <a:buNone/>
            </a:pPr>
            <a:r>
              <a:rPr lang="en-US" dirty="0"/>
              <a:t>Levels: easy (</a:t>
            </a:r>
            <a:r>
              <a:rPr lang="el-GR" dirty="0"/>
              <a:t>θ = 0.05), </a:t>
            </a:r>
            <a:r>
              <a:rPr lang="en-US" dirty="0"/>
              <a:t>medium (</a:t>
            </a:r>
            <a:r>
              <a:rPr lang="el-GR" dirty="0"/>
              <a:t>θ </a:t>
            </a:r>
            <a:r>
              <a:rPr lang="en-US" dirty="0"/>
              <a:t> </a:t>
            </a:r>
            <a:r>
              <a:rPr lang="el-GR" dirty="0"/>
              <a:t>= 0.6), </a:t>
            </a:r>
            <a:r>
              <a:rPr lang="en-US" dirty="0"/>
              <a:t>and hard (</a:t>
            </a:r>
            <a:r>
              <a:rPr lang="el-GR" dirty="0"/>
              <a:t>θ </a:t>
            </a:r>
            <a:r>
              <a:rPr lang="en-US" dirty="0"/>
              <a:t> </a:t>
            </a:r>
            <a:r>
              <a:rPr lang="el-GR" dirty="0"/>
              <a:t>= 0.95) </a:t>
            </a:r>
          </a:p>
          <a:p>
            <a:pPr>
              <a:buClr>
                <a:srgbClr val="CFD8DC"/>
              </a:buClr>
            </a:pPr>
            <a:r>
              <a:rPr lang="en-US" dirty="0"/>
              <a:t>Stochastic or deterministic mode.</a:t>
            </a:r>
          </a:p>
          <a:p>
            <a:pPr>
              <a:buClr>
                <a:srgbClr val="CFD8DC"/>
              </a:buClr>
            </a:pPr>
            <a:r>
              <a:rPr lang="en-US" dirty="0"/>
              <a:t>Compatible with a widely used </a:t>
            </a:r>
            <a:r>
              <a:rPr lang="en-US" dirty="0" err="1"/>
              <a:t>OpenAI</a:t>
            </a:r>
            <a:r>
              <a:rPr lang="en-US" dirty="0"/>
              <a:t> Gym API.</a:t>
            </a:r>
          </a:p>
          <a:p>
            <a:pPr lvl="0">
              <a:buClr>
                <a:srgbClr val="CFD8DC"/>
              </a:buClr>
            </a:pPr>
            <a:r>
              <a:rPr lang="en-US" dirty="0"/>
              <a:t>Written in highly optimized C++ code.</a:t>
            </a:r>
          </a:p>
          <a:p>
            <a:pPr lvl="0">
              <a:buClr>
                <a:srgbClr val="CFD8DC"/>
              </a:buClr>
            </a:pPr>
            <a:endParaRPr lang="en-US" dirty="0"/>
          </a:p>
          <a:p>
            <a:pPr>
              <a:buFontTx/>
              <a:buChar char="-"/>
            </a:pPr>
            <a:endParaRPr lang="en-US" i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◎"/>
            </a:pPr>
            <a:endParaRPr lang="en-US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◎"/>
            </a:pP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568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1227924" y="308120"/>
            <a:ext cx="7129926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800" dirty="0"/>
              <a:t>Scalability</a:t>
            </a:r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2C4D8C-3705-4F4B-8602-CE6C92B5F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235" y="929260"/>
            <a:ext cx="5093530" cy="421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33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F731DE-12EC-EF40-8B22-1431F5EE1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95" y="183392"/>
            <a:ext cx="7995155" cy="4176573"/>
          </a:xfrm>
          <a:prstGeom prst="rect">
            <a:avLst/>
          </a:prstGeom>
        </p:spPr>
      </p:pic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3484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C84046-0AF9-C443-9AC1-8581139C0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9" y="713759"/>
            <a:ext cx="7406033" cy="40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55695"/>
      </p:ext>
    </p:extLst>
  </p:cSld>
  <p:clrMapOvr>
    <a:masterClrMapping/>
  </p:clrMapOvr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263238"/>
      </a:dk1>
      <a:lt1>
        <a:srgbClr val="FFFFFF"/>
      </a:lt1>
      <a:dk2>
        <a:srgbClr val="607D8B"/>
      </a:dk2>
      <a:lt2>
        <a:srgbClr val="ECEFF1"/>
      </a:lt2>
      <a:accent1>
        <a:srgbClr val="0091EA"/>
      </a:accent1>
      <a:accent2>
        <a:srgbClr val="0053A3"/>
      </a:accent2>
      <a:accent3>
        <a:srgbClr val="607D8B"/>
      </a:accent3>
      <a:accent4>
        <a:srgbClr val="CFD8DC"/>
      </a:accent4>
      <a:accent5>
        <a:srgbClr val="ECEFF1"/>
      </a:accent5>
      <a:accent6>
        <a:srgbClr val="ACDBF8"/>
      </a:accent6>
      <a:hlink>
        <a:srgbClr val="0091E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5B0C1634E1F34BA138F9D499D3CB3E" ma:contentTypeVersion="0" ma:contentTypeDescription="Create a new document." ma:contentTypeScope="" ma:versionID="a06b25a8fa7b6d6107e8905391acf2d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413257cd9829394d17656a545d5fa4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F94015-446A-4CFB-A3C8-659682DAD53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49CE890-84CE-4573-814C-30472684A7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FABA21F-7EE7-4AE8-A904-9EE50AD18F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376</Words>
  <Application>Microsoft Macintosh PowerPoint</Application>
  <PresentationFormat>On-screen Show (16:9)</PresentationFormat>
  <Paragraphs>71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Source Sans Pro</vt:lpstr>
      <vt:lpstr>Arial</vt:lpstr>
      <vt:lpstr>Roboto Slab</vt:lpstr>
      <vt:lpstr>Cordelia template</vt:lpstr>
      <vt:lpstr>Google Research Football: A Novel Reinforcement Learning Environment </vt:lpstr>
      <vt:lpstr>Paper video</vt:lpstr>
      <vt:lpstr>Key Contributions</vt:lpstr>
      <vt:lpstr>Paper structure</vt:lpstr>
      <vt:lpstr>Motivation and Other Related Work</vt:lpstr>
      <vt:lpstr>Football Engine</vt:lpstr>
      <vt:lpstr>Scalability</vt:lpstr>
      <vt:lpstr>PowerPoint Presentation</vt:lpstr>
      <vt:lpstr>PowerPoint Presentation</vt:lpstr>
      <vt:lpstr>PowerPoint Presentation</vt:lpstr>
      <vt:lpstr>Football Academy</vt:lpstr>
      <vt:lpstr>Algorithms applied</vt:lpstr>
      <vt:lpstr>Results for state-of-the-art algorithms</vt:lpstr>
      <vt:lpstr>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Reboot</dc:title>
  <cp:lastModifiedBy>Microsoft Office User</cp:lastModifiedBy>
  <cp:revision>35</cp:revision>
  <dcterms:modified xsi:type="dcterms:W3CDTF">2021-07-02T06:22:51Z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0x010100435B0C1634E1F34BA138F9D499D3CB3E</vt:lpwstr>
  </property>
</Properties>
</file>