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4"/>
  </p:notesMasterIdLst>
  <p:sldIdLst>
    <p:sldId id="256" r:id="rId2"/>
    <p:sldId id="285" r:id="rId3"/>
    <p:sldId id="258" r:id="rId4"/>
    <p:sldId id="286" r:id="rId5"/>
    <p:sldId id="287" r:id="rId6"/>
    <p:sldId id="261" r:id="rId7"/>
    <p:sldId id="288" r:id="rId8"/>
    <p:sldId id="289" r:id="rId9"/>
    <p:sldId id="290" r:id="rId10"/>
    <p:sldId id="291" r:id="rId11"/>
    <p:sldId id="292" r:id="rId12"/>
    <p:sldId id="293" r:id="rId13"/>
  </p:sldIdLst>
  <p:sldSz cx="9144000" cy="5143500" type="screen16x9"/>
  <p:notesSz cx="6858000" cy="9144000"/>
  <p:embeddedFontLst>
    <p:embeddedFont>
      <p:font typeface="Roboto Slab" panose="020B0604020202020204" charset="0"/>
      <p:regular r:id="rId15"/>
      <p:bold r:id="rId16"/>
    </p:embeddedFont>
    <p:embeddedFont>
      <p:font typeface="Source Sans Pro" panose="020B0503030403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723C9C-522B-4423-87FC-78EBB9907510}">
  <a:tblStyle styleId="{9C723C9C-522B-4423-87FC-78EBB99075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8580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7447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054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5476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3844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185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7065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8610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7387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00185" y="1991850"/>
            <a:ext cx="5807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337531" y="463007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790243" y="4182401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893253" y="3333348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771302" y="4923775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386266" y="50813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79460" y="2703980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61540" y="643097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507235" y="1080863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314019" y="3625322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8882858" y="4186761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58313" y="1596559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396483" y="226428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617492" y="2000594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3425273" y="387880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8014029" y="4567546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ctrTitle"/>
          </p:nvPr>
        </p:nvSpPr>
        <p:spPr>
          <a:xfrm>
            <a:off x="1700185" y="1471613"/>
            <a:ext cx="5807400" cy="16800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Welcome to Reboot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227924" y="308120"/>
            <a:ext cx="7129926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Exploring Future</a:t>
            </a:r>
            <a:endParaRPr sz="2600" dirty="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729200" cy="18101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Google Scholar also shows who cites papers.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If you find some paper you like, you might want to</a:t>
            </a:r>
            <a:br>
              <a:rPr lang="en-US" dirty="0"/>
            </a:br>
            <a:r>
              <a:rPr lang="en-US" dirty="0"/>
              <a:t>check related newer works.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You can also evaluate paper’s </a:t>
            </a:r>
            <a:r>
              <a:rPr lang="en-US" b="1" dirty="0"/>
              <a:t>impact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79786139-C20B-4DD0-9453-DB9626F5F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674" y="477299"/>
            <a:ext cx="476250" cy="4762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D4D131F-F12F-4898-BE3C-58F6CED93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6972" y="3379964"/>
            <a:ext cx="6468378" cy="13908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0157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227924" y="308120"/>
            <a:ext cx="7129926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How to Read Papers</a:t>
            </a:r>
            <a:endParaRPr sz="2600" dirty="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8435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Read abstract and introduction first</a:t>
            </a:r>
            <a:br>
              <a:rPr lang="en-US" dirty="0"/>
            </a:br>
            <a:r>
              <a:rPr lang="en-US" dirty="0"/>
              <a:t>to understand what paper is about.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Then go down and read results / discussion / conclusion.</a:t>
            </a:r>
            <a:br>
              <a:rPr lang="en-US" dirty="0"/>
            </a:br>
            <a:r>
              <a:rPr lang="en-US" dirty="0"/>
              <a:t>Did the authors achieve their goals?</a:t>
            </a:r>
            <a:br>
              <a:rPr lang="en-US" dirty="0"/>
            </a:br>
            <a:r>
              <a:rPr lang="en-US" dirty="0"/>
              <a:t>Are you interested in their results? </a:t>
            </a:r>
            <a:br>
              <a:rPr lang="en-US" dirty="0"/>
            </a:br>
            <a:r>
              <a:rPr lang="en-US" dirty="0"/>
              <a:t>If not, read another paper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“Methods” and “Experiments” can be read later, if you</a:t>
            </a:r>
            <a:br>
              <a:rPr lang="en-US" dirty="0"/>
            </a:br>
            <a:r>
              <a:rPr lang="en-US" dirty="0"/>
              <a:t>like the results and want to know how to obtain them.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9722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ctrTitle" idx="4294967295"/>
          </p:nvPr>
        </p:nvSpPr>
        <p:spPr>
          <a:xfrm>
            <a:off x="1637500" y="592744"/>
            <a:ext cx="5642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/>
              <a:t>Final Notes</a:t>
            </a:r>
            <a:endParaRPr sz="6000" b="1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4294967295"/>
          </p:nvPr>
        </p:nvSpPr>
        <p:spPr>
          <a:xfrm>
            <a:off x="908836" y="1673824"/>
            <a:ext cx="7495548" cy="30196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Let’s start from the next week.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Me and senior students will go first </a:t>
            </a:r>
            <a:r>
              <a:rPr lang="en-US" sz="2600" dirty="0">
                <a:sym typeface="Wingdings" panose="05000000000000000000" pitchFamily="2" charset="2"/>
              </a:rPr>
              <a:t></a:t>
            </a:r>
            <a:endParaRPr lang="en-US" sz="2600" dirty="0"/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We have ~12 people in the lab, so each of us</a:t>
            </a:r>
            <a:br>
              <a:rPr lang="en-US" sz="2600" dirty="0"/>
            </a:br>
            <a:r>
              <a:rPr lang="en-US" sz="2600" dirty="0"/>
              <a:t>will have to present once in 6 weeks or so.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(I think it is okay, but let’s try and see…)</a:t>
            </a:r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682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ctrTitle"/>
          </p:nvPr>
        </p:nvSpPr>
        <p:spPr>
          <a:xfrm>
            <a:off x="650081" y="814388"/>
            <a:ext cx="8493919" cy="168003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Proposal: </a:t>
            </a:r>
            <a:br>
              <a:rPr lang="en" dirty="0"/>
            </a:br>
            <a:r>
              <a:rPr lang="en" dirty="0"/>
              <a:t>Paper Discussion Panel</a:t>
            </a:r>
            <a:endParaRPr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7F5C9B-1866-476D-B030-44DE52F86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135" y="2836070"/>
            <a:ext cx="3479483" cy="22288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65440078-800C-4147-ABC5-6D775B08C00A}"/>
              </a:ext>
            </a:extLst>
          </p:cNvPr>
          <p:cNvSpPr/>
          <p:nvPr/>
        </p:nvSpPr>
        <p:spPr>
          <a:xfrm>
            <a:off x="5014913" y="2677652"/>
            <a:ext cx="2328862" cy="800100"/>
          </a:xfrm>
          <a:prstGeom prst="cloudCallout">
            <a:avLst>
              <a:gd name="adj1" fmla="val -59177"/>
              <a:gd name="adj2" fmla="val 3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BORING…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546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ctrTitle" idx="4294967295"/>
          </p:nvPr>
        </p:nvSpPr>
        <p:spPr>
          <a:xfrm>
            <a:off x="1637500" y="592744"/>
            <a:ext cx="5642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/>
              <a:t>The Concept</a:t>
            </a:r>
            <a:endParaRPr sz="6000" b="1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4294967295"/>
          </p:nvPr>
        </p:nvSpPr>
        <p:spPr>
          <a:xfrm>
            <a:off x="908836" y="1673824"/>
            <a:ext cx="7495548" cy="30196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We </a:t>
            </a:r>
            <a:r>
              <a:rPr lang="en-US" sz="2600" b="1" dirty="0"/>
              <a:t>really</a:t>
            </a:r>
            <a:r>
              <a:rPr lang="en-US" sz="2600" dirty="0"/>
              <a:t> should read papers: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We’ll get new ideas and expand our horizons.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We’ll know our field better.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We’ll learn how to write (and how not to).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endParaRPr lang="en-US" sz="26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How many papers do </a:t>
            </a:r>
            <a:r>
              <a:rPr lang="en-US" sz="2600" b="1" dirty="0"/>
              <a:t>you</a:t>
            </a:r>
            <a:r>
              <a:rPr lang="en-US" sz="2600" dirty="0"/>
              <a:t> read in a month (or year?..)</a:t>
            </a:r>
            <a:endParaRPr sz="2600" dirty="0"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ctrTitle" idx="4294967295"/>
          </p:nvPr>
        </p:nvSpPr>
        <p:spPr>
          <a:xfrm>
            <a:off x="1637500" y="592744"/>
            <a:ext cx="5642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/>
              <a:t>The Concept</a:t>
            </a:r>
            <a:endParaRPr sz="6000" b="1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4294967295"/>
          </p:nvPr>
        </p:nvSpPr>
        <p:spPr>
          <a:xfrm>
            <a:off x="908836" y="1673824"/>
            <a:ext cx="7663664" cy="30196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We also should meet sometimes and see each other.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But we don’t have many common topics to discuss!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Let’s start with this: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Every week </a:t>
            </a:r>
            <a:r>
              <a:rPr lang="en-US" sz="2600" b="1" dirty="0"/>
              <a:t>two people</a:t>
            </a:r>
            <a:r>
              <a:rPr lang="en-US" sz="2600" dirty="0"/>
              <a:t> will talk about </a:t>
            </a:r>
            <a:br>
              <a:rPr lang="en-US" sz="2600" dirty="0"/>
            </a:br>
            <a:r>
              <a:rPr lang="en-US" sz="2600" dirty="0"/>
              <a:t>some paper they read recently, and we’ll discuss it.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600" dirty="0"/>
              <a:t>A presentation can be short, 5-15 min.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endParaRPr lang="en-US" sz="2600" dirty="0"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497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ctrTitle" idx="4294967295"/>
          </p:nvPr>
        </p:nvSpPr>
        <p:spPr>
          <a:xfrm>
            <a:off x="1466049" y="571313"/>
            <a:ext cx="5934875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/>
              <a:t>Finding Papers</a:t>
            </a:r>
            <a:endParaRPr sz="6000" b="1" dirty="0"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4294967295"/>
          </p:nvPr>
        </p:nvSpPr>
        <p:spPr>
          <a:xfrm>
            <a:off x="908836" y="1673824"/>
            <a:ext cx="7495548" cy="30196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How do you find good papers to read?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	Dig Deep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	Search Wide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	Revisit Past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 dirty="0"/>
              <a:t>	Explore Future</a:t>
            </a:r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02F71FC2-097F-4DB8-9B3A-A7A3F8AD0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999" y="2249991"/>
            <a:ext cx="476250" cy="47625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630C2B18-1798-4C5C-AEF2-FAA319D771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924" y="2752109"/>
            <a:ext cx="476250" cy="47625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5C8B554E-C1B8-4546-9499-253A2E0B81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7924" y="3711736"/>
            <a:ext cx="476250" cy="47625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27FA1C72-F6E7-4934-89CC-44AB9470D2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7924" y="3206279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40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227924" y="308120"/>
            <a:ext cx="7129926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Searching Wide</a:t>
            </a:r>
            <a:endParaRPr sz="2600" dirty="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7292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Go to the archive of publications of a good </a:t>
            </a:r>
            <a:br>
              <a:rPr lang="en-US" dirty="0"/>
            </a:br>
            <a:r>
              <a:rPr lang="en-US" dirty="0"/>
              <a:t>journal or a conference.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Read </a:t>
            </a:r>
            <a:r>
              <a:rPr lang="en-US" b="1" dirty="0"/>
              <a:t>all</a:t>
            </a:r>
            <a:r>
              <a:rPr lang="en-US" dirty="0"/>
              <a:t> titles of papers published for the last 3-5 years.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Compose a short list of papers that look promising.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Read abstracts of papers in your short list.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Create the final reading list and read the papers.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A559B7CE-B296-4367-B5DE-E252526B1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49" y="473252"/>
            <a:ext cx="476250" cy="476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227924" y="308120"/>
            <a:ext cx="7129926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Searching Wide</a:t>
            </a:r>
            <a:endParaRPr sz="2600" dirty="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627849" y="1010720"/>
            <a:ext cx="7718246" cy="37532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Some suggestions: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IEEE Conference on Games:</a:t>
            </a:r>
            <a:br>
              <a:rPr lang="en-US" dirty="0"/>
            </a:br>
            <a:r>
              <a:rPr lang="en-US" sz="2000" dirty="0"/>
              <a:t>https://ieeexplore.ieee.org/xpl/conhome/1001974/all-proceedings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IEEE Transactions on Games:</a:t>
            </a:r>
            <a:br>
              <a:rPr lang="en-US" dirty="0"/>
            </a:br>
            <a:r>
              <a:rPr lang="en-US" sz="2000" dirty="0"/>
              <a:t>http://transactions.games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Int’l Journal of Computer Games Technology:</a:t>
            </a:r>
            <a:br>
              <a:rPr lang="en-US" dirty="0"/>
            </a:br>
            <a:r>
              <a:rPr lang="en-US" sz="2000" dirty="0"/>
              <a:t>https://www.hindawi.com/journals/ijcgt/contents/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Entertainment Computing:</a:t>
            </a:r>
            <a:br>
              <a:rPr lang="en-US" dirty="0"/>
            </a:br>
            <a:r>
              <a:rPr lang="en-US" sz="2000" dirty="0"/>
              <a:t>https://www.sciencedirect.com/journal/entertainment-computing</a:t>
            </a:r>
          </a:p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A559B7CE-B296-4367-B5DE-E252526B1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49" y="473252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0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227924" y="308120"/>
            <a:ext cx="7129926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Digging Deep</a:t>
            </a:r>
            <a:endParaRPr sz="2600" dirty="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800638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Go to </a:t>
            </a:r>
            <a:r>
              <a:rPr lang="en-US" b="1" dirty="0"/>
              <a:t>scholar.google.com</a:t>
            </a:r>
            <a:r>
              <a:rPr lang="en-US" dirty="0"/>
              <a:t>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Put some keywords (like “soccer AI” or “fighting game”).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Set  a filter to display the last 3-5 years.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Create a short list, then the final list, then read.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20E44DF1-F0E6-4200-8064-738904634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674" y="491606"/>
            <a:ext cx="476250" cy="4762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AC16E1-4398-4242-B2AC-0685CB9EA47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076" r="25002" b="14860"/>
          <a:stretch/>
        </p:blipFill>
        <p:spPr>
          <a:xfrm>
            <a:off x="1143084" y="2643188"/>
            <a:ext cx="6857831" cy="9858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0343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227924" y="308120"/>
            <a:ext cx="7129926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/>
              <a:t>Revisiting Past</a:t>
            </a:r>
            <a:endParaRPr sz="2600" dirty="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675184" y="885403"/>
            <a:ext cx="7729200" cy="25244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When you read, seriously study the references.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Most of them won’t be of use for you, but some will be.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Also note journals/conferences where papers you liked were published.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-US" dirty="0"/>
              <a:t>If you see the same reference occurring repeatedly, read it, even if it is old.</a:t>
            </a:r>
            <a:endParaRPr dirty="0"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69650A74-2607-49CE-9C60-15488CEA5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674" y="421295"/>
            <a:ext cx="476250" cy="4762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7812B9-334B-4759-AE3D-762C3D819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924" y="3495421"/>
            <a:ext cx="6953778" cy="13399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2423252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263238"/>
      </a:dk1>
      <a:lt1>
        <a:srgbClr val="FFFFFF"/>
      </a:lt1>
      <a:dk2>
        <a:srgbClr val="607D8B"/>
      </a:dk2>
      <a:lt2>
        <a:srgbClr val="ECEFF1"/>
      </a:lt2>
      <a:accent1>
        <a:srgbClr val="0091EA"/>
      </a:accent1>
      <a:accent2>
        <a:srgbClr val="0053A3"/>
      </a:accent2>
      <a:accent3>
        <a:srgbClr val="607D8B"/>
      </a:accent3>
      <a:accent4>
        <a:srgbClr val="CFD8DC"/>
      </a:accent4>
      <a:accent5>
        <a:srgbClr val="ECEFF1"/>
      </a:accent5>
      <a:accent6>
        <a:srgbClr val="ACDBF8"/>
      </a:accent6>
      <a:hlink>
        <a:srgbClr val="0091E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550</Words>
  <Application>Microsoft Office PowerPoint</Application>
  <PresentationFormat>On-screen Show (16:9)</PresentationFormat>
  <Paragraphs>70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Roboto Slab</vt:lpstr>
      <vt:lpstr>Source Sans Pro</vt:lpstr>
      <vt:lpstr>Cordelia template</vt:lpstr>
      <vt:lpstr>Welcome to Reboot</vt:lpstr>
      <vt:lpstr>Proposal:  Paper Discussion Panel</vt:lpstr>
      <vt:lpstr>The Concept</vt:lpstr>
      <vt:lpstr>The Concept</vt:lpstr>
      <vt:lpstr>Finding Papers</vt:lpstr>
      <vt:lpstr>Searching Wide</vt:lpstr>
      <vt:lpstr>Searching Wide</vt:lpstr>
      <vt:lpstr>Digging Deep</vt:lpstr>
      <vt:lpstr>Revisiting Past</vt:lpstr>
      <vt:lpstr>Exploring Future</vt:lpstr>
      <vt:lpstr>How to Read Papers</vt:lpstr>
      <vt:lpstr>Final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Reboot</dc:title>
  <cp:lastModifiedBy>MozgovoyMaxim</cp:lastModifiedBy>
  <cp:revision>21</cp:revision>
  <dcterms:modified xsi:type="dcterms:W3CDTF">2021-06-20T15:17:18Z</dcterms:modified>
</cp:coreProperties>
</file>